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56"/>
    <p:sldId id="257" r:id="rId57"/>
    <p:sldId id="258" r:id="rId58"/>
    <p:sldId id="259" r:id="rId59"/>
    <p:sldId id="260" r:id="rId60"/>
    <p:sldId id="261" r:id="rId61"/>
    <p:sldId id="262" r:id="rId62"/>
    <p:sldId id="263" r:id="rId63"/>
    <p:sldId id="264" r:id="rId64"/>
    <p:sldId id="265" r:id="rId65"/>
    <p:sldId id="266" r:id="rId66"/>
    <p:sldId id="267" r:id="rId67"/>
    <p:sldId id="268" r:id="rId68"/>
    <p:sldId id="269" r:id="rId69"/>
    <p:sldId id="270" r:id="rId70"/>
    <p:sldId id="271" r:id="rId71"/>
    <p:sldId id="272" r:id="rId72"/>
  </p:sldIdLst>
  <p:sldSz cx="7556500" cy="10693400"/>
  <p:notesSz cx="6858000" cy="9144000"/>
  <p:embeddedFontLst>
    <p:embeddedFont>
      <p:font typeface="Nunito" charset="1" panose="00000500000000000000"/>
      <p:regular r:id="rId6"/>
    </p:embeddedFont>
    <p:embeddedFont>
      <p:font typeface="Nunito Bold" charset="1" panose="00000800000000000000"/>
      <p:regular r:id="rId7"/>
    </p:embeddedFont>
    <p:embeddedFont>
      <p:font typeface="Arimo" charset="1" panose="020B0604020202020204"/>
      <p:regular r:id="rId8"/>
    </p:embeddedFont>
    <p:embeddedFont>
      <p:font typeface="Arimo Bold" charset="1" panose="020B0704020202020204"/>
      <p:regular r:id="rId9"/>
    </p:embeddedFont>
    <p:embeddedFont>
      <p:font typeface="Arimo Italics" charset="1" panose="020B0604020202090204"/>
      <p:regular r:id="rId10"/>
    </p:embeddedFont>
    <p:embeddedFont>
      <p:font typeface="Arimo Bold Italics" charset="1" panose="020B0704020202090204"/>
      <p:regular r:id="rId11"/>
    </p:embeddedFont>
    <p:embeddedFont>
      <p:font typeface="Poppins Light" charset="1" panose="02000000000000000000"/>
      <p:regular r:id="rId12"/>
    </p:embeddedFont>
    <p:embeddedFont>
      <p:font typeface="Poppins Light Bold" charset="1" panose="02000000000000000000"/>
      <p:regular r:id="rId13"/>
    </p:embeddedFont>
    <p:embeddedFont>
      <p:font typeface="Open Sans Light" charset="1" panose="020B0306030504020204"/>
      <p:regular r:id="rId14"/>
    </p:embeddedFont>
    <p:embeddedFont>
      <p:font typeface="Open Sans Light Bold" charset="1" panose="020B0806030504020204"/>
      <p:regular r:id="rId15"/>
    </p:embeddedFont>
    <p:embeddedFont>
      <p:font typeface="Open Sans Light Italics" charset="1" panose="020B0306030504020204"/>
      <p:regular r:id="rId16"/>
    </p:embeddedFont>
    <p:embeddedFont>
      <p:font typeface="Open Sans Light Bold Italics" charset="1" panose="020B0806030504020204"/>
      <p:regular r:id="rId17"/>
    </p:embeddedFont>
    <p:embeddedFont>
      <p:font typeface="Open Sans" charset="1" panose="020B0606030504020204"/>
      <p:regular r:id="rId18"/>
    </p:embeddedFont>
    <p:embeddedFont>
      <p:font typeface="Open Sans Bold" charset="1" panose="020B0806030504020204"/>
      <p:regular r:id="rId19"/>
    </p:embeddedFont>
    <p:embeddedFont>
      <p:font typeface="Open Sans Italics" charset="1" panose="020B0606030504020204"/>
      <p:regular r:id="rId20"/>
    </p:embeddedFont>
    <p:embeddedFont>
      <p:font typeface="Open Sans Bold Italics" charset="1" panose="020B0806030504020204"/>
      <p:regular r:id="rId21"/>
    </p:embeddedFont>
    <p:embeddedFont>
      <p:font typeface="Open Sans Extra Bold" charset="1" panose="020B0906030804020204"/>
      <p:regular r:id="rId22"/>
    </p:embeddedFont>
    <p:embeddedFont>
      <p:font typeface="Open Sans Extra Bold Italics" charset="1" panose="020B0906030804020204"/>
      <p:regular r:id="rId23"/>
    </p:embeddedFont>
    <p:embeddedFont>
      <p:font typeface="Homemade Apple" charset="1" panose="02000000000000000000"/>
      <p:regular r:id="rId24"/>
    </p:embeddedFont>
    <p:embeddedFont>
      <p:font typeface="Muli Bold" charset="1" panose="00000800000000000000"/>
      <p:regular r:id="rId25"/>
    </p:embeddedFont>
    <p:embeddedFont>
      <p:font typeface="Muli Bold Bold" charset="1" panose="00000900000000000000"/>
      <p:regular r:id="rId26"/>
    </p:embeddedFont>
    <p:embeddedFont>
      <p:font typeface="Muli Bold Italics" charset="1" panose="00000800000000000000"/>
      <p:regular r:id="rId27"/>
    </p:embeddedFont>
    <p:embeddedFont>
      <p:font typeface="Muli Bold Bold Italics" charset="1" panose="00000900000000000000"/>
      <p:regular r:id="rId28"/>
    </p:embeddedFont>
    <p:embeddedFont>
      <p:font typeface="One Little Font" charset="1" panose="00000500000000000000"/>
      <p:regular r:id="rId29"/>
    </p:embeddedFont>
    <p:embeddedFont>
      <p:font typeface="One Little Font Bold" charset="1" panose="00000800000000000000"/>
      <p:regular r:id="rId30"/>
    </p:embeddedFont>
    <p:embeddedFont>
      <p:font typeface="IreneFlorentina" charset="1" panose="02000503000000000000"/>
      <p:regular r:id="rId31"/>
    </p:embeddedFont>
    <p:embeddedFont>
      <p:font typeface="Barlow" charset="1" panose="00000500000000000000"/>
      <p:regular r:id="rId32"/>
    </p:embeddedFont>
    <p:embeddedFont>
      <p:font typeface="Barlow Bold" charset="1" panose="00000800000000000000"/>
      <p:regular r:id="rId33"/>
    </p:embeddedFont>
    <p:embeddedFont>
      <p:font typeface="Barlow Italics" charset="1" panose="00000500000000000000"/>
      <p:regular r:id="rId34"/>
    </p:embeddedFont>
    <p:embeddedFont>
      <p:font typeface="Barlow Bold Italics" charset="1" panose="00000800000000000000"/>
      <p:regular r:id="rId35"/>
    </p:embeddedFont>
    <p:embeddedFont>
      <p:font typeface="Barlow Thin" charset="1" panose="00000300000000000000"/>
      <p:regular r:id="rId36"/>
    </p:embeddedFont>
    <p:embeddedFont>
      <p:font typeface="Barlow Thin Italics" charset="1" panose="00000300000000000000"/>
      <p:regular r:id="rId37"/>
    </p:embeddedFont>
    <p:embeddedFont>
      <p:font typeface="Barlow Extra-Light" charset="1" panose="00000300000000000000"/>
      <p:regular r:id="rId38"/>
    </p:embeddedFont>
    <p:embeddedFont>
      <p:font typeface="Barlow Extra-Light Italics" charset="1" panose="00000300000000000000"/>
      <p:regular r:id="rId39"/>
    </p:embeddedFont>
    <p:embeddedFont>
      <p:font typeface="Barlow Light" charset="1" panose="00000400000000000000"/>
      <p:regular r:id="rId40"/>
    </p:embeddedFont>
    <p:embeddedFont>
      <p:font typeface="Barlow Light Italics" charset="1" panose="00000400000000000000"/>
      <p:regular r:id="rId41"/>
    </p:embeddedFont>
    <p:embeddedFont>
      <p:font typeface="Barlow Medium" charset="1" panose="00000600000000000000"/>
      <p:regular r:id="rId42"/>
    </p:embeddedFont>
    <p:embeddedFont>
      <p:font typeface="Barlow Medium Italics" charset="1" panose="00000600000000000000"/>
      <p:regular r:id="rId43"/>
    </p:embeddedFont>
    <p:embeddedFont>
      <p:font typeface="Barlow Semi-Bold" charset="1" panose="00000700000000000000"/>
      <p:regular r:id="rId44"/>
    </p:embeddedFont>
    <p:embeddedFont>
      <p:font typeface="Barlow Semi-Bold Italics" charset="1" panose="00000700000000000000"/>
      <p:regular r:id="rId45"/>
    </p:embeddedFont>
    <p:embeddedFont>
      <p:font typeface="Barlow Ultra-Bold" charset="1" panose="00000900000000000000"/>
      <p:regular r:id="rId46"/>
    </p:embeddedFont>
    <p:embeddedFont>
      <p:font typeface="Barlow Ultra-Bold Italics" charset="1" panose="00000900000000000000"/>
      <p:regular r:id="rId47"/>
    </p:embeddedFont>
    <p:embeddedFont>
      <p:font typeface="Barlow Heavy" charset="1" panose="00000A00000000000000"/>
      <p:regular r:id="rId48"/>
    </p:embeddedFont>
    <p:embeddedFont>
      <p:font typeface="Barlow Heavy Italics" charset="1" panose="00000A00000000000000"/>
      <p:regular r:id="rId49"/>
    </p:embeddedFont>
    <p:embeddedFont>
      <p:font typeface="Barlow Black" charset="1" panose="00000A00000000000000"/>
      <p:regular r:id="rId50"/>
    </p:embeddedFont>
    <p:embeddedFont>
      <p:font typeface="Barlow Black Italics" charset="1" panose="00000A00000000000000"/>
      <p:regular r:id="rId51"/>
    </p:embeddedFont>
    <p:embeddedFont>
      <p:font typeface="Barlow Medium" charset="1" panose="00000600000000000000"/>
      <p:regular r:id="rId52"/>
    </p:embeddedFont>
    <p:embeddedFont>
      <p:font typeface="Barlow Medium Bold" charset="1" panose="00000700000000000000"/>
      <p:regular r:id="rId53"/>
    </p:embeddedFont>
    <p:embeddedFont>
      <p:font typeface="Barlow Medium Italics" charset="1" panose="00000600000000000000"/>
      <p:regular r:id="rId54"/>
    </p:embeddedFont>
    <p:embeddedFont>
      <p:font typeface="Barlow Medium Bold Italics" charset="1" panose="00000700000000000000"/>
      <p:regular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38" Target="fonts/font38.fntdata" Type="http://schemas.openxmlformats.org/officeDocument/2006/relationships/font"/><Relationship Id="rId39" Target="fonts/font39.fntdata" Type="http://schemas.openxmlformats.org/officeDocument/2006/relationships/font"/><Relationship Id="rId4" Target="theme/theme1.xml" Type="http://schemas.openxmlformats.org/officeDocument/2006/relationships/theme"/><Relationship Id="rId40" Target="fonts/font40.fntdata" Type="http://schemas.openxmlformats.org/officeDocument/2006/relationships/font"/><Relationship Id="rId41" Target="fonts/font41.fntdata" Type="http://schemas.openxmlformats.org/officeDocument/2006/relationships/font"/><Relationship Id="rId42" Target="fonts/font42.fntdata" Type="http://schemas.openxmlformats.org/officeDocument/2006/relationships/font"/><Relationship Id="rId43" Target="fonts/font43.fntdata" Type="http://schemas.openxmlformats.org/officeDocument/2006/relationships/font"/><Relationship Id="rId44" Target="fonts/font44.fntdata" Type="http://schemas.openxmlformats.org/officeDocument/2006/relationships/font"/><Relationship Id="rId45" Target="fonts/font45.fntdata" Type="http://schemas.openxmlformats.org/officeDocument/2006/relationships/font"/><Relationship Id="rId46" Target="fonts/font46.fntdata" Type="http://schemas.openxmlformats.org/officeDocument/2006/relationships/font"/><Relationship Id="rId47" Target="fonts/font47.fntdata" Type="http://schemas.openxmlformats.org/officeDocument/2006/relationships/font"/><Relationship Id="rId48" Target="fonts/font48.fntdata" Type="http://schemas.openxmlformats.org/officeDocument/2006/relationships/font"/><Relationship Id="rId49" Target="fonts/font49.fntdata" Type="http://schemas.openxmlformats.org/officeDocument/2006/relationships/font"/><Relationship Id="rId5" Target="tableStyles.xml" Type="http://schemas.openxmlformats.org/officeDocument/2006/relationships/tableStyles"/><Relationship Id="rId50" Target="fonts/font50.fntdata" Type="http://schemas.openxmlformats.org/officeDocument/2006/relationships/font"/><Relationship Id="rId51" Target="fonts/font51.fntdata" Type="http://schemas.openxmlformats.org/officeDocument/2006/relationships/font"/><Relationship Id="rId52" Target="fonts/font52.fntdata" Type="http://schemas.openxmlformats.org/officeDocument/2006/relationships/font"/><Relationship Id="rId53" Target="fonts/font53.fntdata" Type="http://schemas.openxmlformats.org/officeDocument/2006/relationships/font"/><Relationship Id="rId54" Target="fonts/font54.fntdata" Type="http://schemas.openxmlformats.org/officeDocument/2006/relationships/font"/><Relationship Id="rId55" Target="fonts/font55.fntdata" Type="http://schemas.openxmlformats.org/officeDocument/2006/relationships/font"/><Relationship Id="rId56" Target="slides/slide1.xml" Type="http://schemas.openxmlformats.org/officeDocument/2006/relationships/slide"/><Relationship Id="rId57" Target="slides/slide2.xml" Type="http://schemas.openxmlformats.org/officeDocument/2006/relationships/slide"/><Relationship Id="rId58" Target="slides/slide3.xml" Type="http://schemas.openxmlformats.org/officeDocument/2006/relationships/slide"/><Relationship Id="rId59" Target="slides/slide4.xml" Type="http://schemas.openxmlformats.org/officeDocument/2006/relationships/slide"/><Relationship Id="rId6" Target="fonts/font6.fntdata" Type="http://schemas.openxmlformats.org/officeDocument/2006/relationships/font"/><Relationship Id="rId60" Target="slides/slide5.xml" Type="http://schemas.openxmlformats.org/officeDocument/2006/relationships/slide"/><Relationship Id="rId61" Target="slides/slide6.xml" Type="http://schemas.openxmlformats.org/officeDocument/2006/relationships/slide"/><Relationship Id="rId62" Target="slides/slide7.xml" Type="http://schemas.openxmlformats.org/officeDocument/2006/relationships/slide"/><Relationship Id="rId63" Target="slides/slide8.xml" Type="http://schemas.openxmlformats.org/officeDocument/2006/relationships/slide"/><Relationship Id="rId64" Target="slides/slide9.xml" Type="http://schemas.openxmlformats.org/officeDocument/2006/relationships/slide"/><Relationship Id="rId65" Target="slides/slide10.xml" Type="http://schemas.openxmlformats.org/officeDocument/2006/relationships/slide"/><Relationship Id="rId66" Target="slides/slide11.xml" Type="http://schemas.openxmlformats.org/officeDocument/2006/relationships/slide"/><Relationship Id="rId67" Target="slides/slide12.xml" Type="http://schemas.openxmlformats.org/officeDocument/2006/relationships/slide"/><Relationship Id="rId68" Target="slides/slide13.xml" Type="http://schemas.openxmlformats.org/officeDocument/2006/relationships/slide"/><Relationship Id="rId69" Target="slides/slide14.xml" Type="http://schemas.openxmlformats.org/officeDocument/2006/relationships/slide"/><Relationship Id="rId7" Target="fonts/font7.fntdata" Type="http://schemas.openxmlformats.org/officeDocument/2006/relationships/font"/><Relationship Id="rId70" Target="slides/slide15.xml" Type="http://schemas.openxmlformats.org/officeDocument/2006/relationships/slide"/><Relationship Id="rId71" Target="slides/slide16.xml" Type="http://schemas.openxmlformats.org/officeDocument/2006/relationships/slide"/><Relationship Id="rId72" Target="slides/slide17.xml" Type="http://schemas.openxmlformats.org/officeDocument/2006/relationships/slide"/><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png" Type="http://schemas.openxmlformats.org/officeDocument/2006/relationships/image"/><Relationship Id="rId20" Target="../media/image19.png" Type="http://schemas.openxmlformats.org/officeDocument/2006/relationships/image"/><Relationship Id="rId21" Target="../media/image20.svg" Type="http://schemas.openxmlformats.org/officeDocument/2006/relationships/image"/><Relationship Id="rId22" Target="../media/image21.png" Type="http://schemas.openxmlformats.org/officeDocument/2006/relationships/image"/><Relationship Id="rId23" Target="https://youtube.com/watch?v=TTEe9NmlBp8&amp;feature=shared" TargetMode="External" Type="http://schemas.openxmlformats.org/officeDocument/2006/relationships/hyperlink"/><Relationship Id="rId24" Target="https://youtu.be/aKDybR-9RfY?si=0ZzoVb1bBX8hGesv" TargetMode="External" Type="http://schemas.openxmlformats.org/officeDocument/2006/relationships/hyperlink"/><Relationship Id="rId25" Target="https://youtu.be/61pke1zgVxo?si=lSAj6DX4vwB9PLr4" TargetMode="External" Type="http://schemas.openxmlformats.org/officeDocument/2006/relationships/hyperlink"/><Relationship Id="rId26" Target="https://youtu.be/cZVsChOj3cQ?si=zWFHSGZ7ssl2wTM_" TargetMode="External" Type="http://schemas.openxmlformats.org/officeDocument/2006/relationships/hyperlink"/><Relationship Id="rId27" Target="https://youtu.be/mUkhZZBySwQ?si=J3ARuWU1QV40feqO" TargetMode="External" Type="http://schemas.openxmlformats.org/officeDocument/2006/relationships/hyperlink"/><Relationship Id="rId28" Target="https://youtu.be/PYCNrlB792c?si=liBV-p8syr5DUspg" TargetMode="External" Type="http://schemas.openxmlformats.org/officeDocument/2006/relationships/hyperlink"/><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 Id="rId3" Target="../media/image25.svg" Type="http://schemas.openxmlformats.org/officeDocument/2006/relationships/image"/><Relationship Id="rId4" Target="../media/image38.jpeg" Type="http://schemas.openxmlformats.org/officeDocument/2006/relationships/image"/><Relationship Id="rId5" Target="../media/image39.jpeg" Type="http://schemas.openxmlformats.org/officeDocument/2006/relationships/image"/><Relationship Id="rId6" Target="../media/image40.jpeg" Type="http://schemas.openxmlformats.org/officeDocument/2006/relationships/image"/><Relationship Id="rId7" Target="../media/image41.png" Type="http://schemas.openxmlformats.org/officeDocument/2006/relationships/image"/><Relationship Id="rId8" Target="../media/image42.jpeg" Type="http://schemas.openxmlformats.org/officeDocument/2006/relationships/image"/><Relationship Id="rId9" Target="../media/image21.pn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23.svg" Type="http://schemas.openxmlformats.org/officeDocument/2006/relationships/image"/><Relationship Id="rId4" Target="../media/image24.png" Type="http://schemas.openxmlformats.org/officeDocument/2006/relationships/image"/><Relationship Id="rId5" Target="../media/image25.svg" Type="http://schemas.openxmlformats.org/officeDocument/2006/relationships/image"/><Relationship Id="rId6" Target="../media/image21.png" Type="http://schemas.openxmlformats.org/officeDocument/2006/relationships/image"/><Relationship Id="rId7" Target="../media/image43.png" Type="http://schemas.openxmlformats.org/officeDocument/2006/relationships/image"/><Relationship Id="rId8" Target="https://youtu.be/61pke1zgVxo?si=lSAj6DX4vwB9PLr4" TargetMode="External" Type="http://schemas.openxmlformats.org/officeDocument/2006/relationships/hyperlink"/><Relationship Id="rId9" Target="https://dgxy.link/wIvqD" TargetMode="External" Type="http://schemas.openxmlformats.org/officeDocument/2006/relationships/hyperlink"/></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23.svg" Type="http://schemas.openxmlformats.org/officeDocument/2006/relationships/image"/><Relationship Id="rId4" Target="../media/image24.png" Type="http://schemas.openxmlformats.org/officeDocument/2006/relationships/image"/><Relationship Id="rId5" Target="../media/image25.svg" Type="http://schemas.openxmlformats.org/officeDocument/2006/relationships/image"/><Relationship Id="rId6" Target="../media/image21.png" Type="http://schemas.openxmlformats.org/officeDocument/2006/relationships/image"/><Relationship Id="rId7" Target="../media/image44.png" Type="http://schemas.openxmlformats.org/officeDocument/2006/relationships/image"/><Relationship Id="rId8" Target="https://dgxy.link/4WmGu" TargetMode="External" Type="http://schemas.openxmlformats.org/officeDocument/2006/relationships/hyperlink"/><Relationship Id="rId9" Target="https://dgxy.link/4WmGu" TargetMode="External" Type="http://schemas.openxmlformats.org/officeDocument/2006/relationships/hyperlink"/></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23.svg" Type="http://schemas.openxmlformats.org/officeDocument/2006/relationships/image"/><Relationship Id="rId4" Target="../media/image24.png" Type="http://schemas.openxmlformats.org/officeDocument/2006/relationships/image"/><Relationship Id="rId5" Target="../media/image25.svg" Type="http://schemas.openxmlformats.org/officeDocument/2006/relationships/image"/><Relationship Id="rId6" Target="../media/image21.png" Type="http://schemas.openxmlformats.org/officeDocument/2006/relationships/image"/><Relationship Id="rId7" Target="../media/image45.png" Type="http://schemas.openxmlformats.org/officeDocument/2006/relationships/image"/><Relationship Id="rId8" Target="https://dgxy.link/RtRik" TargetMode="External" Type="http://schemas.openxmlformats.org/officeDocument/2006/relationships/hyperlink"/><Relationship Id="rId9" Target="https://dgxy.link/RtRik" TargetMode="External" Type="http://schemas.openxmlformats.org/officeDocument/2006/relationships/hyperlink"/></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23.svg" Type="http://schemas.openxmlformats.org/officeDocument/2006/relationships/image"/><Relationship Id="rId4" Target="../media/image24.png" Type="http://schemas.openxmlformats.org/officeDocument/2006/relationships/image"/><Relationship Id="rId5" Target="../media/image25.svg" Type="http://schemas.openxmlformats.org/officeDocument/2006/relationships/image"/><Relationship Id="rId6" Target="../media/image21.png" Type="http://schemas.openxmlformats.org/officeDocument/2006/relationships/image"/><Relationship Id="rId7" Target="../media/image46.png" Type="http://schemas.openxmlformats.org/officeDocument/2006/relationships/image"/><Relationship Id="rId8" Target="https://dgxy.link/IDgsk" TargetMode="External" Type="http://schemas.openxmlformats.org/officeDocument/2006/relationships/hyperlink"/><Relationship Id="rId9" Target="https://dgxy.link/IDgsk" TargetMode="External" Type="http://schemas.openxmlformats.org/officeDocument/2006/relationships/hyperlink"/></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55.png" Type="http://schemas.openxmlformats.org/officeDocument/2006/relationships/image"/><Relationship Id="rId11" Target="../media/image56.svg" Type="http://schemas.openxmlformats.org/officeDocument/2006/relationships/image"/><Relationship Id="rId12" Target="../media/image57.png" Type="http://schemas.openxmlformats.org/officeDocument/2006/relationships/image"/><Relationship Id="rId13" Target="../media/image58.svg" Type="http://schemas.openxmlformats.org/officeDocument/2006/relationships/image"/><Relationship Id="rId14" Target="../media/image59.png" Type="http://schemas.openxmlformats.org/officeDocument/2006/relationships/image"/><Relationship Id="rId15" Target="../media/image60.svg" Type="http://schemas.openxmlformats.org/officeDocument/2006/relationships/image"/><Relationship Id="rId16" Target="../media/image61.png" Type="http://schemas.openxmlformats.org/officeDocument/2006/relationships/image"/><Relationship Id="rId17" Target="../media/image62.svg" Type="http://schemas.openxmlformats.org/officeDocument/2006/relationships/image"/><Relationship Id="rId18" Target="../media/image21.png" Type="http://schemas.openxmlformats.org/officeDocument/2006/relationships/image"/><Relationship Id="rId2" Target="../media/image47.png" Type="http://schemas.openxmlformats.org/officeDocument/2006/relationships/image"/><Relationship Id="rId3" Target="../media/image48.svg" Type="http://schemas.openxmlformats.org/officeDocument/2006/relationships/image"/><Relationship Id="rId4" Target="../media/image49.png" Type="http://schemas.openxmlformats.org/officeDocument/2006/relationships/image"/><Relationship Id="rId5" Target="../media/image50.svg" Type="http://schemas.openxmlformats.org/officeDocument/2006/relationships/image"/><Relationship Id="rId6" Target="../media/image51.png" Type="http://schemas.openxmlformats.org/officeDocument/2006/relationships/image"/><Relationship Id="rId7" Target="../media/image52.svg" Type="http://schemas.openxmlformats.org/officeDocument/2006/relationships/image"/><Relationship Id="rId8" Target="../media/image53.png" Type="http://schemas.openxmlformats.org/officeDocument/2006/relationships/image"/><Relationship Id="rId9" Target="../media/image54.svg" Type="http://schemas.openxmlformats.org/officeDocument/2006/relationships/image"/></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3.png" Type="http://schemas.openxmlformats.org/officeDocument/2006/relationships/image"/><Relationship Id="rId3" Target="../media/image64.svg" Type="http://schemas.openxmlformats.org/officeDocument/2006/relationships/image"/><Relationship Id="rId4" Target="../media/image21.png" Type="http://schemas.openxmlformats.org/officeDocument/2006/relationships/image"/></Relationships>
</file>

<file path=ppt/slides/_rels/slide1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23.svg" Type="http://schemas.openxmlformats.org/officeDocument/2006/relationships/image"/><Relationship Id="rId4" Target="../media/image24.png" Type="http://schemas.openxmlformats.org/officeDocument/2006/relationships/image"/><Relationship Id="rId5" Target="../media/image25.svg" Type="http://schemas.openxmlformats.org/officeDocument/2006/relationships/image"/><Relationship Id="rId6" Target="../media/image65.png" Type="http://schemas.openxmlformats.org/officeDocument/2006/relationships/image"/><Relationship Id="rId7" Target="../media/image66.svg" Type="http://schemas.openxmlformats.org/officeDocument/2006/relationships/image"/><Relationship Id="rId8" Target="../media/image21.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23.svg" Type="http://schemas.openxmlformats.org/officeDocument/2006/relationships/image"/><Relationship Id="rId4" Target="../media/image24.png" Type="http://schemas.openxmlformats.org/officeDocument/2006/relationships/image"/><Relationship Id="rId5" Target="../media/image25.svg" Type="http://schemas.openxmlformats.org/officeDocument/2006/relationships/image"/><Relationship Id="rId6" Target="../media/image21.png" Type="http://schemas.openxmlformats.org/officeDocument/2006/relationships/image"/><Relationship Id="rId7" Target="../media/image26.png" Type="http://schemas.openxmlformats.org/officeDocument/2006/relationships/image"/><Relationship Id="rId8" Target="https://youtube.com/watch?v=TTEe9NmlBp8&amp;feature=shared" TargetMode="External" Type="http://schemas.openxmlformats.org/officeDocument/2006/relationships/hyperlink"/><Relationship Id="rId9" Target="https://dgxy.link/OjVXA" TargetMode="External" Type="http://schemas.openxmlformats.org/officeDocument/2006/relationships/hyperlink"/></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23.svg" Type="http://schemas.openxmlformats.org/officeDocument/2006/relationships/image"/><Relationship Id="rId4" Target="../media/image24.png" Type="http://schemas.openxmlformats.org/officeDocument/2006/relationships/image"/><Relationship Id="rId5" Target="../media/image25.svg" Type="http://schemas.openxmlformats.org/officeDocument/2006/relationships/image"/><Relationship Id="rId6" Target="../media/image21.png" Type="http://schemas.openxmlformats.org/officeDocument/2006/relationships/image"/><Relationship Id="rId7" Target="../media/image27.png" Type="http://schemas.openxmlformats.org/officeDocument/2006/relationships/image"/><Relationship Id="rId8" Target="https://youtu.be/aKDybR-9RfY?si=0ZzoVb1bBX8hGesv" TargetMode="External" Type="http://schemas.openxmlformats.org/officeDocument/2006/relationships/hyperlink"/><Relationship Id="rId9" Target="https://dgxy.link/hcOGn" TargetMode="External" Type="http://schemas.openxmlformats.org/officeDocument/2006/relationships/hyperlink"/></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23.svg" Type="http://schemas.openxmlformats.org/officeDocument/2006/relationships/image"/><Relationship Id="rId4" Target="../media/image24.png" Type="http://schemas.openxmlformats.org/officeDocument/2006/relationships/image"/><Relationship Id="rId5" Target="../media/image25.svg" Type="http://schemas.openxmlformats.org/officeDocument/2006/relationships/image"/><Relationship Id="rId6" Target="../media/image21.pn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23.svg" Type="http://schemas.openxmlformats.org/officeDocument/2006/relationships/image"/><Relationship Id="rId4" Target="../media/image24.png" Type="http://schemas.openxmlformats.org/officeDocument/2006/relationships/image"/><Relationship Id="rId5" Target="../media/image25.svg" Type="http://schemas.openxmlformats.org/officeDocument/2006/relationships/image"/><Relationship Id="rId6" Target="../media/image21.pn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23.svg" Type="http://schemas.openxmlformats.org/officeDocument/2006/relationships/image"/><Relationship Id="rId4" Target="../media/image24.png" Type="http://schemas.openxmlformats.org/officeDocument/2006/relationships/image"/><Relationship Id="rId5" Target="../media/image25.svg" Type="http://schemas.openxmlformats.org/officeDocument/2006/relationships/image"/><Relationship Id="rId6" Target="../media/image21.pn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23.svg" Type="http://schemas.openxmlformats.org/officeDocument/2006/relationships/image"/><Relationship Id="rId4" Target="../media/image24.png" Type="http://schemas.openxmlformats.org/officeDocument/2006/relationships/image"/><Relationship Id="rId5" Target="../media/image25.svg" Type="http://schemas.openxmlformats.org/officeDocument/2006/relationships/image"/><Relationship Id="rId6" Target="../media/image28.jpeg" Type="http://schemas.openxmlformats.org/officeDocument/2006/relationships/image"/><Relationship Id="rId7" Target="../media/image29.jpeg" Type="http://schemas.openxmlformats.org/officeDocument/2006/relationships/image"/><Relationship Id="rId8" Target="../media/image30.jpeg" Type="http://schemas.openxmlformats.org/officeDocument/2006/relationships/image"/><Relationship Id="rId9" Target="../media/image21.pn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 Id="rId3" Target="../media/image25.svg" Type="http://schemas.openxmlformats.org/officeDocument/2006/relationships/image"/><Relationship Id="rId4" Target="../media/image31.jpeg" Type="http://schemas.openxmlformats.org/officeDocument/2006/relationships/image"/><Relationship Id="rId5" Target="../media/image32.png" Type="http://schemas.openxmlformats.org/officeDocument/2006/relationships/image"/><Relationship Id="rId6" Target="https://www.definitions-marketing.com/auteur/" TargetMode="External" Type="http://schemas.openxmlformats.org/officeDocument/2006/relationships/hyperlink"/><Relationship Id="rId7" Target="https://www.e-marketing.fr/Definitions-Glossaire/Comportement-consommateur-239017.htm" TargetMode="External" Type="http://schemas.openxmlformats.org/officeDocument/2006/relationships/hyperlink"/><Relationship Id="rId8" Target="../media/image21.pn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21.png" Type="http://schemas.openxmlformats.org/officeDocument/2006/relationships/image"/><Relationship Id="rId2" Target="../media/image24.png" Type="http://schemas.openxmlformats.org/officeDocument/2006/relationships/image"/><Relationship Id="rId3" Target="../media/image25.svg" Type="http://schemas.openxmlformats.org/officeDocument/2006/relationships/image"/><Relationship Id="rId4" Target="../media/image33.png" Type="http://schemas.openxmlformats.org/officeDocument/2006/relationships/image"/><Relationship Id="rId5" Target="../media/image34.png" Type="http://schemas.openxmlformats.org/officeDocument/2006/relationships/image"/><Relationship Id="rId6" Target="../media/image35.png" Type="http://schemas.openxmlformats.org/officeDocument/2006/relationships/image"/><Relationship Id="rId7" Target="../media/image36.jpeg" Type="http://schemas.openxmlformats.org/officeDocument/2006/relationships/image"/><Relationship Id="rId8" Target="../media/image37.png" Type="http://schemas.openxmlformats.org/officeDocument/2006/relationships/image"/><Relationship Id="rId9" Target="https://abc-economie.banque-france.fr/" TargetMode="External" Type="http://schemas.openxmlformats.org/officeDocument/2006/relationships/hyperlink"/></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71649" y="3200228"/>
            <a:ext cx="6741332" cy="1051715"/>
            <a:chOff x="0" y="0"/>
            <a:chExt cx="8858303" cy="1381984"/>
          </a:xfrm>
        </p:grpSpPr>
        <p:sp>
          <p:nvSpPr>
            <p:cNvPr name="Freeform 3" id="3"/>
            <p:cNvSpPr/>
            <p:nvPr/>
          </p:nvSpPr>
          <p:spPr>
            <a:xfrm flipH="false" flipV="false" rot="0">
              <a:off x="38100" y="44450"/>
              <a:ext cx="8821473" cy="1337534"/>
            </a:xfrm>
            <a:custGeom>
              <a:avLst/>
              <a:gdLst/>
              <a:ahLst/>
              <a:cxnLst/>
              <a:rect r="r" b="b" t="t" l="l"/>
              <a:pathLst>
                <a:path h="1337534" w="8821473">
                  <a:moveTo>
                    <a:pt x="2540" y="1307054"/>
                  </a:moveTo>
                  <a:cubicBezTo>
                    <a:pt x="0" y="1315944"/>
                    <a:pt x="5080" y="1322294"/>
                    <a:pt x="52705" y="1323564"/>
                  </a:cubicBezTo>
                  <a:cubicBezTo>
                    <a:pt x="108034" y="1324834"/>
                    <a:pt x="156447" y="1324834"/>
                    <a:pt x="211776" y="1324834"/>
                  </a:cubicBezTo>
                  <a:cubicBezTo>
                    <a:pt x="433093" y="1326104"/>
                    <a:pt x="654409" y="1326104"/>
                    <a:pt x="882641" y="1327374"/>
                  </a:cubicBezTo>
                  <a:cubicBezTo>
                    <a:pt x="1007132" y="1328644"/>
                    <a:pt x="1131622" y="1329914"/>
                    <a:pt x="1249197" y="1331184"/>
                  </a:cubicBezTo>
                  <a:cubicBezTo>
                    <a:pt x="1456681" y="1332454"/>
                    <a:pt x="1657249" y="1332454"/>
                    <a:pt x="1864733" y="1333724"/>
                  </a:cubicBezTo>
                  <a:cubicBezTo>
                    <a:pt x="1947726" y="1333724"/>
                    <a:pt x="2023804" y="1333724"/>
                    <a:pt x="2106797" y="1332454"/>
                  </a:cubicBezTo>
                  <a:cubicBezTo>
                    <a:pt x="2141378" y="1332454"/>
                    <a:pt x="2182875" y="1331184"/>
                    <a:pt x="2217456" y="1331184"/>
                  </a:cubicBezTo>
                  <a:cubicBezTo>
                    <a:pt x="2355778" y="1332454"/>
                    <a:pt x="5122233" y="1323564"/>
                    <a:pt x="5260556" y="1324834"/>
                  </a:cubicBezTo>
                  <a:cubicBezTo>
                    <a:pt x="5454207" y="1326104"/>
                    <a:pt x="5986750" y="1326104"/>
                    <a:pt x="6180402" y="1326104"/>
                  </a:cubicBezTo>
                  <a:cubicBezTo>
                    <a:pt x="6256480" y="1326104"/>
                    <a:pt x="6325641" y="1324834"/>
                    <a:pt x="6401718" y="1324834"/>
                  </a:cubicBezTo>
                  <a:lnTo>
                    <a:pt x="6775190" y="1328644"/>
                  </a:lnTo>
                  <a:cubicBezTo>
                    <a:pt x="7044919" y="1331184"/>
                    <a:pt x="7307732" y="1328644"/>
                    <a:pt x="7577462" y="1332454"/>
                  </a:cubicBezTo>
                  <a:cubicBezTo>
                    <a:pt x="8027010" y="1337534"/>
                    <a:pt x="8483475" y="1331184"/>
                    <a:pt x="8756703" y="1336264"/>
                  </a:cubicBezTo>
                  <a:cubicBezTo>
                    <a:pt x="8777023" y="1337534"/>
                    <a:pt x="8797343" y="1336264"/>
                    <a:pt x="8820203" y="1336264"/>
                  </a:cubicBezTo>
                  <a:lnTo>
                    <a:pt x="8820203" y="1276574"/>
                  </a:lnTo>
                  <a:cubicBezTo>
                    <a:pt x="8818933" y="1219943"/>
                    <a:pt x="8817663" y="1172671"/>
                    <a:pt x="8817663" y="1122443"/>
                  </a:cubicBezTo>
                  <a:cubicBezTo>
                    <a:pt x="8817663" y="1064337"/>
                    <a:pt x="8821473" y="1005246"/>
                    <a:pt x="8815123" y="947140"/>
                  </a:cubicBezTo>
                  <a:cubicBezTo>
                    <a:pt x="8807503" y="908731"/>
                    <a:pt x="8796073" y="151383"/>
                    <a:pt x="8796073" y="112974"/>
                  </a:cubicBezTo>
                  <a:cubicBezTo>
                    <a:pt x="8793533" y="86383"/>
                    <a:pt x="8792263" y="58807"/>
                    <a:pt x="8789723" y="32216"/>
                  </a:cubicBezTo>
                  <a:cubicBezTo>
                    <a:pt x="8789723" y="24337"/>
                    <a:pt x="8788453" y="16459"/>
                    <a:pt x="8787183" y="6350"/>
                  </a:cubicBezTo>
                  <a:cubicBezTo>
                    <a:pt x="8777023" y="3810"/>
                    <a:pt x="8768133" y="2540"/>
                    <a:pt x="8757973" y="1270"/>
                  </a:cubicBezTo>
                  <a:cubicBezTo>
                    <a:pt x="8750353" y="0"/>
                    <a:pt x="8742733" y="1270"/>
                    <a:pt x="8736383" y="1270"/>
                  </a:cubicBezTo>
                  <a:lnTo>
                    <a:pt x="18124" y="6350"/>
                  </a:lnTo>
                  <a:lnTo>
                    <a:pt x="2540" y="1307054"/>
                  </a:lnTo>
                  <a:close/>
                </a:path>
              </a:pathLst>
            </a:custGeom>
            <a:solidFill>
              <a:srgbClr val="2C2C2E"/>
            </a:solidFill>
          </p:spPr>
        </p:sp>
        <p:sp>
          <p:nvSpPr>
            <p:cNvPr name="Freeform 4" id="4"/>
            <p:cNvSpPr/>
            <p:nvPr/>
          </p:nvSpPr>
          <p:spPr>
            <a:xfrm flipH="false" flipV="false" rot="0">
              <a:off x="11430" y="16510"/>
              <a:ext cx="8797343" cy="1327374"/>
            </a:xfrm>
            <a:custGeom>
              <a:avLst/>
              <a:gdLst/>
              <a:ahLst/>
              <a:cxnLst/>
              <a:rect r="r" b="b" t="t" l="l"/>
              <a:pathLst>
                <a:path h="1327374" w="8797343">
                  <a:moveTo>
                    <a:pt x="8797343" y="1327374"/>
                  </a:moveTo>
                  <a:lnTo>
                    <a:pt x="0" y="1319754"/>
                  </a:lnTo>
                  <a:lnTo>
                    <a:pt x="0" y="471823"/>
                  </a:lnTo>
                  <a:lnTo>
                    <a:pt x="7620" y="20320"/>
                  </a:lnTo>
                  <a:lnTo>
                    <a:pt x="4422709" y="0"/>
                  </a:lnTo>
                  <a:lnTo>
                    <a:pt x="8775753" y="8890"/>
                  </a:lnTo>
                  <a:close/>
                </a:path>
              </a:pathLst>
            </a:custGeom>
            <a:solidFill>
              <a:srgbClr val="FFFFFF"/>
            </a:solidFill>
          </p:spPr>
        </p:sp>
        <p:sp>
          <p:nvSpPr>
            <p:cNvPr name="Freeform 5" id="5"/>
            <p:cNvSpPr/>
            <p:nvPr/>
          </p:nvSpPr>
          <p:spPr>
            <a:xfrm flipH="false" flipV="false" rot="0">
              <a:off x="-3810" y="0"/>
              <a:ext cx="8826553" cy="1354044"/>
            </a:xfrm>
            <a:custGeom>
              <a:avLst/>
              <a:gdLst/>
              <a:ahLst/>
              <a:cxnLst/>
              <a:rect r="r" b="b" t="t" l="l"/>
              <a:pathLst>
                <a:path h="1354044" w="8826553">
                  <a:moveTo>
                    <a:pt x="8792263" y="21590"/>
                  </a:moveTo>
                  <a:cubicBezTo>
                    <a:pt x="8793533" y="34290"/>
                    <a:pt x="8793533" y="44450"/>
                    <a:pt x="8794803" y="54015"/>
                  </a:cubicBezTo>
                  <a:cubicBezTo>
                    <a:pt x="8797343" y="80605"/>
                    <a:pt x="8798613" y="108181"/>
                    <a:pt x="8801153" y="134772"/>
                  </a:cubicBezTo>
                  <a:cubicBezTo>
                    <a:pt x="8801153" y="173181"/>
                    <a:pt x="8813853" y="930530"/>
                    <a:pt x="8820203" y="968939"/>
                  </a:cubicBezTo>
                  <a:cubicBezTo>
                    <a:pt x="8826553" y="1027045"/>
                    <a:pt x="8822743" y="1086136"/>
                    <a:pt x="8822743" y="1144242"/>
                  </a:cubicBezTo>
                  <a:cubicBezTo>
                    <a:pt x="8822743" y="1195454"/>
                    <a:pt x="8824013" y="1242727"/>
                    <a:pt x="8825283" y="1293084"/>
                  </a:cubicBezTo>
                  <a:lnTo>
                    <a:pt x="8825283" y="1352774"/>
                  </a:lnTo>
                  <a:cubicBezTo>
                    <a:pt x="8802423" y="1352774"/>
                    <a:pt x="8782103" y="1354044"/>
                    <a:pt x="8761783" y="1352774"/>
                  </a:cubicBezTo>
                  <a:cubicBezTo>
                    <a:pt x="8324817" y="1347694"/>
                    <a:pt x="7868352" y="1354044"/>
                    <a:pt x="7418803" y="1348964"/>
                  </a:cubicBezTo>
                  <a:cubicBezTo>
                    <a:pt x="7149074" y="1345154"/>
                    <a:pt x="6886261" y="1347694"/>
                    <a:pt x="6616532" y="1345154"/>
                  </a:cubicBezTo>
                  <a:lnTo>
                    <a:pt x="6243060" y="1341344"/>
                  </a:lnTo>
                  <a:cubicBezTo>
                    <a:pt x="6166983" y="1341344"/>
                    <a:pt x="6097821" y="1342614"/>
                    <a:pt x="6021743" y="1342614"/>
                  </a:cubicBezTo>
                  <a:cubicBezTo>
                    <a:pt x="5828092" y="1341344"/>
                    <a:pt x="5295549" y="1342614"/>
                    <a:pt x="5101898" y="1341344"/>
                  </a:cubicBezTo>
                  <a:cubicBezTo>
                    <a:pt x="4963575" y="1340074"/>
                    <a:pt x="2197121" y="1348964"/>
                    <a:pt x="2058798" y="1347694"/>
                  </a:cubicBezTo>
                  <a:cubicBezTo>
                    <a:pt x="2024217" y="1347694"/>
                    <a:pt x="1982720" y="1348964"/>
                    <a:pt x="1948140" y="1348964"/>
                  </a:cubicBezTo>
                  <a:cubicBezTo>
                    <a:pt x="1865146" y="1348964"/>
                    <a:pt x="1789068" y="1350234"/>
                    <a:pt x="1706075" y="1350234"/>
                  </a:cubicBezTo>
                  <a:cubicBezTo>
                    <a:pt x="1498591" y="1350234"/>
                    <a:pt x="1298023" y="1348964"/>
                    <a:pt x="1090539" y="1347694"/>
                  </a:cubicBezTo>
                  <a:cubicBezTo>
                    <a:pt x="966048" y="1346424"/>
                    <a:pt x="841558" y="1345154"/>
                    <a:pt x="723983" y="1343884"/>
                  </a:cubicBezTo>
                  <a:cubicBezTo>
                    <a:pt x="502667" y="1342614"/>
                    <a:pt x="281351" y="1341344"/>
                    <a:pt x="53118" y="1341344"/>
                  </a:cubicBezTo>
                  <a:cubicBezTo>
                    <a:pt x="38100" y="1341344"/>
                    <a:pt x="29210" y="1341344"/>
                    <a:pt x="19050" y="1340074"/>
                  </a:cubicBezTo>
                  <a:cubicBezTo>
                    <a:pt x="10160" y="1338804"/>
                    <a:pt x="5080" y="1332454"/>
                    <a:pt x="7620" y="1323564"/>
                  </a:cubicBezTo>
                  <a:cubicBezTo>
                    <a:pt x="16510" y="1291969"/>
                    <a:pt x="12700" y="1267348"/>
                    <a:pt x="11430" y="1241742"/>
                  </a:cubicBezTo>
                  <a:cubicBezTo>
                    <a:pt x="10160" y="1189545"/>
                    <a:pt x="6350" y="1138333"/>
                    <a:pt x="7620" y="1086136"/>
                  </a:cubicBezTo>
                  <a:cubicBezTo>
                    <a:pt x="5080" y="1021136"/>
                    <a:pt x="0" y="216515"/>
                    <a:pt x="7620" y="150530"/>
                  </a:cubicBezTo>
                  <a:cubicBezTo>
                    <a:pt x="8890" y="137727"/>
                    <a:pt x="7620" y="123939"/>
                    <a:pt x="8890" y="111136"/>
                  </a:cubicBezTo>
                  <a:cubicBezTo>
                    <a:pt x="10160" y="90454"/>
                    <a:pt x="12700" y="67802"/>
                    <a:pt x="13970" y="44450"/>
                  </a:cubicBezTo>
                  <a:cubicBezTo>
                    <a:pt x="13970" y="41910"/>
                    <a:pt x="15240" y="39370"/>
                    <a:pt x="16510" y="38100"/>
                  </a:cubicBezTo>
                  <a:cubicBezTo>
                    <a:pt x="38100" y="35560"/>
                    <a:pt x="108447" y="30480"/>
                    <a:pt x="219105" y="29210"/>
                  </a:cubicBezTo>
                  <a:cubicBezTo>
                    <a:pt x="405841" y="25400"/>
                    <a:pt x="592577" y="22860"/>
                    <a:pt x="786229" y="20320"/>
                  </a:cubicBezTo>
                  <a:cubicBezTo>
                    <a:pt x="917635" y="17780"/>
                    <a:pt x="1049042" y="16510"/>
                    <a:pt x="1173532" y="13970"/>
                  </a:cubicBezTo>
                  <a:cubicBezTo>
                    <a:pt x="1298023" y="11430"/>
                    <a:pt x="1429429" y="8890"/>
                    <a:pt x="1553920" y="8890"/>
                  </a:cubicBezTo>
                  <a:cubicBezTo>
                    <a:pt x="1692243" y="7620"/>
                    <a:pt x="1830565" y="10160"/>
                    <a:pt x="1968888" y="8890"/>
                  </a:cubicBezTo>
                  <a:cubicBezTo>
                    <a:pt x="2141792" y="8890"/>
                    <a:pt x="5274801" y="6350"/>
                    <a:pt x="5447704" y="5080"/>
                  </a:cubicBezTo>
                  <a:cubicBezTo>
                    <a:pt x="5613692" y="3810"/>
                    <a:pt x="5779679" y="2540"/>
                    <a:pt x="5952583" y="2540"/>
                  </a:cubicBezTo>
                  <a:cubicBezTo>
                    <a:pt x="6236144" y="1270"/>
                    <a:pt x="6512789" y="0"/>
                    <a:pt x="6796351" y="0"/>
                  </a:cubicBezTo>
                  <a:cubicBezTo>
                    <a:pt x="6913925" y="0"/>
                    <a:pt x="7038416" y="2540"/>
                    <a:pt x="7155990" y="2540"/>
                  </a:cubicBezTo>
                  <a:cubicBezTo>
                    <a:pt x="7481049" y="3810"/>
                    <a:pt x="7813023" y="5080"/>
                    <a:pt x="8138082" y="7620"/>
                  </a:cubicBezTo>
                  <a:cubicBezTo>
                    <a:pt x="8310985" y="8890"/>
                    <a:pt x="8483889" y="12700"/>
                    <a:pt x="8656792" y="16510"/>
                  </a:cubicBezTo>
                  <a:lnTo>
                    <a:pt x="8761783" y="16510"/>
                  </a:lnTo>
                  <a:cubicBezTo>
                    <a:pt x="8773213" y="17780"/>
                    <a:pt x="8782103" y="20320"/>
                    <a:pt x="8792263" y="21590"/>
                  </a:cubicBezTo>
                  <a:close/>
                  <a:moveTo>
                    <a:pt x="8802423" y="1336264"/>
                  </a:moveTo>
                  <a:cubicBezTo>
                    <a:pt x="8803693" y="1319754"/>
                    <a:pt x="8804963" y="1307054"/>
                    <a:pt x="8804963" y="1294354"/>
                  </a:cubicBezTo>
                  <a:cubicBezTo>
                    <a:pt x="8803693" y="1237803"/>
                    <a:pt x="8802423" y="1185606"/>
                    <a:pt x="8802423" y="1129469"/>
                  </a:cubicBezTo>
                  <a:cubicBezTo>
                    <a:pt x="8802423" y="1103863"/>
                    <a:pt x="8804963" y="1078257"/>
                    <a:pt x="8803693" y="1052651"/>
                  </a:cubicBezTo>
                  <a:cubicBezTo>
                    <a:pt x="8803693" y="1029015"/>
                    <a:pt x="8802423" y="1004394"/>
                    <a:pt x="8801153" y="980757"/>
                  </a:cubicBezTo>
                  <a:cubicBezTo>
                    <a:pt x="8796073" y="944318"/>
                    <a:pt x="8784643" y="189924"/>
                    <a:pt x="8784643" y="153484"/>
                  </a:cubicBezTo>
                  <a:cubicBezTo>
                    <a:pt x="8782103" y="122954"/>
                    <a:pt x="8779563" y="91439"/>
                    <a:pt x="8777023" y="60909"/>
                  </a:cubicBezTo>
                  <a:cubicBezTo>
                    <a:pt x="8775753" y="44450"/>
                    <a:pt x="8774483" y="43180"/>
                    <a:pt x="8753618" y="41910"/>
                  </a:cubicBezTo>
                  <a:cubicBezTo>
                    <a:pt x="8732869" y="41910"/>
                    <a:pt x="8719037" y="41910"/>
                    <a:pt x="8698289" y="40640"/>
                  </a:cubicBezTo>
                  <a:cubicBezTo>
                    <a:pt x="8525385" y="36830"/>
                    <a:pt x="8345566" y="31750"/>
                    <a:pt x="8172663" y="30480"/>
                  </a:cubicBezTo>
                  <a:cubicBezTo>
                    <a:pt x="7750778" y="26670"/>
                    <a:pt x="7321977" y="25400"/>
                    <a:pt x="6900093" y="22860"/>
                  </a:cubicBezTo>
                  <a:lnTo>
                    <a:pt x="6402131" y="22860"/>
                  </a:lnTo>
                  <a:cubicBezTo>
                    <a:pt x="6180815" y="22860"/>
                    <a:pt x="5959499" y="22860"/>
                    <a:pt x="5745099" y="24130"/>
                  </a:cubicBezTo>
                  <a:cubicBezTo>
                    <a:pt x="5558363" y="25400"/>
                    <a:pt x="2411521" y="29210"/>
                    <a:pt x="2224785" y="29210"/>
                  </a:cubicBezTo>
                  <a:cubicBezTo>
                    <a:pt x="1920475" y="29210"/>
                    <a:pt x="1616165" y="26670"/>
                    <a:pt x="1311855" y="33020"/>
                  </a:cubicBezTo>
                  <a:cubicBezTo>
                    <a:pt x="1152784" y="36830"/>
                    <a:pt x="1000629" y="36830"/>
                    <a:pt x="848474" y="38100"/>
                  </a:cubicBezTo>
                  <a:cubicBezTo>
                    <a:pt x="585661" y="41910"/>
                    <a:pt x="322847" y="45720"/>
                    <a:pt x="60034" y="50800"/>
                  </a:cubicBezTo>
                  <a:cubicBezTo>
                    <a:pt x="36830" y="50800"/>
                    <a:pt x="34290" y="53030"/>
                    <a:pt x="33020" y="64848"/>
                  </a:cubicBezTo>
                  <a:cubicBezTo>
                    <a:pt x="31750" y="82575"/>
                    <a:pt x="31750" y="100302"/>
                    <a:pt x="30480" y="118030"/>
                  </a:cubicBezTo>
                  <a:cubicBezTo>
                    <a:pt x="29210" y="147575"/>
                    <a:pt x="26670" y="176136"/>
                    <a:pt x="25400" y="205681"/>
                  </a:cubicBezTo>
                  <a:cubicBezTo>
                    <a:pt x="20320" y="237196"/>
                    <a:pt x="26670" y="1007348"/>
                    <a:pt x="29210" y="1038863"/>
                  </a:cubicBezTo>
                  <a:cubicBezTo>
                    <a:pt x="29210" y="1072348"/>
                    <a:pt x="29210" y="1106818"/>
                    <a:pt x="30480" y="1140303"/>
                  </a:cubicBezTo>
                  <a:cubicBezTo>
                    <a:pt x="30480" y="1164924"/>
                    <a:pt x="33020" y="1189545"/>
                    <a:pt x="33020" y="1214166"/>
                  </a:cubicBezTo>
                  <a:cubicBezTo>
                    <a:pt x="33020" y="1240757"/>
                    <a:pt x="33020" y="1267348"/>
                    <a:pt x="31750" y="1294354"/>
                  </a:cubicBezTo>
                  <a:lnTo>
                    <a:pt x="31750" y="1304514"/>
                  </a:lnTo>
                  <a:cubicBezTo>
                    <a:pt x="31750" y="1314674"/>
                    <a:pt x="35560" y="1318484"/>
                    <a:pt x="44450" y="1318484"/>
                  </a:cubicBezTo>
                  <a:cubicBezTo>
                    <a:pt x="122280" y="1318484"/>
                    <a:pt x="219105" y="1319754"/>
                    <a:pt x="309015" y="1319754"/>
                  </a:cubicBezTo>
                  <a:cubicBezTo>
                    <a:pt x="440422" y="1319754"/>
                    <a:pt x="578745" y="1317214"/>
                    <a:pt x="710151" y="1319754"/>
                  </a:cubicBezTo>
                  <a:cubicBezTo>
                    <a:pt x="924551" y="1323564"/>
                    <a:pt x="1138952" y="1326104"/>
                    <a:pt x="1353352" y="1324834"/>
                  </a:cubicBezTo>
                  <a:cubicBezTo>
                    <a:pt x="1491675" y="1323564"/>
                    <a:pt x="1623081" y="1326104"/>
                    <a:pt x="1761404" y="1326104"/>
                  </a:cubicBezTo>
                  <a:cubicBezTo>
                    <a:pt x="1961972" y="1326104"/>
                    <a:pt x="2162540" y="1324834"/>
                    <a:pt x="2363108" y="1326104"/>
                  </a:cubicBezTo>
                  <a:cubicBezTo>
                    <a:pt x="2660502" y="1327374"/>
                    <a:pt x="5924918" y="1317214"/>
                    <a:pt x="6229228" y="1319754"/>
                  </a:cubicBezTo>
                  <a:cubicBezTo>
                    <a:pt x="6360635" y="1321024"/>
                    <a:pt x="6492041" y="1322294"/>
                    <a:pt x="6616532" y="1322294"/>
                  </a:cubicBezTo>
                  <a:cubicBezTo>
                    <a:pt x="6844765" y="1324834"/>
                    <a:pt x="7066080" y="1321024"/>
                    <a:pt x="7294313" y="1324834"/>
                  </a:cubicBezTo>
                  <a:cubicBezTo>
                    <a:pt x="7481049" y="1327374"/>
                    <a:pt x="7667784" y="1327374"/>
                    <a:pt x="7854520" y="1329914"/>
                  </a:cubicBezTo>
                  <a:cubicBezTo>
                    <a:pt x="8131166" y="1333724"/>
                    <a:pt x="8407811" y="1336264"/>
                    <a:pt x="8684457" y="1337534"/>
                  </a:cubicBezTo>
                  <a:cubicBezTo>
                    <a:pt x="8764323" y="1337534"/>
                    <a:pt x="8782103" y="1336264"/>
                    <a:pt x="8802423" y="1336264"/>
                  </a:cubicBezTo>
                  <a:close/>
                </a:path>
              </a:pathLst>
            </a:custGeom>
            <a:solidFill>
              <a:srgbClr val="2C2C2E"/>
            </a:solidFill>
          </p:spPr>
        </p:sp>
      </p:grpSp>
      <p:sp>
        <p:nvSpPr>
          <p:cNvPr name="Freeform 6" id="6"/>
          <p:cNvSpPr/>
          <p:nvPr/>
        </p:nvSpPr>
        <p:spPr>
          <a:xfrm flipH="false" flipV="true" rot="-10010693">
            <a:off x="-107029" y="4565180"/>
            <a:ext cx="490482" cy="3330431"/>
          </a:xfrm>
          <a:custGeom>
            <a:avLst/>
            <a:gdLst/>
            <a:ahLst/>
            <a:cxnLst/>
            <a:rect r="r" b="b" t="t" l="l"/>
            <a:pathLst>
              <a:path h="3330431" w="490482">
                <a:moveTo>
                  <a:pt x="0" y="3330431"/>
                </a:moveTo>
                <a:lnTo>
                  <a:pt x="490482" y="3330431"/>
                </a:lnTo>
                <a:lnTo>
                  <a:pt x="490482" y="0"/>
                </a:lnTo>
                <a:lnTo>
                  <a:pt x="0" y="0"/>
                </a:lnTo>
                <a:lnTo>
                  <a:pt x="0" y="3330431"/>
                </a:lnTo>
                <a:close/>
              </a:path>
            </a:pathLst>
          </a:custGeom>
          <a:blipFill>
            <a:blip r:embed="rId2">
              <a:alphaModFix amt="50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10362743">
            <a:off x="388651" y="440883"/>
            <a:ext cx="561483" cy="2394300"/>
          </a:xfrm>
          <a:custGeom>
            <a:avLst/>
            <a:gdLst/>
            <a:ahLst/>
            <a:cxnLst/>
            <a:rect r="r" b="b" t="t" l="l"/>
            <a:pathLst>
              <a:path h="2394300" w="561483">
                <a:moveTo>
                  <a:pt x="0" y="0"/>
                </a:moveTo>
                <a:lnTo>
                  <a:pt x="561482" y="0"/>
                </a:lnTo>
                <a:lnTo>
                  <a:pt x="561482" y="2394300"/>
                </a:lnTo>
                <a:lnTo>
                  <a:pt x="0" y="2394300"/>
                </a:lnTo>
                <a:lnTo>
                  <a:pt x="0" y="0"/>
                </a:lnTo>
                <a:close/>
              </a:path>
            </a:pathLst>
          </a:custGeom>
          <a:blipFill>
            <a:blip r:embed="rId4">
              <a:alphaModFix amt="50000"/>
              <a:extLst>
                <a:ext uri="{96DAC541-7B7A-43D3-8B79-37D633B846F1}">
                  <asvg:svgBlip xmlns:asvg="http://schemas.microsoft.com/office/drawing/2016/SVG/main" r:embed="rId5"/>
                </a:ext>
              </a:extLst>
            </a:blip>
            <a:stretch>
              <a:fillRect l="0" t="-12012" r="-97138" b="0"/>
            </a:stretch>
          </a:blipFill>
        </p:spPr>
      </p:sp>
      <p:sp>
        <p:nvSpPr>
          <p:cNvPr name="Freeform 8" id="8"/>
          <p:cNvSpPr/>
          <p:nvPr/>
        </p:nvSpPr>
        <p:spPr>
          <a:xfrm flipH="false" flipV="false" rot="-10210958">
            <a:off x="723844" y="272943"/>
            <a:ext cx="409901" cy="2547778"/>
          </a:xfrm>
          <a:custGeom>
            <a:avLst/>
            <a:gdLst/>
            <a:ahLst/>
            <a:cxnLst/>
            <a:rect r="r" b="b" t="t" l="l"/>
            <a:pathLst>
              <a:path h="2547778" w="409901">
                <a:moveTo>
                  <a:pt x="0" y="0"/>
                </a:moveTo>
                <a:lnTo>
                  <a:pt x="409902" y="0"/>
                </a:lnTo>
                <a:lnTo>
                  <a:pt x="409902" y="2547779"/>
                </a:lnTo>
                <a:lnTo>
                  <a:pt x="0" y="2547779"/>
                </a:lnTo>
                <a:lnTo>
                  <a:pt x="0" y="0"/>
                </a:lnTo>
                <a:close/>
              </a:path>
            </a:pathLst>
          </a:custGeom>
          <a:blipFill>
            <a:blip r:embed="rId6">
              <a:alphaModFix amt="50000"/>
              <a:extLst>
                <a:ext uri="{96DAC541-7B7A-43D3-8B79-37D633B846F1}">
                  <asvg:svgBlip xmlns:asvg="http://schemas.microsoft.com/office/drawing/2016/SVG/main" r:embed="rId7"/>
                </a:ext>
              </a:extLst>
            </a:blip>
            <a:stretch>
              <a:fillRect l="-156534" t="0" r="0" b="0"/>
            </a:stretch>
          </a:blipFill>
        </p:spPr>
      </p:sp>
      <p:sp>
        <p:nvSpPr>
          <p:cNvPr name="Freeform 9" id="9"/>
          <p:cNvSpPr/>
          <p:nvPr/>
        </p:nvSpPr>
        <p:spPr>
          <a:xfrm flipH="false" flipV="false" rot="-692978">
            <a:off x="6801399" y="6651775"/>
            <a:ext cx="301783" cy="1286876"/>
          </a:xfrm>
          <a:custGeom>
            <a:avLst/>
            <a:gdLst/>
            <a:ahLst/>
            <a:cxnLst/>
            <a:rect r="r" b="b" t="t" l="l"/>
            <a:pathLst>
              <a:path h="1286876" w="301783">
                <a:moveTo>
                  <a:pt x="0" y="0"/>
                </a:moveTo>
                <a:lnTo>
                  <a:pt x="301783" y="0"/>
                </a:lnTo>
                <a:lnTo>
                  <a:pt x="301783" y="1286876"/>
                </a:lnTo>
                <a:lnTo>
                  <a:pt x="0" y="1286876"/>
                </a:lnTo>
                <a:lnTo>
                  <a:pt x="0" y="0"/>
                </a:lnTo>
                <a:close/>
              </a:path>
            </a:pathLst>
          </a:custGeom>
          <a:blipFill>
            <a:blip r:embed="rId8">
              <a:alphaModFix amt="50000"/>
              <a:extLst>
                <a:ext uri="{96DAC541-7B7A-43D3-8B79-37D633B846F1}">
                  <asvg:svgBlip xmlns:asvg="http://schemas.microsoft.com/office/drawing/2016/SVG/main" r:embed="rId9"/>
                </a:ext>
              </a:extLst>
            </a:blip>
            <a:stretch>
              <a:fillRect l="0" t="-12012" r="-97138" b="0"/>
            </a:stretch>
          </a:blipFill>
        </p:spPr>
      </p:sp>
      <p:grpSp>
        <p:nvGrpSpPr>
          <p:cNvPr name="Group 10" id="10"/>
          <p:cNvGrpSpPr/>
          <p:nvPr/>
        </p:nvGrpSpPr>
        <p:grpSpPr>
          <a:xfrm rot="0">
            <a:off x="568095" y="8539457"/>
            <a:ext cx="6584538" cy="1856454"/>
            <a:chOff x="0" y="0"/>
            <a:chExt cx="8652272" cy="2439434"/>
          </a:xfrm>
        </p:grpSpPr>
        <p:sp>
          <p:nvSpPr>
            <p:cNvPr name="Freeform 11" id="11"/>
            <p:cNvSpPr/>
            <p:nvPr/>
          </p:nvSpPr>
          <p:spPr>
            <a:xfrm flipH="false" flipV="false" rot="0">
              <a:off x="38100" y="44450"/>
              <a:ext cx="8615442" cy="2394984"/>
            </a:xfrm>
            <a:custGeom>
              <a:avLst/>
              <a:gdLst/>
              <a:ahLst/>
              <a:cxnLst/>
              <a:rect r="r" b="b" t="t" l="l"/>
              <a:pathLst>
                <a:path h="2394984" w="8615442">
                  <a:moveTo>
                    <a:pt x="2540" y="2364504"/>
                  </a:moveTo>
                  <a:cubicBezTo>
                    <a:pt x="0" y="2373394"/>
                    <a:pt x="5080" y="2379744"/>
                    <a:pt x="51583" y="2381014"/>
                  </a:cubicBezTo>
                  <a:cubicBezTo>
                    <a:pt x="105603" y="2382284"/>
                    <a:pt x="152871" y="2382284"/>
                    <a:pt x="206892" y="2382284"/>
                  </a:cubicBezTo>
                  <a:cubicBezTo>
                    <a:pt x="422974" y="2383554"/>
                    <a:pt x="639057" y="2383554"/>
                    <a:pt x="861891" y="2384824"/>
                  </a:cubicBezTo>
                  <a:cubicBezTo>
                    <a:pt x="983438" y="2386094"/>
                    <a:pt x="1104984" y="2387364"/>
                    <a:pt x="1219778" y="2388634"/>
                  </a:cubicBezTo>
                  <a:cubicBezTo>
                    <a:pt x="1422355" y="2389904"/>
                    <a:pt x="1618180" y="2389904"/>
                    <a:pt x="1820756" y="2391174"/>
                  </a:cubicBezTo>
                  <a:cubicBezTo>
                    <a:pt x="1901787" y="2391174"/>
                    <a:pt x="1976066" y="2391174"/>
                    <a:pt x="2057097" y="2389904"/>
                  </a:cubicBezTo>
                  <a:cubicBezTo>
                    <a:pt x="2090859" y="2389904"/>
                    <a:pt x="2131375" y="2388634"/>
                    <a:pt x="2165138" y="2388634"/>
                  </a:cubicBezTo>
                  <a:cubicBezTo>
                    <a:pt x="2300189" y="2389904"/>
                    <a:pt x="5001218" y="2381014"/>
                    <a:pt x="5136269" y="2382284"/>
                  </a:cubicBezTo>
                  <a:cubicBezTo>
                    <a:pt x="5325341" y="2383554"/>
                    <a:pt x="5845289" y="2383554"/>
                    <a:pt x="6034361" y="2383554"/>
                  </a:cubicBezTo>
                  <a:cubicBezTo>
                    <a:pt x="6108640" y="2383554"/>
                    <a:pt x="6176166" y="2382284"/>
                    <a:pt x="6250444" y="2382284"/>
                  </a:cubicBezTo>
                  <a:lnTo>
                    <a:pt x="6615082" y="2386094"/>
                  </a:lnTo>
                  <a:cubicBezTo>
                    <a:pt x="6878433" y="2388634"/>
                    <a:pt x="7135030" y="2386094"/>
                    <a:pt x="7398381" y="2389904"/>
                  </a:cubicBezTo>
                  <a:cubicBezTo>
                    <a:pt x="7837298" y="2394984"/>
                    <a:pt x="8282967" y="2388634"/>
                    <a:pt x="8550672" y="2393714"/>
                  </a:cubicBezTo>
                  <a:cubicBezTo>
                    <a:pt x="8570992" y="2394984"/>
                    <a:pt x="8591312" y="2393714"/>
                    <a:pt x="8614172" y="2393714"/>
                  </a:cubicBezTo>
                  <a:lnTo>
                    <a:pt x="8614172" y="2334024"/>
                  </a:lnTo>
                  <a:cubicBezTo>
                    <a:pt x="8612901" y="2253431"/>
                    <a:pt x="8611632" y="2165863"/>
                    <a:pt x="8611632" y="2072821"/>
                  </a:cubicBezTo>
                  <a:cubicBezTo>
                    <a:pt x="8611632" y="1965185"/>
                    <a:pt x="8615442" y="1855725"/>
                    <a:pt x="8609092" y="1748089"/>
                  </a:cubicBezTo>
                  <a:cubicBezTo>
                    <a:pt x="8601472" y="1676940"/>
                    <a:pt x="8590042" y="274022"/>
                    <a:pt x="8590042" y="202873"/>
                  </a:cubicBezTo>
                  <a:cubicBezTo>
                    <a:pt x="8587501" y="153616"/>
                    <a:pt x="8586232" y="102535"/>
                    <a:pt x="8583692" y="53277"/>
                  </a:cubicBezTo>
                  <a:cubicBezTo>
                    <a:pt x="8583692" y="38683"/>
                    <a:pt x="8582422" y="24088"/>
                    <a:pt x="8581151" y="6350"/>
                  </a:cubicBezTo>
                  <a:cubicBezTo>
                    <a:pt x="8570992" y="3810"/>
                    <a:pt x="8562101" y="2540"/>
                    <a:pt x="8551942" y="1270"/>
                  </a:cubicBezTo>
                  <a:cubicBezTo>
                    <a:pt x="8544322" y="0"/>
                    <a:pt x="8536701" y="1270"/>
                    <a:pt x="8530351" y="1270"/>
                  </a:cubicBezTo>
                  <a:lnTo>
                    <a:pt x="17820" y="6350"/>
                  </a:lnTo>
                  <a:lnTo>
                    <a:pt x="2540" y="2364504"/>
                  </a:lnTo>
                  <a:close/>
                </a:path>
              </a:pathLst>
            </a:custGeom>
            <a:solidFill>
              <a:srgbClr val="2C2C2E"/>
            </a:solidFill>
          </p:spPr>
        </p:sp>
        <p:sp>
          <p:nvSpPr>
            <p:cNvPr name="Freeform 12" id="12"/>
            <p:cNvSpPr/>
            <p:nvPr/>
          </p:nvSpPr>
          <p:spPr>
            <a:xfrm flipH="false" flipV="false" rot="0">
              <a:off x="11430" y="16510"/>
              <a:ext cx="8591312" cy="2384824"/>
            </a:xfrm>
            <a:custGeom>
              <a:avLst/>
              <a:gdLst/>
              <a:ahLst/>
              <a:cxnLst/>
              <a:rect r="r" b="b" t="t" l="l"/>
              <a:pathLst>
                <a:path h="2384824" w="8591312">
                  <a:moveTo>
                    <a:pt x="8591312" y="2384824"/>
                  </a:moveTo>
                  <a:lnTo>
                    <a:pt x="0" y="2377204"/>
                  </a:lnTo>
                  <a:lnTo>
                    <a:pt x="0" y="843791"/>
                  </a:lnTo>
                  <a:lnTo>
                    <a:pt x="7620" y="20320"/>
                  </a:lnTo>
                  <a:lnTo>
                    <a:pt x="4318868" y="0"/>
                  </a:lnTo>
                  <a:lnTo>
                    <a:pt x="8569722" y="8890"/>
                  </a:lnTo>
                  <a:close/>
                </a:path>
              </a:pathLst>
            </a:custGeom>
            <a:solidFill>
              <a:srgbClr val="FFFFFF"/>
            </a:solidFill>
          </p:spPr>
        </p:sp>
        <p:sp>
          <p:nvSpPr>
            <p:cNvPr name="Freeform 13" id="13"/>
            <p:cNvSpPr/>
            <p:nvPr/>
          </p:nvSpPr>
          <p:spPr>
            <a:xfrm flipH="false" flipV="false" rot="0">
              <a:off x="-3810" y="0"/>
              <a:ext cx="8620522" cy="2411494"/>
            </a:xfrm>
            <a:custGeom>
              <a:avLst/>
              <a:gdLst/>
              <a:ahLst/>
              <a:cxnLst/>
              <a:rect r="r" b="b" t="t" l="l"/>
              <a:pathLst>
                <a:path h="2411494" w="8620522">
                  <a:moveTo>
                    <a:pt x="8586232" y="21590"/>
                  </a:moveTo>
                  <a:cubicBezTo>
                    <a:pt x="8587502" y="34290"/>
                    <a:pt x="8587502" y="44450"/>
                    <a:pt x="8588772" y="55768"/>
                  </a:cubicBezTo>
                  <a:cubicBezTo>
                    <a:pt x="8591311" y="105025"/>
                    <a:pt x="8592582" y="156106"/>
                    <a:pt x="8595122" y="205363"/>
                  </a:cubicBezTo>
                  <a:cubicBezTo>
                    <a:pt x="8595122" y="276513"/>
                    <a:pt x="8607822" y="1679430"/>
                    <a:pt x="8614172" y="1750579"/>
                  </a:cubicBezTo>
                  <a:cubicBezTo>
                    <a:pt x="8620522" y="1858215"/>
                    <a:pt x="8616711" y="1967675"/>
                    <a:pt x="8616711" y="2075311"/>
                  </a:cubicBezTo>
                  <a:cubicBezTo>
                    <a:pt x="8616711" y="2170177"/>
                    <a:pt x="8617982" y="2257745"/>
                    <a:pt x="8619252" y="2350534"/>
                  </a:cubicBezTo>
                  <a:lnTo>
                    <a:pt x="8619252" y="2410224"/>
                  </a:lnTo>
                  <a:cubicBezTo>
                    <a:pt x="8596392" y="2410224"/>
                    <a:pt x="8576072" y="2411494"/>
                    <a:pt x="8555752" y="2410224"/>
                  </a:cubicBezTo>
                  <a:cubicBezTo>
                    <a:pt x="8129053" y="2405144"/>
                    <a:pt x="7683383" y="2411494"/>
                    <a:pt x="7244466" y="2406414"/>
                  </a:cubicBezTo>
                  <a:cubicBezTo>
                    <a:pt x="6981116" y="2402604"/>
                    <a:pt x="6724518" y="2405144"/>
                    <a:pt x="6461168" y="2402604"/>
                  </a:cubicBezTo>
                  <a:lnTo>
                    <a:pt x="6096529" y="2398794"/>
                  </a:lnTo>
                  <a:cubicBezTo>
                    <a:pt x="6022251" y="2398794"/>
                    <a:pt x="5954725" y="2400064"/>
                    <a:pt x="5880446" y="2400064"/>
                  </a:cubicBezTo>
                  <a:cubicBezTo>
                    <a:pt x="5691375" y="2398794"/>
                    <a:pt x="5171426" y="2400064"/>
                    <a:pt x="4982355" y="2398794"/>
                  </a:cubicBezTo>
                  <a:cubicBezTo>
                    <a:pt x="4847303" y="2397524"/>
                    <a:pt x="2146275" y="2406414"/>
                    <a:pt x="2011223" y="2405144"/>
                  </a:cubicBezTo>
                  <a:cubicBezTo>
                    <a:pt x="1977460" y="2405144"/>
                    <a:pt x="1936945" y="2406414"/>
                    <a:pt x="1903182" y="2406414"/>
                  </a:cubicBezTo>
                  <a:cubicBezTo>
                    <a:pt x="1822151" y="2406414"/>
                    <a:pt x="1747873" y="2407684"/>
                    <a:pt x="1666842" y="2407684"/>
                  </a:cubicBezTo>
                  <a:cubicBezTo>
                    <a:pt x="1464265" y="2407684"/>
                    <a:pt x="1268440" y="2406414"/>
                    <a:pt x="1065863" y="2405144"/>
                  </a:cubicBezTo>
                  <a:cubicBezTo>
                    <a:pt x="944317" y="2403874"/>
                    <a:pt x="822771" y="2402604"/>
                    <a:pt x="707977" y="2401334"/>
                  </a:cubicBezTo>
                  <a:cubicBezTo>
                    <a:pt x="491895" y="2400064"/>
                    <a:pt x="275812" y="2398794"/>
                    <a:pt x="52977" y="2398794"/>
                  </a:cubicBezTo>
                  <a:cubicBezTo>
                    <a:pt x="38100" y="2398794"/>
                    <a:pt x="29210" y="2398794"/>
                    <a:pt x="19050" y="2397524"/>
                  </a:cubicBezTo>
                  <a:cubicBezTo>
                    <a:pt x="10160" y="2396254"/>
                    <a:pt x="5080" y="2389904"/>
                    <a:pt x="7620" y="2381014"/>
                  </a:cubicBezTo>
                  <a:cubicBezTo>
                    <a:pt x="16510" y="2348962"/>
                    <a:pt x="12700" y="2303354"/>
                    <a:pt x="11430" y="2255921"/>
                  </a:cubicBezTo>
                  <a:cubicBezTo>
                    <a:pt x="10160" y="2159231"/>
                    <a:pt x="6350" y="2064365"/>
                    <a:pt x="7620" y="1967675"/>
                  </a:cubicBezTo>
                  <a:cubicBezTo>
                    <a:pt x="5080" y="1847269"/>
                    <a:pt x="0" y="356783"/>
                    <a:pt x="7620" y="234553"/>
                  </a:cubicBezTo>
                  <a:cubicBezTo>
                    <a:pt x="8890" y="210836"/>
                    <a:pt x="7620" y="185296"/>
                    <a:pt x="8890" y="161579"/>
                  </a:cubicBezTo>
                  <a:cubicBezTo>
                    <a:pt x="10160" y="123268"/>
                    <a:pt x="12700" y="81308"/>
                    <a:pt x="13970" y="44450"/>
                  </a:cubicBezTo>
                  <a:cubicBezTo>
                    <a:pt x="13970" y="41910"/>
                    <a:pt x="15240" y="39370"/>
                    <a:pt x="16510" y="38100"/>
                  </a:cubicBezTo>
                  <a:cubicBezTo>
                    <a:pt x="38100" y="35560"/>
                    <a:pt x="106998" y="30480"/>
                    <a:pt x="215039" y="29210"/>
                  </a:cubicBezTo>
                  <a:cubicBezTo>
                    <a:pt x="397359" y="25400"/>
                    <a:pt x="579678" y="22860"/>
                    <a:pt x="768750" y="20320"/>
                  </a:cubicBezTo>
                  <a:cubicBezTo>
                    <a:pt x="897049" y="17780"/>
                    <a:pt x="1025348" y="16510"/>
                    <a:pt x="1146894" y="13970"/>
                  </a:cubicBezTo>
                  <a:cubicBezTo>
                    <a:pt x="1268440" y="11430"/>
                    <a:pt x="1396739" y="8890"/>
                    <a:pt x="1518286" y="8890"/>
                  </a:cubicBezTo>
                  <a:cubicBezTo>
                    <a:pt x="1653337" y="7620"/>
                    <a:pt x="1788388" y="10160"/>
                    <a:pt x="1923440" y="8890"/>
                  </a:cubicBezTo>
                  <a:cubicBezTo>
                    <a:pt x="2092254" y="8890"/>
                    <a:pt x="5151169" y="6350"/>
                    <a:pt x="5319983" y="5080"/>
                  </a:cubicBezTo>
                  <a:cubicBezTo>
                    <a:pt x="5482045" y="3810"/>
                    <a:pt x="5644107" y="2540"/>
                    <a:pt x="5812921" y="2540"/>
                  </a:cubicBezTo>
                  <a:cubicBezTo>
                    <a:pt x="6089777" y="1270"/>
                    <a:pt x="6359879" y="0"/>
                    <a:pt x="6636735" y="0"/>
                  </a:cubicBezTo>
                  <a:cubicBezTo>
                    <a:pt x="6751529" y="0"/>
                    <a:pt x="6873074" y="2540"/>
                    <a:pt x="6987868" y="2540"/>
                  </a:cubicBezTo>
                  <a:cubicBezTo>
                    <a:pt x="7305240" y="3810"/>
                    <a:pt x="7629362" y="5080"/>
                    <a:pt x="7946734" y="7620"/>
                  </a:cubicBezTo>
                  <a:cubicBezTo>
                    <a:pt x="8115548" y="8890"/>
                    <a:pt x="8284362" y="12700"/>
                    <a:pt x="8453176" y="16510"/>
                  </a:cubicBezTo>
                  <a:lnTo>
                    <a:pt x="8555752" y="16510"/>
                  </a:lnTo>
                  <a:cubicBezTo>
                    <a:pt x="8567182" y="17780"/>
                    <a:pt x="8576072" y="20320"/>
                    <a:pt x="8586232" y="21590"/>
                  </a:cubicBezTo>
                  <a:close/>
                  <a:moveTo>
                    <a:pt x="8596392" y="2393714"/>
                  </a:moveTo>
                  <a:cubicBezTo>
                    <a:pt x="8597661" y="2377204"/>
                    <a:pt x="8598932" y="2364504"/>
                    <a:pt x="8598932" y="2351804"/>
                  </a:cubicBezTo>
                  <a:cubicBezTo>
                    <a:pt x="8597661" y="2248624"/>
                    <a:pt x="8596392" y="2151934"/>
                    <a:pt x="8596392" y="2047947"/>
                  </a:cubicBezTo>
                  <a:cubicBezTo>
                    <a:pt x="8596392" y="2000514"/>
                    <a:pt x="8598932" y="1953081"/>
                    <a:pt x="8597661" y="1905648"/>
                  </a:cubicBezTo>
                  <a:cubicBezTo>
                    <a:pt x="8597661" y="1861864"/>
                    <a:pt x="8596392" y="1816255"/>
                    <a:pt x="8595122" y="1772471"/>
                  </a:cubicBezTo>
                  <a:cubicBezTo>
                    <a:pt x="8590042" y="1704971"/>
                    <a:pt x="8578611" y="307526"/>
                    <a:pt x="8578611" y="240026"/>
                  </a:cubicBezTo>
                  <a:cubicBezTo>
                    <a:pt x="8576072" y="183471"/>
                    <a:pt x="8573532" y="125092"/>
                    <a:pt x="8570992" y="68538"/>
                  </a:cubicBezTo>
                  <a:cubicBezTo>
                    <a:pt x="8569722" y="44450"/>
                    <a:pt x="8568452" y="43180"/>
                    <a:pt x="8547713" y="41910"/>
                  </a:cubicBezTo>
                  <a:cubicBezTo>
                    <a:pt x="8527455" y="41910"/>
                    <a:pt x="8513949" y="41910"/>
                    <a:pt x="8493692" y="40640"/>
                  </a:cubicBezTo>
                  <a:cubicBezTo>
                    <a:pt x="8324877" y="36830"/>
                    <a:pt x="8149310" y="31750"/>
                    <a:pt x="7980497" y="30480"/>
                  </a:cubicBezTo>
                  <a:cubicBezTo>
                    <a:pt x="7568590" y="26670"/>
                    <a:pt x="7149930" y="25400"/>
                    <a:pt x="6738023" y="22860"/>
                  </a:cubicBezTo>
                  <a:lnTo>
                    <a:pt x="6251838" y="22860"/>
                  </a:lnTo>
                  <a:cubicBezTo>
                    <a:pt x="6035756" y="22860"/>
                    <a:pt x="5819674" y="22860"/>
                    <a:pt x="5610344" y="24130"/>
                  </a:cubicBezTo>
                  <a:cubicBezTo>
                    <a:pt x="5428024" y="25400"/>
                    <a:pt x="2355604" y="29210"/>
                    <a:pt x="2173285" y="29210"/>
                  </a:cubicBezTo>
                  <a:cubicBezTo>
                    <a:pt x="1876172" y="29210"/>
                    <a:pt x="1579059" y="26670"/>
                    <a:pt x="1281945" y="33020"/>
                  </a:cubicBezTo>
                  <a:cubicBezTo>
                    <a:pt x="1126636" y="36830"/>
                    <a:pt x="978080" y="36830"/>
                    <a:pt x="829523" y="38100"/>
                  </a:cubicBezTo>
                  <a:cubicBezTo>
                    <a:pt x="572925" y="41910"/>
                    <a:pt x="316328" y="45720"/>
                    <a:pt x="59730" y="50800"/>
                  </a:cubicBezTo>
                  <a:cubicBezTo>
                    <a:pt x="36830" y="50800"/>
                    <a:pt x="34290" y="53943"/>
                    <a:pt x="33020" y="75835"/>
                  </a:cubicBezTo>
                  <a:cubicBezTo>
                    <a:pt x="31750" y="108673"/>
                    <a:pt x="31750" y="141512"/>
                    <a:pt x="30480" y="174350"/>
                  </a:cubicBezTo>
                  <a:cubicBezTo>
                    <a:pt x="29210" y="229080"/>
                    <a:pt x="26670" y="281986"/>
                    <a:pt x="25400" y="336716"/>
                  </a:cubicBezTo>
                  <a:cubicBezTo>
                    <a:pt x="20320" y="395095"/>
                    <a:pt x="26670" y="1821729"/>
                    <a:pt x="29210" y="1880107"/>
                  </a:cubicBezTo>
                  <a:cubicBezTo>
                    <a:pt x="29210" y="1942135"/>
                    <a:pt x="29210" y="2005987"/>
                    <a:pt x="30480" y="2068014"/>
                  </a:cubicBezTo>
                  <a:cubicBezTo>
                    <a:pt x="30480" y="2113623"/>
                    <a:pt x="33020" y="2159231"/>
                    <a:pt x="33020" y="2204840"/>
                  </a:cubicBezTo>
                  <a:cubicBezTo>
                    <a:pt x="33020" y="2254097"/>
                    <a:pt x="33020" y="2303354"/>
                    <a:pt x="31750" y="2351804"/>
                  </a:cubicBezTo>
                  <a:lnTo>
                    <a:pt x="31750" y="2361964"/>
                  </a:lnTo>
                  <a:cubicBezTo>
                    <a:pt x="31750" y="2372124"/>
                    <a:pt x="35560" y="2375934"/>
                    <a:pt x="44450" y="2375934"/>
                  </a:cubicBezTo>
                  <a:cubicBezTo>
                    <a:pt x="120503" y="2375934"/>
                    <a:pt x="215039" y="2377204"/>
                    <a:pt x="302823" y="2377204"/>
                  </a:cubicBezTo>
                  <a:cubicBezTo>
                    <a:pt x="431121" y="2377204"/>
                    <a:pt x="566173" y="2374664"/>
                    <a:pt x="694472" y="2377204"/>
                  </a:cubicBezTo>
                  <a:cubicBezTo>
                    <a:pt x="903801" y="2381014"/>
                    <a:pt x="1113131" y="2383554"/>
                    <a:pt x="1322461" y="2382284"/>
                  </a:cubicBezTo>
                  <a:cubicBezTo>
                    <a:pt x="1457512" y="2381014"/>
                    <a:pt x="1585811" y="2383554"/>
                    <a:pt x="1720863" y="2383554"/>
                  </a:cubicBezTo>
                  <a:cubicBezTo>
                    <a:pt x="1916687" y="2383554"/>
                    <a:pt x="2112512" y="2382284"/>
                    <a:pt x="2308336" y="2383554"/>
                  </a:cubicBezTo>
                  <a:cubicBezTo>
                    <a:pt x="2598697" y="2384824"/>
                    <a:pt x="5785911" y="2374664"/>
                    <a:pt x="6083024" y="2377204"/>
                  </a:cubicBezTo>
                  <a:cubicBezTo>
                    <a:pt x="6211323" y="2378474"/>
                    <a:pt x="6339621" y="2379744"/>
                    <a:pt x="6461168" y="2379744"/>
                  </a:cubicBezTo>
                  <a:cubicBezTo>
                    <a:pt x="6684003" y="2382284"/>
                    <a:pt x="6900085" y="2378474"/>
                    <a:pt x="7122920" y="2382284"/>
                  </a:cubicBezTo>
                  <a:cubicBezTo>
                    <a:pt x="7305240" y="2384824"/>
                    <a:pt x="7487559" y="2384824"/>
                    <a:pt x="7669879" y="2387364"/>
                  </a:cubicBezTo>
                  <a:cubicBezTo>
                    <a:pt x="7939981" y="2391174"/>
                    <a:pt x="8210084" y="2393714"/>
                    <a:pt x="8480187" y="2394984"/>
                  </a:cubicBezTo>
                  <a:cubicBezTo>
                    <a:pt x="8558292" y="2394984"/>
                    <a:pt x="8576072" y="2393714"/>
                    <a:pt x="8596392" y="2393714"/>
                  </a:cubicBezTo>
                  <a:close/>
                </a:path>
              </a:pathLst>
            </a:custGeom>
            <a:solidFill>
              <a:srgbClr val="2C2C2E"/>
            </a:solidFill>
          </p:spPr>
        </p:sp>
      </p:grpSp>
      <p:sp>
        <p:nvSpPr>
          <p:cNvPr name="Freeform 14" id="14"/>
          <p:cNvSpPr/>
          <p:nvPr/>
        </p:nvSpPr>
        <p:spPr>
          <a:xfrm flipH="false" flipV="false" rot="-2583777">
            <a:off x="437391" y="8412933"/>
            <a:ext cx="305511" cy="436445"/>
          </a:xfrm>
          <a:custGeom>
            <a:avLst/>
            <a:gdLst/>
            <a:ahLst/>
            <a:cxnLst/>
            <a:rect r="r" b="b" t="t" l="l"/>
            <a:pathLst>
              <a:path h="436445" w="305511">
                <a:moveTo>
                  <a:pt x="0" y="0"/>
                </a:moveTo>
                <a:lnTo>
                  <a:pt x="305512" y="0"/>
                </a:lnTo>
                <a:lnTo>
                  <a:pt x="305512" y="436445"/>
                </a:lnTo>
                <a:lnTo>
                  <a:pt x="0" y="436445"/>
                </a:lnTo>
                <a:lnTo>
                  <a:pt x="0" y="0"/>
                </a:lnTo>
                <a:close/>
              </a:path>
            </a:pathLst>
          </a:custGeom>
          <a:blipFill>
            <a:blip r:embed="rId10">
              <a:alphaModFix amt="50000"/>
              <a:extLst>
                <a:ext uri="{96DAC541-7B7A-43D3-8B79-37D633B846F1}">
                  <asvg:svgBlip xmlns:asvg="http://schemas.microsoft.com/office/drawing/2016/SVG/main" r:embed="rId11"/>
                </a:ext>
              </a:extLst>
            </a:blip>
            <a:stretch>
              <a:fillRect l="0" t="0" r="0" b="0"/>
            </a:stretch>
          </a:blipFill>
        </p:spPr>
      </p:sp>
      <p:sp>
        <p:nvSpPr>
          <p:cNvPr name="Freeform 15" id="15"/>
          <p:cNvSpPr/>
          <p:nvPr/>
        </p:nvSpPr>
        <p:spPr>
          <a:xfrm flipH="false" flipV="false" rot="8796623">
            <a:off x="6961695" y="10153250"/>
            <a:ext cx="339725" cy="485321"/>
          </a:xfrm>
          <a:custGeom>
            <a:avLst/>
            <a:gdLst/>
            <a:ahLst/>
            <a:cxnLst/>
            <a:rect r="r" b="b" t="t" l="l"/>
            <a:pathLst>
              <a:path h="485321" w="339725">
                <a:moveTo>
                  <a:pt x="0" y="0"/>
                </a:moveTo>
                <a:lnTo>
                  <a:pt x="339724" y="0"/>
                </a:lnTo>
                <a:lnTo>
                  <a:pt x="339724" y="485321"/>
                </a:lnTo>
                <a:lnTo>
                  <a:pt x="0" y="485321"/>
                </a:lnTo>
                <a:lnTo>
                  <a:pt x="0" y="0"/>
                </a:lnTo>
                <a:close/>
              </a:path>
            </a:pathLst>
          </a:custGeom>
          <a:blipFill>
            <a:blip r:embed="rId10">
              <a:alphaModFix amt="50000"/>
              <a:extLst>
                <a:ext uri="{96DAC541-7B7A-43D3-8B79-37D633B846F1}">
                  <asvg:svgBlip xmlns:asvg="http://schemas.microsoft.com/office/drawing/2016/SVG/main" r:embed="rId11"/>
                </a:ext>
              </a:extLst>
            </a:blip>
            <a:stretch>
              <a:fillRect l="0" t="0" r="0" b="0"/>
            </a:stretch>
          </a:blipFill>
        </p:spPr>
      </p:sp>
      <p:grpSp>
        <p:nvGrpSpPr>
          <p:cNvPr name="Group 16" id="16"/>
          <p:cNvGrpSpPr/>
          <p:nvPr/>
        </p:nvGrpSpPr>
        <p:grpSpPr>
          <a:xfrm rot="0">
            <a:off x="4088105" y="4432919"/>
            <a:ext cx="2723704" cy="1753998"/>
            <a:chOff x="0" y="0"/>
            <a:chExt cx="3579025" cy="2304804"/>
          </a:xfrm>
        </p:grpSpPr>
        <p:sp>
          <p:nvSpPr>
            <p:cNvPr name="Freeform 17" id="17"/>
            <p:cNvSpPr/>
            <p:nvPr/>
          </p:nvSpPr>
          <p:spPr>
            <a:xfrm flipH="false" flipV="false" rot="0">
              <a:off x="38100" y="44450"/>
              <a:ext cx="3542195" cy="2260354"/>
            </a:xfrm>
            <a:custGeom>
              <a:avLst/>
              <a:gdLst/>
              <a:ahLst/>
              <a:cxnLst/>
              <a:rect r="r" b="b" t="t" l="l"/>
              <a:pathLst>
                <a:path h="2260354" w="3542195">
                  <a:moveTo>
                    <a:pt x="2540" y="2229874"/>
                  </a:moveTo>
                  <a:cubicBezTo>
                    <a:pt x="0" y="2238764"/>
                    <a:pt x="5080" y="2245114"/>
                    <a:pt x="23952" y="2246384"/>
                  </a:cubicBezTo>
                  <a:cubicBezTo>
                    <a:pt x="45752" y="2247654"/>
                    <a:pt x="64827" y="2247654"/>
                    <a:pt x="86627" y="2247654"/>
                  </a:cubicBezTo>
                  <a:cubicBezTo>
                    <a:pt x="173827" y="2248924"/>
                    <a:pt x="261028" y="2248924"/>
                    <a:pt x="350953" y="2250194"/>
                  </a:cubicBezTo>
                  <a:cubicBezTo>
                    <a:pt x="400003" y="2251464"/>
                    <a:pt x="449053" y="2252734"/>
                    <a:pt x="495378" y="2254004"/>
                  </a:cubicBezTo>
                  <a:cubicBezTo>
                    <a:pt x="577129" y="2255274"/>
                    <a:pt x="656154" y="2255274"/>
                    <a:pt x="737904" y="2256544"/>
                  </a:cubicBezTo>
                  <a:cubicBezTo>
                    <a:pt x="770604" y="2256544"/>
                    <a:pt x="800579" y="2256544"/>
                    <a:pt x="833279" y="2255274"/>
                  </a:cubicBezTo>
                  <a:cubicBezTo>
                    <a:pt x="846905" y="2255274"/>
                    <a:pt x="863255" y="2254004"/>
                    <a:pt x="876880" y="2254004"/>
                  </a:cubicBezTo>
                  <a:cubicBezTo>
                    <a:pt x="931380" y="2255274"/>
                    <a:pt x="2021383" y="2246384"/>
                    <a:pt x="2075883" y="2247654"/>
                  </a:cubicBezTo>
                  <a:cubicBezTo>
                    <a:pt x="2152184" y="2248924"/>
                    <a:pt x="2362009" y="2248924"/>
                    <a:pt x="2438310" y="2248924"/>
                  </a:cubicBezTo>
                  <a:cubicBezTo>
                    <a:pt x="2468285" y="2248924"/>
                    <a:pt x="2495535" y="2247654"/>
                    <a:pt x="2525510" y="2247654"/>
                  </a:cubicBezTo>
                  <a:lnTo>
                    <a:pt x="2672660" y="2251464"/>
                  </a:lnTo>
                  <a:cubicBezTo>
                    <a:pt x="2778936" y="2254004"/>
                    <a:pt x="2882486" y="2251464"/>
                    <a:pt x="2988761" y="2255274"/>
                  </a:cubicBezTo>
                  <a:cubicBezTo>
                    <a:pt x="3165887" y="2260354"/>
                    <a:pt x="3345737" y="2254004"/>
                    <a:pt x="3477425" y="2259084"/>
                  </a:cubicBezTo>
                  <a:cubicBezTo>
                    <a:pt x="3497745" y="2260354"/>
                    <a:pt x="3518065" y="2259084"/>
                    <a:pt x="3540925" y="2259084"/>
                  </a:cubicBezTo>
                  <a:lnTo>
                    <a:pt x="3540925" y="2199394"/>
                  </a:lnTo>
                  <a:cubicBezTo>
                    <a:pt x="3539655" y="2121852"/>
                    <a:pt x="3538385" y="2039414"/>
                    <a:pt x="3538385" y="1951823"/>
                  </a:cubicBezTo>
                  <a:cubicBezTo>
                    <a:pt x="3538385" y="1850493"/>
                    <a:pt x="3542195" y="1747446"/>
                    <a:pt x="3535845" y="1646116"/>
                  </a:cubicBezTo>
                  <a:cubicBezTo>
                    <a:pt x="3528225" y="1579135"/>
                    <a:pt x="3516795" y="258408"/>
                    <a:pt x="3516795" y="191428"/>
                  </a:cubicBezTo>
                  <a:cubicBezTo>
                    <a:pt x="3514255" y="145056"/>
                    <a:pt x="3512985" y="96967"/>
                    <a:pt x="3510445" y="50596"/>
                  </a:cubicBezTo>
                  <a:cubicBezTo>
                    <a:pt x="3510445" y="36856"/>
                    <a:pt x="3509175" y="23117"/>
                    <a:pt x="3507905" y="6350"/>
                  </a:cubicBezTo>
                  <a:cubicBezTo>
                    <a:pt x="3497745" y="3810"/>
                    <a:pt x="3488855" y="2540"/>
                    <a:pt x="3478695" y="1270"/>
                  </a:cubicBezTo>
                  <a:cubicBezTo>
                    <a:pt x="3471075" y="0"/>
                    <a:pt x="3463455" y="1270"/>
                    <a:pt x="3457105" y="1270"/>
                  </a:cubicBezTo>
                  <a:lnTo>
                    <a:pt x="10327" y="6350"/>
                  </a:lnTo>
                  <a:lnTo>
                    <a:pt x="2540" y="2229874"/>
                  </a:lnTo>
                  <a:close/>
                </a:path>
              </a:pathLst>
            </a:custGeom>
            <a:solidFill>
              <a:srgbClr val="2C2C2E"/>
            </a:solidFill>
          </p:spPr>
        </p:sp>
        <p:sp>
          <p:nvSpPr>
            <p:cNvPr name="Freeform 18" id="18"/>
            <p:cNvSpPr/>
            <p:nvPr/>
          </p:nvSpPr>
          <p:spPr>
            <a:xfrm flipH="false" flipV="false" rot="0">
              <a:off x="11430" y="16510"/>
              <a:ext cx="3518065" cy="2250194"/>
            </a:xfrm>
            <a:custGeom>
              <a:avLst/>
              <a:gdLst/>
              <a:ahLst/>
              <a:cxnLst/>
              <a:rect r="r" b="b" t="t" l="l"/>
              <a:pathLst>
                <a:path h="2250194" w="3518065">
                  <a:moveTo>
                    <a:pt x="3518065" y="2250194"/>
                  </a:moveTo>
                  <a:lnTo>
                    <a:pt x="0" y="2242574"/>
                  </a:lnTo>
                  <a:lnTo>
                    <a:pt x="0" y="796434"/>
                  </a:lnTo>
                  <a:lnTo>
                    <a:pt x="7620" y="20320"/>
                  </a:lnTo>
                  <a:lnTo>
                    <a:pt x="1761927" y="0"/>
                  </a:lnTo>
                  <a:lnTo>
                    <a:pt x="3496475" y="8890"/>
                  </a:lnTo>
                  <a:close/>
                </a:path>
              </a:pathLst>
            </a:custGeom>
            <a:solidFill>
              <a:srgbClr val="FFFFFF"/>
            </a:solidFill>
          </p:spPr>
        </p:sp>
        <p:sp>
          <p:nvSpPr>
            <p:cNvPr name="Freeform 19" id="19"/>
            <p:cNvSpPr/>
            <p:nvPr/>
          </p:nvSpPr>
          <p:spPr>
            <a:xfrm flipH="false" flipV="false" rot="0">
              <a:off x="-3810" y="0"/>
              <a:ext cx="3547275" cy="2276864"/>
            </a:xfrm>
            <a:custGeom>
              <a:avLst/>
              <a:gdLst/>
              <a:ahLst/>
              <a:cxnLst/>
              <a:rect r="r" b="b" t="t" l="l"/>
              <a:pathLst>
                <a:path h="2276864" w="3547275">
                  <a:moveTo>
                    <a:pt x="3512985" y="21590"/>
                  </a:moveTo>
                  <a:cubicBezTo>
                    <a:pt x="3514255" y="34290"/>
                    <a:pt x="3514255" y="44450"/>
                    <a:pt x="3515525" y="55544"/>
                  </a:cubicBezTo>
                  <a:cubicBezTo>
                    <a:pt x="3518065" y="101916"/>
                    <a:pt x="3519335" y="150005"/>
                    <a:pt x="3521875" y="196376"/>
                  </a:cubicBezTo>
                  <a:cubicBezTo>
                    <a:pt x="3521875" y="263357"/>
                    <a:pt x="3534575" y="1584083"/>
                    <a:pt x="3540925" y="1651064"/>
                  </a:cubicBezTo>
                  <a:cubicBezTo>
                    <a:pt x="3547275" y="1752394"/>
                    <a:pt x="3543465" y="1855442"/>
                    <a:pt x="3543465" y="1956772"/>
                  </a:cubicBezTo>
                  <a:cubicBezTo>
                    <a:pt x="3543465" y="2046080"/>
                    <a:pt x="3544735" y="2128518"/>
                    <a:pt x="3546005" y="2215904"/>
                  </a:cubicBezTo>
                  <a:lnTo>
                    <a:pt x="3546005" y="2275594"/>
                  </a:lnTo>
                  <a:cubicBezTo>
                    <a:pt x="3523145" y="2275594"/>
                    <a:pt x="3502825" y="2276864"/>
                    <a:pt x="3482505" y="2275594"/>
                  </a:cubicBezTo>
                  <a:cubicBezTo>
                    <a:pt x="3308622" y="2270514"/>
                    <a:pt x="3128772" y="2276864"/>
                    <a:pt x="2951646" y="2271784"/>
                  </a:cubicBezTo>
                  <a:cubicBezTo>
                    <a:pt x="2845371" y="2267974"/>
                    <a:pt x="2741820" y="2270514"/>
                    <a:pt x="2635545" y="2267974"/>
                  </a:cubicBezTo>
                  <a:lnTo>
                    <a:pt x="2488395" y="2264164"/>
                  </a:lnTo>
                  <a:cubicBezTo>
                    <a:pt x="2458419" y="2264164"/>
                    <a:pt x="2431169" y="2265434"/>
                    <a:pt x="2401194" y="2265434"/>
                  </a:cubicBezTo>
                  <a:cubicBezTo>
                    <a:pt x="2324894" y="2264164"/>
                    <a:pt x="2115068" y="2265434"/>
                    <a:pt x="2038768" y="2264164"/>
                  </a:cubicBezTo>
                  <a:cubicBezTo>
                    <a:pt x="1984268" y="2262894"/>
                    <a:pt x="894265" y="2271784"/>
                    <a:pt x="839764" y="2270514"/>
                  </a:cubicBezTo>
                  <a:cubicBezTo>
                    <a:pt x="826139" y="2270514"/>
                    <a:pt x="809789" y="2271784"/>
                    <a:pt x="796164" y="2271784"/>
                  </a:cubicBezTo>
                  <a:cubicBezTo>
                    <a:pt x="763464" y="2271784"/>
                    <a:pt x="733489" y="2273054"/>
                    <a:pt x="700789" y="2273054"/>
                  </a:cubicBezTo>
                  <a:cubicBezTo>
                    <a:pt x="619039" y="2273054"/>
                    <a:pt x="540013" y="2271784"/>
                    <a:pt x="458263" y="2270514"/>
                  </a:cubicBezTo>
                  <a:cubicBezTo>
                    <a:pt x="409213" y="2269244"/>
                    <a:pt x="360163" y="2267974"/>
                    <a:pt x="313838" y="2266704"/>
                  </a:cubicBezTo>
                  <a:cubicBezTo>
                    <a:pt x="226637" y="2265434"/>
                    <a:pt x="139437" y="2264164"/>
                    <a:pt x="49512" y="2264164"/>
                  </a:cubicBezTo>
                  <a:cubicBezTo>
                    <a:pt x="38100" y="2264164"/>
                    <a:pt x="29210" y="2264164"/>
                    <a:pt x="19050" y="2262894"/>
                  </a:cubicBezTo>
                  <a:cubicBezTo>
                    <a:pt x="10160" y="2261624"/>
                    <a:pt x="5080" y="2255274"/>
                    <a:pt x="7620" y="2246384"/>
                  </a:cubicBezTo>
                  <a:cubicBezTo>
                    <a:pt x="16510" y="2214391"/>
                    <a:pt x="12700" y="2171454"/>
                    <a:pt x="11430" y="2126800"/>
                  </a:cubicBezTo>
                  <a:cubicBezTo>
                    <a:pt x="10160" y="2035775"/>
                    <a:pt x="6350" y="1946467"/>
                    <a:pt x="7620" y="1855442"/>
                  </a:cubicBezTo>
                  <a:cubicBezTo>
                    <a:pt x="5080" y="1742090"/>
                    <a:pt x="0" y="338925"/>
                    <a:pt x="7620" y="223855"/>
                  </a:cubicBezTo>
                  <a:cubicBezTo>
                    <a:pt x="8890" y="201528"/>
                    <a:pt x="7620" y="177484"/>
                    <a:pt x="8890" y="155157"/>
                  </a:cubicBezTo>
                  <a:cubicBezTo>
                    <a:pt x="10160" y="119090"/>
                    <a:pt x="12700" y="79589"/>
                    <a:pt x="13970" y="44450"/>
                  </a:cubicBezTo>
                  <a:cubicBezTo>
                    <a:pt x="13970" y="41910"/>
                    <a:pt x="15240" y="39370"/>
                    <a:pt x="16510" y="38100"/>
                  </a:cubicBezTo>
                  <a:cubicBezTo>
                    <a:pt x="38100" y="35560"/>
                    <a:pt x="71312" y="30480"/>
                    <a:pt x="114912" y="29210"/>
                  </a:cubicBezTo>
                  <a:cubicBezTo>
                    <a:pt x="188487" y="25400"/>
                    <a:pt x="262063" y="22860"/>
                    <a:pt x="338363" y="20320"/>
                  </a:cubicBezTo>
                  <a:cubicBezTo>
                    <a:pt x="390138" y="17780"/>
                    <a:pt x="441913" y="16510"/>
                    <a:pt x="490963" y="13970"/>
                  </a:cubicBezTo>
                  <a:cubicBezTo>
                    <a:pt x="540013" y="11430"/>
                    <a:pt x="591789" y="8890"/>
                    <a:pt x="640839" y="8890"/>
                  </a:cubicBezTo>
                  <a:cubicBezTo>
                    <a:pt x="695339" y="7620"/>
                    <a:pt x="749839" y="10160"/>
                    <a:pt x="804339" y="8890"/>
                  </a:cubicBezTo>
                  <a:cubicBezTo>
                    <a:pt x="872465" y="8890"/>
                    <a:pt x="2106893" y="6350"/>
                    <a:pt x="2175019" y="5080"/>
                  </a:cubicBezTo>
                  <a:cubicBezTo>
                    <a:pt x="2240419" y="3810"/>
                    <a:pt x="2305819" y="2540"/>
                    <a:pt x="2373944" y="2540"/>
                  </a:cubicBezTo>
                  <a:cubicBezTo>
                    <a:pt x="2485670" y="1270"/>
                    <a:pt x="2594670" y="0"/>
                    <a:pt x="2706395" y="0"/>
                  </a:cubicBezTo>
                  <a:cubicBezTo>
                    <a:pt x="2752721" y="0"/>
                    <a:pt x="2801770" y="2540"/>
                    <a:pt x="2848095" y="2540"/>
                  </a:cubicBezTo>
                  <a:cubicBezTo>
                    <a:pt x="2976171" y="3810"/>
                    <a:pt x="3106971" y="5080"/>
                    <a:pt x="3235047" y="7620"/>
                  </a:cubicBezTo>
                  <a:cubicBezTo>
                    <a:pt x="3303172" y="8890"/>
                    <a:pt x="3371297" y="12700"/>
                    <a:pt x="3439422" y="16510"/>
                  </a:cubicBezTo>
                  <a:lnTo>
                    <a:pt x="3482505" y="16510"/>
                  </a:lnTo>
                  <a:cubicBezTo>
                    <a:pt x="3493935" y="17780"/>
                    <a:pt x="3502825" y="20320"/>
                    <a:pt x="3512985" y="21590"/>
                  </a:cubicBezTo>
                  <a:close/>
                  <a:moveTo>
                    <a:pt x="3523145" y="2259084"/>
                  </a:moveTo>
                  <a:cubicBezTo>
                    <a:pt x="3524415" y="2242574"/>
                    <a:pt x="3525685" y="2229874"/>
                    <a:pt x="3525685" y="2217174"/>
                  </a:cubicBezTo>
                  <a:cubicBezTo>
                    <a:pt x="3524415" y="2119931"/>
                    <a:pt x="3523145" y="2028905"/>
                    <a:pt x="3523145" y="1931010"/>
                  </a:cubicBezTo>
                  <a:cubicBezTo>
                    <a:pt x="3523145" y="1886356"/>
                    <a:pt x="3525685" y="1841702"/>
                    <a:pt x="3524415" y="1797048"/>
                  </a:cubicBezTo>
                  <a:cubicBezTo>
                    <a:pt x="3524415" y="1755829"/>
                    <a:pt x="3523145" y="1712893"/>
                    <a:pt x="3521875" y="1671674"/>
                  </a:cubicBezTo>
                  <a:cubicBezTo>
                    <a:pt x="3516795" y="1608128"/>
                    <a:pt x="3505365" y="292554"/>
                    <a:pt x="3505365" y="229008"/>
                  </a:cubicBezTo>
                  <a:cubicBezTo>
                    <a:pt x="3502825" y="175767"/>
                    <a:pt x="3500285" y="120808"/>
                    <a:pt x="3497745" y="67567"/>
                  </a:cubicBezTo>
                  <a:cubicBezTo>
                    <a:pt x="3496475" y="44450"/>
                    <a:pt x="3495205" y="43180"/>
                    <a:pt x="3477573" y="41910"/>
                  </a:cubicBezTo>
                  <a:cubicBezTo>
                    <a:pt x="3469398" y="41910"/>
                    <a:pt x="3463948" y="41910"/>
                    <a:pt x="3455773" y="40640"/>
                  </a:cubicBezTo>
                  <a:cubicBezTo>
                    <a:pt x="3387647" y="36830"/>
                    <a:pt x="3316797" y="31750"/>
                    <a:pt x="3248672" y="30480"/>
                  </a:cubicBezTo>
                  <a:cubicBezTo>
                    <a:pt x="3082447" y="26670"/>
                    <a:pt x="2913496" y="25400"/>
                    <a:pt x="2747270" y="22860"/>
                  </a:cubicBezTo>
                  <a:lnTo>
                    <a:pt x="2551070" y="22860"/>
                  </a:lnTo>
                  <a:cubicBezTo>
                    <a:pt x="2463869" y="22860"/>
                    <a:pt x="2376669" y="22860"/>
                    <a:pt x="2292194" y="24130"/>
                  </a:cubicBezTo>
                  <a:cubicBezTo>
                    <a:pt x="2218619" y="25400"/>
                    <a:pt x="978740" y="29210"/>
                    <a:pt x="905165" y="29210"/>
                  </a:cubicBezTo>
                  <a:cubicBezTo>
                    <a:pt x="785264" y="29210"/>
                    <a:pt x="665364" y="26670"/>
                    <a:pt x="545463" y="33020"/>
                  </a:cubicBezTo>
                  <a:cubicBezTo>
                    <a:pt x="482788" y="36830"/>
                    <a:pt x="422838" y="36830"/>
                    <a:pt x="362888" y="38100"/>
                  </a:cubicBezTo>
                  <a:cubicBezTo>
                    <a:pt x="259338" y="41910"/>
                    <a:pt x="155787" y="45720"/>
                    <a:pt x="52237" y="50800"/>
                  </a:cubicBezTo>
                  <a:cubicBezTo>
                    <a:pt x="36830" y="50800"/>
                    <a:pt x="34290" y="53827"/>
                    <a:pt x="33020" y="74436"/>
                  </a:cubicBezTo>
                  <a:cubicBezTo>
                    <a:pt x="31750" y="105351"/>
                    <a:pt x="31750" y="136265"/>
                    <a:pt x="30480" y="167179"/>
                  </a:cubicBezTo>
                  <a:cubicBezTo>
                    <a:pt x="29210" y="218703"/>
                    <a:pt x="26670" y="268509"/>
                    <a:pt x="25400" y="320033"/>
                  </a:cubicBezTo>
                  <a:cubicBezTo>
                    <a:pt x="20320" y="374992"/>
                    <a:pt x="26670" y="1718045"/>
                    <a:pt x="29210" y="1773004"/>
                  </a:cubicBezTo>
                  <a:cubicBezTo>
                    <a:pt x="29210" y="1831398"/>
                    <a:pt x="29210" y="1891509"/>
                    <a:pt x="30480" y="1949902"/>
                  </a:cubicBezTo>
                  <a:cubicBezTo>
                    <a:pt x="30480" y="1992839"/>
                    <a:pt x="33020" y="2035775"/>
                    <a:pt x="33020" y="2078712"/>
                  </a:cubicBezTo>
                  <a:cubicBezTo>
                    <a:pt x="33020" y="2125083"/>
                    <a:pt x="33020" y="2171454"/>
                    <a:pt x="31750" y="2217174"/>
                  </a:cubicBezTo>
                  <a:lnTo>
                    <a:pt x="31750" y="2227334"/>
                  </a:lnTo>
                  <a:cubicBezTo>
                    <a:pt x="31750" y="2237494"/>
                    <a:pt x="35560" y="2241304"/>
                    <a:pt x="44450" y="2241304"/>
                  </a:cubicBezTo>
                  <a:cubicBezTo>
                    <a:pt x="76762" y="2241304"/>
                    <a:pt x="114912" y="2242574"/>
                    <a:pt x="150337" y="2242574"/>
                  </a:cubicBezTo>
                  <a:cubicBezTo>
                    <a:pt x="202112" y="2242574"/>
                    <a:pt x="256613" y="2240034"/>
                    <a:pt x="308388" y="2242574"/>
                  </a:cubicBezTo>
                  <a:cubicBezTo>
                    <a:pt x="392863" y="2246384"/>
                    <a:pt x="477338" y="2248924"/>
                    <a:pt x="561814" y="2247654"/>
                  </a:cubicBezTo>
                  <a:cubicBezTo>
                    <a:pt x="616314" y="2246384"/>
                    <a:pt x="668089" y="2248924"/>
                    <a:pt x="722589" y="2248924"/>
                  </a:cubicBezTo>
                  <a:cubicBezTo>
                    <a:pt x="801614" y="2248924"/>
                    <a:pt x="880640" y="2247654"/>
                    <a:pt x="959665" y="2248924"/>
                  </a:cubicBezTo>
                  <a:cubicBezTo>
                    <a:pt x="1076840" y="2250194"/>
                    <a:pt x="2363044" y="2240034"/>
                    <a:pt x="2482945" y="2242574"/>
                  </a:cubicBezTo>
                  <a:cubicBezTo>
                    <a:pt x="2534720" y="2243844"/>
                    <a:pt x="2586495" y="2245114"/>
                    <a:pt x="2635545" y="2245114"/>
                  </a:cubicBezTo>
                  <a:cubicBezTo>
                    <a:pt x="2725470" y="2247654"/>
                    <a:pt x="2812671" y="2243844"/>
                    <a:pt x="2902596" y="2247654"/>
                  </a:cubicBezTo>
                  <a:cubicBezTo>
                    <a:pt x="2976171" y="2250194"/>
                    <a:pt x="3049746" y="2250194"/>
                    <a:pt x="3123322" y="2252734"/>
                  </a:cubicBezTo>
                  <a:cubicBezTo>
                    <a:pt x="3232322" y="2256544"/>
                    <a:pt x="3341322" y="2259084"/>
                    <a:pt x="3450322" y="2260354"/>
                  </a:cubicBezTo>
                  <a:cubicBezTo>
                    <a:pt x="3485045" y="2260354"/>
                    <a:pt x="3502825" y="2259084"/>
                    <a:pt x="3523145" y="2259084"/>
                  </a:cubicBezTo>
                  <a:close/>
                </a:path>
              </a:pathLst>
            </a:custGeom>
            <a:solidFill>
              <a:srgbClr val="2C2C2E"/>
            </a:solidFill>
          </p:spPr>
        </p:sp>
      </p:grpSp>
      <p:grpSp>
        <p:nvGrpSpPr>
          <p:cNvPr name="Group 20" id="20"/>
          <p:cNvGrpSpPr/>
          <p:nvPr/>
        </p:nvGrpSpPr>
        <p:grpSpPr>
          <a:xfrm rot="0">
            <a:off x="590147" y="4328144"/>
            <a:ext cx="3426705" cy="1954023"/>
            <a:chOff x="0" y="0"/>
            <a:chExt cx="4502788" cy="2567643"/>
          </a:xfrm>
        </p:grpSpPr>
        <p:sp>
          <p:nvSpPr>
            <p:cNvPr name="Freeform 21" id="21"/>
            <p:cNvSpPr/>
            <p:nvPr/>
          </p:nvSpPr>
          <p:spPr>
            <a:xfrm flipH="false" flipV="false" rot="0">
              <a:off x="38100" y="44450"/>
              <a:ext cx="4465958" cy="2523193"/>
            </a:xfrm>
            <a:custGeom>
              <a:avLst/>
              <a:gdLst/>
              <a:ahLst/>
              <a:cxnLst/>
              <a:rect r="r" b="b" t="t" l="l"/>
              <a:pathLst>
                <a:path h="2523193" w="4465958">
                  <a:moveTo>
                    <a:pt x="2540" y="2492713"/>
                  </a:moveTo>
                  <a:cubicBezTo>
                    <a:pt x="0" y="2501603"/>
                    <a:pt x="5080" y="2507953"/>
                    <a:pt x="28983" y="2509223"/>
                  </a:cubicBezTo>
                  <a:cubicBezTo>
                    <a:pt x="56650" y="2510493"/>
                    <a:pt x="80859" y="2510493"/>
                    <a:pt x="108526" y="2510493"/>
                  </a:cubicBezTo>
                  <a:cubicBezTo>
                    <a:pt x="219193" y="2511763"/>
                    <a:pt x="329861" y="2511763"/>
                    <a:pt x="443987" y="2513033"/>
                  </a:cubicBezTo>
                  <a:cubicBezTo>
                    <a:pt x="506238" y="2514303"/>
                    <a:pt x="568489" y="2515573"/>
                    <a:pt x="627281" y="2516843"/>
                  </a:cubicBezTo>
                  <a:cubicBezTo>
                    <a:pt x="731032" y="2518113"/>
                    <a:pt x="831325" y="2518113"/>
                    <a:pt x="935076" y="2519383"/>
                  </a:cubicBezTo>
                  <a:cubicBezTo>
                    <a:pt x="976576" y="2519383"/>
                    <a:pt x="1014618" y="2519383"/>
                    <a:pt x="1056118" y="2518113"/>
                  </a:cubicBezTo>
                  <a:cubicBezTo>
                    <a:pt x="1073410" y="2518113"/>
                    <a:pt x="1094161" y="2516843"/>
                    <a:pt x="1111453" y="2516843"/>
                  </a:cubicBezTo>
                  <a:cubicBezTo>
                    <a:pt x="1180620" y="2518113"/>
                    <a:pt x="2563967" y="2509223"/>
                    <a:pt x="2633134" y="2510493"/>
                  </a:cubicBezTo>
                  <a:cubicBezTo>
                    <a:pt x="2729969" y="2511763"/>
                    <a:pt x="2996263" y="2511763"/>
                    <a:pt x="3093097" y="2511763"/>
                  </a:cubicBezTo>
                  <a:cubicBezTo>
                    <a:pt x="3131139" y="2511763"/>
                    <a:pt x="3165723" y="2510493"/>
                    <a:pt x="3203765" y="2510493"/>
                  </a:cubicBezTo>
                  <a:lnTo>
                    <a:pt x="3390517" y="2514303"/>
                  </a:lnTo>
                  <a:cubicBezTo>
                    <a:pt x="3525394" y="2516843"/>
                    <a:pt x="3656811" y="2514303"/>
                    <a:pt x="3791688" y="2518113"/>
                  </a:cubicBezTo>
                  <a:cubicBezTo>
                    <a:pt x="4016482" y="2523193"/>
                    <a:pt x="4244734" y="2516843"/>
                    <a:pt x="4401188" y="2521923"/>
                  </a:cubicBezTo>
                  <a:cubicBezTo>
                    <a:pt x="4421508" y="2523193"/>
                    <a:pt x="4441828" y="2521923"/>
                    <a:pt x="4464688" y="2521923"/>
                  </a:cubicBezTo>
                  <a:lnTo>
                    <a:pt x="4464688" y="2462233"/>
                  </a:lnTo>
                  <a:cubicBezTo>
                    <a:pt x="4463418" y="2378735"/>
                    <a:pt x="4462148" y="2286281"/>
                    <a:pt x="4462148" y="2188048"/>
                  </a:cubicBezTo>
                  <a:cubicBezTo>
                    <a:pt x="4462148" y="2074407"/>
                    <a:pt x="4465958" y="1958840"/>
                    <a:pt x="4459608" y="1845199"/>
                  </a:cubicBezTo>
                  <a:cubicBezTo>
                    <a:pt x="4451988" y="1770080"/>
                    <a:pt x="4440558" y="288892"/>
                    <a:pt x="4440558" y="213773"/>
                  </a:cubicBezTo>
                  <a:cubicBezTo>
                    <a:pt x="4438018" y="161768"/>
                    <a:pt x="4436748" y="107836"/>
                    <a:pt x="4434208" y="55831"/>
                  </a:cubicBezTo>
                  <a:cubicBezTo>
                    <a:pt x="4434208" y="40422"/>
                    <a:pt x="4432938" y="25013"/>
                    <a:pt x="4431668" y="6350"/>
                  </a:cubicBezTo>
                  <a:cubicBezTo>
                    <a:pt x="4421508" y="3810"/>
                    <a:pt x="4412618" y="2540"/>
                    <a:pt x="4402458" y="1270"/>
                  </a:cubicBezTo>
                  <a:cubicBezTo>
                    <a:pt x="4394838" y="0"/>
                    <a:pt x="4387218" y="1270"/>
                    <a:pt x="4380868" y="1270"/>
                  </a:cubicBezTo>
                  <a:lnTo>
                    <a:pt x="11691" y="6350"/>
                  </a:lnTo>
                  <a:lnTo>
                    <a:pt x="2540" y="2492713"/>
                  </a:lnTo>
                  <a:close/>
                </a:path>
              </a:pathLst>
            </a:custGeom>
            <a:solidFill>
              <a:srgbClr val="2C2C2E"/>
            </a:solidFill>
          </p:spPr>
        </p:sp>
        <p:sp>
          <p:nvSpPr>
            <p:cNvPr name="Freeform 22" id="22"/>
            <p:cNvSpPr/>
            <p:nvPr/>
          </p:nvSpPr>
          <p:spPr>
            <a:xfrm flipH="false" flipV="false" rot="0">
              <a:off x="11430" y="16510"/>
              <a:ext cx="4441828" cy="2513033"/>
            </a:xfrm>
            <a:custGeom>
              <a:avLst/>
              <a:gdLst/>
              <a:ahLst/>
              <a:cxnLst/>
              <a:rect r="r" b="b" t="t" l="l"/>
              <a:pathLst>
                <a:path h="2513033" w="4441828">
                  <a:moveTo>
                    <a:pt x="4441828" y="2513033"/>
                  </a:moveTo>
                  <a:lnTo>
                    <a:pt x="0" y="2505413"/>
                  </a:lnTo>
                  <a:lnTo>
                    <a:pt x="0" y="888890"/>
                  </a:lnTo>
                  <a:lnTo>
                    <a:pt x="7620" y="20320"/>
                  </a:lnTo>
                  <a:lnTo>
                    <a:pt x="2227509" y="0"/>
                  </a:lnTo>
                  <a:lnTo>
                    <a:pt x="4420238" y="8890"/>
                  </a:lnTo>
                  <a:close/>
                </a:path>
              </a:pathLst>
            </a:custGeom>
            <a:solidFill>
              <a:srgbClr val="FFFFFF"/>
            </a:solidFill>
          </p:spPr>
        </p:sp>
        <p:sp>
          <p:nvSpPr>
            <p:cNvPr name="Freeform 23" id="23"/>
            <p:cNvSpPr/>
            <p:nvPr/>
          </p:nvSpPr>
          <p:spPr>
            <a:xfrm flipH="false" flipV="false" rot="0">
              <a:off x="-3810" y="0"/>
              <a:ext cx="4471038" cy="2539703"/>
            </a:xfrm>
            <a:custGeom>
              <a:avLst/>
              <a:gdLst/>
              <a:ahLst/>
              <a:cxnLst/>
              <a:rect r="r" b="b" t="t" l="l"/>
              <a:pathLst>
                <a:path h="2539703" w="4471038">
                  <a:moveTo>
                    <a:pt x="4436748" y="21590"/>
                  </a:moveTo>
                  <a:cubicBezTo>
                    <a:pt x="4438018" y="34290"/>
                    <a:pt x="4438018" y="44450"/>
                    <a:pt x="4439288" y="55980"/>
                  </a:cubicBezTo>
                  <a:cubicBezTo>
                    <a:pt x="4441828" y="107985"/>
                    <a:pt x="4443098" y="161917"/>
                    <a:pt x="4445638" y="213922"/>
                  </a:cubicBezTo>
                  <a:cubicBezTo>
                    <a:pt x="4445638" y="289041"/>
                    <a:pt x="4458338" y="1770229"/>
                    <a:pt x="4464688" y="1845348"/>
                  </a:cubicBezTo>
                  <a:cubicBezTo>
                    <a:pt x="4471038" y="1958989"/>
                    <a:pt x="4467228" y="2074557"/>
                    <a:pt x="4467228" y="2188198"/>
                  </a:cubicBezTo>
                  <a:cubicBezTo>
                    <a:pt x="4467228" y="2288356"/>
                    <a:pt x="4468498" y="2380810"/>
                    <a:pt x="4469768" y="2478743"/>
                  </a:cubicBezTo>
                  <a:lnTo>
                    <a:pt x="4469768" y="2538433"/>
                  </a:lnTo>
                  <a:cubicBezTo>
                    <a:pt x="4446908" y="2538433"/>
                    <a:pt x="4426588" y="2539703"/>
                    <a:pt x="4406268" y="2538433"/>
                  </a:cubicBezTo>
                  <a:cubicBezTo>
                    <a:pt x="4186351" y="2533353"/>
                    <a:pt x="3958099" y="2539703"/>
                    <a:pt x="3733305" y="2534623"/>
                  </a:cubicBezTo>
                  <a:cubicBezTo>
                    <a:pt x="3598429" y="2530813"/>
                    <a:pt x="3467011" y="2533353"/>
                    <a:pt x="3332134" y="2530813"/>
                  </a:cubicBezTo>
                  <a:lnTo>
                    <a:pt x="3145382" y="2527003"/>
                  </a:lnTo>
                  <a:cubicBezTo>
                    <a:pt x="3107341" y="2527003"/>
                    <a:pt x="3072757" y="2528273"/>
                    <a:pt x="3034715" y="2528273"/>
                  </a:cubicBezTo>
                  <a:cubicBezTo>
                    <a:pt x="2937880" y="2527003"/>
                    <a:pt x="2671586" y="2528273"/>
                    <a:pt x="2574752" y="2527003"/>
                  </a:cubicBezTo>
                  <a:cubicBezTo>
                    <a:pt x="2505584" y="2525733"/>
                    <a:pt x="1122237" y="2534623"/>
                    <a:pt x="1053070" y="2533353"/>
                  </a:cubicBezTo>
                  <a:cubicBezTo>
                    <a:pt x="1035778" y="2533353"/>
                    <a:pt x="1015028" y="2534623"/>
                    <a:pt x="997736" y="2534623"/>
                  </a:cubicBezTo>
                  <a:cubicBezTo>
                    <a:pt x="956235" y="2534623"/>
                    <a:pt x="918193" y="2535893"/>
                    <a:pt x="876693" y="2535893"/>
                  </a:cubicBezTo>
                  <a:cubicBezTo>
                    <a:pt x="772942" y="2535893"/>
                    <a:pt x="672649" y="2534623"/>
                    <a:pt x="568898" y="2533353"/>
                  </a:cubicBezTo>
                  <a:cubicBezTo>
                    <a:pt x="506648" y="2532083"/>
                    <a:pt x="444397" y="2530813"/>
                    <a:pt x="385605" y="2529543"/>
                  </a:cubicBezTo>
                  <a:cubicBezTo>
                    <a:pt x="274937" y="2528273"/>
                    <a:pt x="164269" y="2527003"/>
                    <a:pt x="50143" y="2527003"/>
                  </a:cubicBezTo>
                  <a:cubicBezTo>
                    <a:pt x="38100" y="2527003"/>
                    <a:pt x="29210" y="2527003"/>
                    <a:pt x="19050" y="2525733"/>
                  </a:cubicBezTo>
                  <a:cubicBezTo>
                    <a:pt x="10160" y="2524463"/>
                    <a:pt x="5080" y="2518113"/>
                    <a:pt x="7620" y="2509223"/>
                  </a:cubicBezTo>
                  <a:cubicBezTo>
                    <a:pt x="16510" y="2477116"/>
                    <a:pt x="12700" y="2428963"/>
                    <a:pt x="11430" y="2378884"/>
                  </a:cubicBezTo>
                  <a:cubicBezTo>
                    <a:pt x="10160" y="2276799"/>
                    <a:pt x="6350" y="2176641"/>
                    <a:pt x="7620" y="2074557"/>
                  </a:cubicBezTo>
                  <a:cubicBezTo>
                    <a:pt x="5080" y="1947432"/>
                    <a:pt x="0" y="373790"/>
                    <a:pt x="7620" y="244740"/>
                  </a:cubicBezTo>
                  <a:cubicBezTo>
                    <a:pt x="8890" y="219700"/>
                    <a:pt x="7620" y="192735"/>
                    <a:pt x="8890" y="167695"/>
                  </a:cubicBezTo>
                  <a:cubicBezTo>
                    <a:pt x="10160" y="127247"/>
                    <a:pt x="12700" y="82946"/>
                    <a:pt x="13970" y="44450"/>
                  </a:cubicBezTo>
                  <a:cubicBezTo>
                    <a:pt x="13970" y="41910"/>
                    <a:pt x="15240" y="39370"/>
                    <a:pt x="16510" y="38100"/>
                  </a:cubicBezTo>
                  <a:cubicBezTo>
                    <a:pt x="38100" y="35560"/>
                    <a:pt x="77810" y="30480"/>
                    <a:pt x="133144" y="29210"/>
                  </a:cubicBezTo>
                  <a:cubicBezTo>
                    <a:pt x="226520" y="25400"/>
                    <a:pt x="319896" y="22860"/>
                    <a:pt x="416730" y="20320"/>
                  </a:cubicBezTo>
                  <a:cubicBezTo>
                    <a:pt x="482439" y="17780"/>
                    <a:pt x="548148" y="16510"/>
                    <a:pt x="610399" y="13970"/>
                  </a:cubicBezTo>
                  <a:cubicBezTo>
                    <a:pt x="672649" y="11430"/>
                    <a:pt x="738358" y="8890"/>
                    <a:pt x="800609" y="8890"/>
                  </a:cubicBezTo>
                  <a:cubicBezTo>
                    <a:pt x="869776" y="7620"/>
                    <a:pt x="938944" y="10160"/>
                    <a:pt x="1008111" y="8890"/>
                  </a:cubicBezTo>
                  <a:cubicBezTo>
                    <a:pt x="1094570" y="8890"/>
                    <a:pt x="2661211" y="6350"/>
                    <a:pt x="2747670" y="5080"/>
                  </a:cubicBezTo>
                  <a:cubicBezTo>
                    <a:pt x="2830671" y="3810"/>
                    <a:pt x="2913672" y="2540"/>
                    <a:pt x="3000131" y="2540"/>
                  </a:cubicBezTo>
                  <a:cubicBezTo>
                    <a:pt x="3141924" y="1270"/>
                    <a:pt x="3280259" y="0"/>
                    <a:pt x="3422052" y="0"/>
                  </a:cubicBezTo>
                  <a:cubicBezTo>
                    <a:pt x="3480844" y="0"/>
                    <a:pt x="3543095" y="2540"/>
                    <a:pt x="3601887" y="2540"/>
                  </a:cubicBezTo>
                  <a:cubicBezTo>
                    <a:pt x="3764430" y="3810"/>
                    <a:pt x="3930432" y="5080"/>
                    <a:pt x="4092976" y="7620"/>
                  </a:cubicBezTo>
                  <a:cubicBezTo>
                    <a:pt x="4179435" y="8890"/>
                    <a:pt x="4265894" y="12700"/>
                    <a:pt x="4352353" y="16510"/>
                  </a:cubicBezTo>
                  <a:lnTo>
                    <a:pt x="4406268" y="16510"/>
                  </a:lnTo>
                  <a:cubicBezTo>
                    <a:pt x="4417698" y="17780"/>
                    <a:pt x="4426588" y="20320"/>
                    <a:pt x="4436748" y="21590"/>
                  </a:cubicBezTo>
                  <a:close/>
                  <a:moveTo>
                    <a:pt x="4446908" y="2521923"/>
                  </a:moveTo>
                  <a:cubicBezTo>
                    <a:pt x="4448178" y="2505413"/>
                    <a:pt x="4449448" y="2492713"/>
                    <a:pt x="4449448" y="2480013"/>
                  </a:cubicBezTo>
                  <a:cubicBezTo>
                    <a:pt x="4448178" y="2371179"/>
                    <a:pt x="4446908" y="2269095"/>
                    <a:pt x="4446908" y="2159306"/>
                  </a:cubicBezTo>
                  <a:cubicBezTo>
                    <a:pt x="4446908" y="2109227"/>
                    <a:pt x="4449448" y="2059148"/>
                    <a:pt x="4448178" y="2009068"/>
                  </a:cubicBezTo>
                  <a:cubicBezTo>
                    <a:pt x="4448178" y="1962841"/>
                    <a:pt x="4446908" y="1914688"/>
                    <a:pt x="4445638" y="1868461"/>
                  </a:cubicBezTo>
                  <a:cubicBezTo>
                    <a:pt x="4440558" y="1797195"/>
                    <a:pt x="4429128" y="321785"/>
                    <a:pt x="4429128" y="250519"/>
                  </a:cubicBezTo>
                  <a:cubicBezTo>
                    <a:pt x="4426588" y="190809"/>
                    <a:pt x="4424048" y="129173"/>
                    <a:pt x="4421508" y="69463"/>
                  </a:cubicBezTo>
                  <a:cubicBezTo>
                    <a:pt x="4420238" y="44450"/>
                    <a:pt x="4418968" y="43180"/>
                    <a:pt x="4400770" y="41910"/>
                  </a:cubicBezTo>
                  <a:cubicBezTo>
                    <a:pt x="4390395" y="41910"/>
                    <a:pt x="4383478" y="41910"/>
                    <a:pt x="4373103" y="40640"/>
                  </a:cubicBezTo>
                  <a:cubicBezTo>
                    <a:pt x="4286644" y="36830"/>
                    <a:pt x="4196727" y="31750"/>
                    <a:pt x="4110267" y="30480"/>
                  </a:cubicBezTo>
                  <a:cubicBezTo>
                    <a:pt x="3899307" y="26670"/>
                    <a:pt x="3684888" y="25400"/>
                    <a:pt x="3473928" y="22860"/>
                  </a:cubicBezTo>
                  <a:lnTo>
                    <a:pt x="3224925" y="22860"/>
                  </a:lnTo>
                  <a:cubicBezTo>
                    <a:pt x="3114257" y="22860"/>
                    <a:pt x="3003589" y="22860"/>
                    <a:pt x="2896380" y="24130"/>
                  </a:cubicBezTo>
                  <a:cubicBezTo>
                    <a:pt x="2803004" y="25400"/>
                    <a:pt x="1229446" y="29210"/>
                    <a:pt x="1136071" y="29210"/>
                  </a:cubicBezTo>
                  <a:cubicBezTo>
                    <a:pt x="983902" y="29210"/>
                    <a:pt x="831734" y="26670"/>
                    <a:pt x="679566" y="33020"/>
                  </a:cubicBezTo>
                  <a:cubicBezTo>
                    <a:pt x="600024" y="36830"/>
                    <a:pt x="523939" y="36830"/>
                    <a:pt x="447855" y="38100"/>
                  </a:cubicBezTo>
                  <a:cubicBezTo>
                    <a:pt x="316437" y="41910"/>
                    <a:pt x="185019" y="45720"/>
                    <a:pt x="53601" y="50800"/>
                  </a:cubicBezTo>
                  <a:cubicBezTo>
                    <a:pt x="36830" y="50800"/>
                    <a:pt x="34290" y="54054"/>
                    <a:pt x="33020" y="77167"/>
                  </a:cubicBezTo>
                  <a:cubicBezTo>
                    <a:pt x="31750" y="111838"/>
                    <a:pt x="31750" y="146508"/>
                    <a:pt x="30480" y="181178"/>
                  </a:cubicBezTo>
                  <a:cubicBezTo>
                    <a:pt x="29210" y="238962"/>
                    <a:pt x="26670" y="294819"/>
                    <a:pt x="25400" y="352603"/>
                  </a:cubicBezTo>
                  <a:cubicBezTo>
                    <a:pt x="20320" y="414239"/>
                    <a:pt x="26670" y="1920467"/>
                    <a:pt x="29210" y="1982103"/>
                  </a:cubicBezTo>
                  <a:cubicBezTo>
                    <a:pt x="29210" y="2047591"/>
                    <a:pt x="29210" y="2115005"/>
                    <a:pt x="30480" y="2180493"/>
                  </a:cubicBezTo>
                  <a:cubicBezTo>
                    <a:pt x="30480" y="2228646"/>
                    <a:pt x="33020" y="2276799"/>
                    <a:pt x="33020" y="2324952"/>
                  </a:cubicBezTo>
                  <a:cubicBezTo>
                    <a:pt x="33020" y="2376958"/>
                    <a:pt x="33020" y="2428963"/>
                    <a:pt x="31750" y="2480013"/>
                  </a:cubicBezTo>
                  <a:lnTo>
                    <a:pt x="31750" y="2490173"/>
                  </a:lnTo>
                  <a:cubicBezTo>
                    <a:pt x="31750" y="2500333"/>
                    <a:pt x="35560" y="2504143"/>
                    <a:pt x="44450" y="2504143"/>
                  </a:cubicBezTo>
                  <a:cubicBezTo>
                    <a:pt x="84727" y="2504143"/>
                    <a:pt x="133144" y="2505413"/>
                    <a:pt x="178103" y="2505413"/>
                  </a:cubicBezTo>
                  <a:cubicBezTo>
                    <a:pt x="243812" y="2505413"/>
                    <a:pt x="312979" y="2502873"/>
                    <a:pt x="378688" y="2505413"/>
                  </a:cubicBezTo>
                  <a:cubicBezTo>
                    <a:pt x="485897" y="2509223"/>
                    <a:pt x="593107" y="2511763"/>
                    <a:pt x="700316" y="2510493"/>
                  </a:cubicBezTo>
                  <a:cubicBezTo>
                    <a:pt x="769484" y="2509223"/>
                    <a:pt x="835193" y="2511763"/>
                    <a:pt x="904360" y="2511763"/>
                  </a:cubicBezTo>
                  <a:cubicBezTo>
                    <a:pt x="1004653" y="2511763"/>
                    <a:pt x="1104945" y="2510493"/>
                    <a:pt x="1205238" y="2511763"/>
                  </a:cubicBezTo>
                  <a:cubicBezTo>
                    <a:pt x="1353948" y="2513033"/>
                    <a:pt x="2986298" y="2502873"/>
                    <a:pt x="3138466" y="2505413"/>
                  </a:cubicBezTo>
                  <a:cubicBezTo>
                    <a:pt x="3204175" y="2506683"/>
                    <a:pt x="3269884" y="2507953"/>
                    <a:pt x="3332134" y="2507953"/>
                  </a:cubicBezTo>
                  <a:cubicBezTo>
                    <a:pt x="3446261" y="2510493"/>
                    <a:pt x="3556928" y="2506683"/>
                    <a:pt x="3671055" y="2510493"/>
                  </a:cubicBezTo>
                  <a:cubicBezTo>
                    <a:pt x="3764430" y="2513033"/>
                    <a:pt x="3857806" y="2513033"/>
                    <a:pt x="3951182" y="2515573"/>
                  </a:cubicBezTo>
                  <a:cubicBezTo>
                    <a:pt x="4089517" y="2519383"/>
                    <a:pt x="4227852" y="2521923"/>
                    <a:pt x="4366187" y="2523193"/>
                  </a:cubicBezTo>
                  <a:cubicBezTo>
                    <a:pt x="4408808" y="2523193"/>
                    <a:pt x="4426588" y="2521923"/>
                    <a:pt x="4446908" y="2521923"/>
                  </a:cubicBezTo>
                  <a:close/>
                </a:path>
              </a:pathLst>
            </a:custGeom>
            <a:solidFill>
              <a:srgbClr val="2C2C2E"/>
            </a:solidFill>
          </p:spPr>
        </p:sp>
      </p:grpSp>
      <p:grpSp>
        <p:nvGrpSpPr>
          <p:cNvPr name="Group 24" id="24"/>
          <p:cNvGrpSpPr/>
          <p:nvPr/>
        </p:nvGrpSpPr>
        <p:grpSpPr>
          <a:xfrm rot="0">
            <a:off x="547019" y="2571231"/>
            <a:ext cx="1756480" cy="438497"/>
            <a:chOff x="0" y="0"/>
            <a:chExt cx="2308066" cy="576198"/>
          </a:xfrm>
        </p:grpSpPr>
        <p:sp>
          <p:nvSpPr>
            <p:cNvPr name="Freeform 25" id="25"/>
            <p:cNvSpPr/>
            <p:nvPr/>
          </p:nvSpPr>
          <p:spPr>
            <a:xfrm flipH="false" flipV="false" rot="0">
              <a:off x="38100" y="44450"/>
              <a:ext cx="2271236" cy="531748"/>
            </a:xfrm>
            <a:custGeom>
              <a:avLst/>
              <a:gdLst/>
              <a:ahLst/>
              <a:cxnLst/>
              <a:rect r="r" b="b" t="t" l="l"/>
              <a:pathLst>
                <a:path h="531748" w="2271236">
                  <a:moveTo>
                    <a:pt x="2540" y="501268"/>
                  </a:moveTo>
                  <a:cubicBezTo>
                    <a:pt x="0" y="510158"/>
                    <a:pt x="5080" y="516508"/>
                    <a:pt x="17030" y="517778"/>
                  </a:cubicBezTo>
                  <a:cubicBezTo>
                    <a:pt x="30758" y="519048"/>
                    <a:pt x="42770" y="519048"/>
                    <a:pt x="56498" y="519048"/>
                  </a:cubicBezTo>
                  <a:cubicBezTo>
                    <a:pt x="111411" y="520318"/>
                    <a:pt x="166323" y="520318"/>
                    <a:pt x="222952" y="521588"/>
                  </a:cubicBezTo>
                  <a:cubicBezTo>
                    <a:pt x="253840" y="522858"/>
                    <a:pt x="284728" y="524128"/>
                    <a:pt x="313901" y="525398"/>
                  </a:cubicBezTo>
                  <a:cubicBezTo>
                    <a:pt x="365381" y="526668"/>
                    <a:pt x="415145" y="526668"/>
                    <a:pt x="466626" y="527938"/>
                  </a:cubicBezTo>
                  <a:cubicBezTo>
                    <a:pt x="487218" y="527938"/>
                    <a:pt x="506094" y="527938"/>
                    <a:pt x="526687" y="526668"/>
                  </a:cubicBezTo>
                  <a:cubicBezTo>
                    <a:pt x="535267" y="526668"/>
                    <a:pt x="545563" y="525398"/>
                    <a:pt x="554143" y="525398"/>
                  </a:cubicBezTo>
                  <a:cubicBezTo>
                    <a:pt x="588463" y="526668"/>
                    <a:pt x="1274869" y="517778"/>
                    <a:pt x="1309190" y="519048"/>
                  </a:cubicBezTo>
                  <a:cubicBezTo>
                    <a:pt x="1357238" y="520318"/>
                    <a:pt x="1489371" y="520318"/>
                    <a:pt x="1537420" y="520318"/>
                  </a:cubicBezTo>
                  <a:cubicBezTo>
                    <a:pt x="1556296" y="520318"/>
                    <a:pt x="1573456" y="519048"/>
                    <a:pt x="1592332" y="519048"/>
                  </a:cubicBezTo>
                  <a:lnTo>
                    <a:pt x="1684997" y="522858"/>
                  </a:lnTo>
                  <a:cubicBezTo>
                    <a:pt x="1751922" y="525398"/>
                    <a:pt x="1817130" y="522858"/>
                    <a:pt x="1884055" y="526668"/>
                  </a:cubicBezTo>
                  <a:cubicBezTo>
                    <a:pt x="1995596" y="531748"/>
                    <a:pt x="2108853" y="525398"/>
                    <a:pt x="2206466" y="530478"/>
                  </a:cubicBezTo>
                  <a:cubicBezTo>
                    <a:pt x="2226786" y="531748"/>
                    <a:pt x="2247106" y="530478"/>
                    <a:pt x="2269966" y="530478"/>
                  </a:cubicBezTo>
                  <a:lnTo>
                    <a:pt x="2269966" y="470788"/>
                  </a:lnTo>
                  <a:cubicBezTo>
                    <a:pt x="2268696" y="432416"/>
                    <a:pt x="2267426" y="415849"/>
                    <a:pt x="2267426" y="398247"/>
                  </a:cubicBezTo>
                  <a:cubicBezTo>
                    <a:pt x="2267426" y="377883"/>
                    <a:pt x="2271236" y="357174"/>
                    <a:pt x="2264886" y="336810"/>
                  </a:cubicBezTo>
                  <a:cubicBezTo>
                    <a:pt x="2257266" y="323349"/>
                    <a:pt x="2245836" y="57930"/>
                    <a:pt x="2245836" y="44469"/>
                  </a:cubicBezTo>
                  <a:cubicBezTo>
                    <a:pt x="2243296" y="35150"/>
                    <a:pt x="2242026" y="25486"/>
                    <a:pt x="2239486" y="16167"/>
                  </a:cubicBezTo>
                  <a:cubicBezTo>
                    <a:pt x="2239486" y="13406"/>
                    <a:pt x="2238216" y="10645"/>
                    <a:pt x="2236946" y="6350"/>
                  </a:cubicBezTo>
                  <a:cubicBezTo>
                    <a:pt x="2226786" y="3810"/>
                    <a:pt x="2217896" y="2540"/>
                    <a:pt x="2207736" y="1270"/>
                  </a:cubicBezTo>
                  <a:cubicBezTo>
                    <a:pt x="2200116" y="0"/>
                    <a:pt x="2192496" y="1270"/>
                    <a:pt x="2186146" y="1270"/>
                  </a:cubicBezTo>
                  <a:lnTo>
                    <a:pt x="8450" y="6350"/>
                  </a:lnTo>
                  <a:lnTo>
                    <a:pt x="2540" y="501268"/>
                  </a:lnTo>
                  <a:close/>
                </a:path>
              </a:pathLst>
            </a:custGeom>
            <a:solidFill>
              <a:srgbClr val="7ED957"/>
            </a:solidFill>
          </p:spPr>
        </p:sp>
        <p:sp>
          <p:nvSpPr>
            <p:cNvPr name="Freeform 26" id="26"/>
            <p:cNvSpPr/>
            <p:nvPr/>
          </p:nvSpPr>
          <p:spPr>
            <a:xfrm flipH="false" flipV="false" rot="0">
              <a:off x="11430" y="16510"/>
              <a:ext cx="2247106" cy="521588"/>
            </a:xfrm>
            <a:custGeom>
              <a:avLst/>
              <a:gdLst/>
              <a:ahLst/>
              <a:cxnLst/>
              <a:rect r="r" b="b" t="t" l="l"/>
              <a:pathLst>
                <a:path h="521588" w="2247106">
                  <a:moveTo>
                    <a:pt x="2247106" y="521588"/>
                  </a:moveTo>
                  <a:lnTo>
                    <a:pt x="0" y="513968"/>
                  </a:lnTo>
                  <a:lnTo>
                    <a:pt x="0" y="188379"/>
                  </a:lnTo>
                  <a:lnTo>
                    <a:pt x="7620" y="20320"/>
                  </a:lnTo>
                  <a:lnTo>
                    <a:pt x="1121358" y="0"/>
                  </a:lnTo>
                  <a:lnTo>
                    <a:pt x="2225516" y="8890"/>
                  </a:lnTo>
                  <a:close/>
                </a:path>
              </a:pathLst>
            </a:custGeom>
            <a:solidFill>
              <a:srgbClr val="FFFFFF"/>
            </a:solidFill>
          </p:spPr>
        </p:sp>
        <p:sp>
          <p:nvSpPr>
            <p:cNvPr name="Freeform 27" id="27"/>
            <p:cNvSpPr/>
            <p:nvPr/>
          </p:nvSpPr>
          <p:spPr>
            <a:xfrm flipH="false" flipV="false" rot="0">
              <a:off x="-3810" y="0"/>
              <a:ext cx="2276316" cy="548258"/>
            </a:xfrm>
            <a:custGeom>
              <a:avLst/>
              <a:gdLst/>
              <a:ahLst/>
              <a:cxnLst/>
              <a:rect r="r" b="b" t="t" l="l"/>
              <a:pathLst>
                <a:path h="548258" w="2276316">
                  <a:moveTo>
                    <a:pt x="2242026" y="21590"/>
                  </a:moveTo>
                  <a:cubicBezTo>
                    <a:pt x="2243296" y="34290"/>
                    <a:pt x="2243296" y="44450"/>
                    <a:pt x="2244566" y="52679"/>
                  </a:cubicBezTo>
                  <a:cubicBezTo>
                    <a:pt x="2247106" y="61998"/>
                    <a:pt x="2248376" y="71662"/>
                    <a:pt x="2250916" y="80981"/>
                  </a:cubicBezTo>
                  <a:cubicBezTo>
                    <a:pt x="2250916" y="94442"/>
                    <a:pt x="2263616" y="359861"/>
                    <a:pt x="2269966" y="373322"/>
                  </a:cubicBezTo>
                  <a:cubicBezTo>
                    <a:pt x="2276316" y="393686"/>
                    <a:pt x="2272506" y="414395"/>
                    <a:pt x="2272506" y="434758"/>
                  </a:cubicBezTo>
                  <a:cubicBezTo>
                    <a:pt x="2272506" y="452706"/>
                    <a:pt x="2273776" y="469273"/>
                    <a:pt x="2275046" y="487298"/>
                  </a:cubicBezTo>
                  <a:lnTo>
                    <a:pt x="2275046" y="546988"/>
                  </a:lnTo>
                  <a:cubicBezTo>
                    <a:pt x="2252186" y="546988"/>
                    <a:pt x="2231866" y="548258"/>
                    <a:pt x="2211546" y="546988"/>
                  </a:cubicBezTo>
                  <a:cubicBezTo>
                    <a:pt x="2100999" y="541908"/>
                    <a:pt x="1987742" y="548258"/>
                    <a:pt x="1876201" y="543178"/>
                  </a:cubicBezTo>
                  <a:cubicBezTo>
                    <a:pt x="1809276" y="539368"/>
                    <a:pt x="1744067" y="541908"/>
                    <a:pt x="1677143" y="539368"/>
                  </a:cubicBezTo>
                  <a:lnTo>
                    <a:pt x="1584478" y="535558"/>
                  </a:lnTo>
                  <a:cubicBezTo>
                    <a:pt x="1565602" y="535558"/>
                    <a:pt x="1548442" y="536828"/>
                    <a:pt x="1529565" y="536828"/>
                  </a:cubicBezTo>
                  <a:cubicBezTo>
                    <a:pt x="1481517" y="535558"/>
                    <a:pt x="1349384" y="536828"/>
                    <a:pt x="1301335" y="535558"/>
                  </a:cubicBezTo>
                  <a:cubicBezTo>
                    <a:pt x="1267015" y="534288"/>
                    <a:pt x="580609" y="543178"/>
                    <a:pt x="546288" y="541908"/>
                  </a:cubicBezTo>
                  <a:cubicBezTo>
                    <a:pt x="537708" y="541908"/>
                    <a:pt x="527412" y="543178"/>
                    <a:pt x="518832" y="543178"/>
                  </a:cubicBezTo>
                  <a:cubicBezTo>
                    <a:pt x="498240" y="543178"/>
                    <a:pt x="479364" y="544448"/>
                    <a:pt x="458772" y="544448"/>
                  </a:cubicBezTo>
                  <a:cubicBezTo>
                    <a:pt x="407291" y="544448"/>
                    <a:pt x="357527" y="543178"/>
                    <a:pt x="306046" y="541908"/>
                  </a:cubicBezTo>
                  <a:cubicBezTo>
                    <a:pt x="275158" y="540638"/>
                    <a:pt x="244270" y="539368"/>
                    <a:pt x="215097" y="538098"/>
                  </a:cubicBezTo>
                  <a:cubicBezTo>
                    <a:pt x="160185" y="536828"/>
                    <a:pt x="105272" y="535558"/>
                    <a:pt x="48644" y="535558"/>
                  </a:cubicBezTo>
                  <a:cubicBezTo>
                    <a:pt x="38100" y="535558"/>
                    <a:pt x="29210" y="535558"/>
                    <a:pt x="19050" y="534288"/>
                  </a:cubicBezTo>
                  <a:cubicBezTo>
                    <a:pt x="10160" y="533018"/>
                    <a:pt x="5080" y="526668"/>
                    <a:pt x="7620" y="517778"/>
                  </a:cubicBezTo>
                  <a:cubicBezTo>
                    <a:pt x="16510" y="486531"/>
                    <a:pt x="12700" y="477902"/>
                    <a:pt x="11430" y="468928"/>
                  </a:cubicBezTo>
                  <a:cubicBezTo>
                    <a:pt x="10160" y="450635"/>
                    <a:pt x="6350" y="432687"/>
                    <a:pt x="7620" y="414395"/>
                  </a:cubicBezTo>
                  <a:cubicBezTo>
                    <a:pt x="5080" y="391615"/>
                    <a:pt x="0" y="109628"/>
                    <a:pt x="7620" y="86503"/>
                  </a:cubicBezTo>
                  <a:cubicBezTo>
                    <a:pt x="8890" y="82016"/>
                    <a:pt x="7620" y="77184"/>
                    <a:pt x="8890" y="72697"/>
                  </a:cubicBezTo>
                  <a:cubicBezTo>
                    <a:pt x="10160" y="65449"/>
                    <a:pt x="12700" y="57511"/>
                    <a:pt x="13970" y="44450"/>
                  </a:cubicBezTo>
                  <a:cubicBezTo>
                    <a:pt x="13970" y="41910"/>
                    <a:pt x="15240" y="39370"/>
                    <a:pt x="16510" y="38100"/>
                  </a:cubicBezTo>
                  <a:cubicBezTo>
                    <a:pt x="38100" y="35560"/>
                    <a:pt x="62372" y="30480"/>
                    <a:pt x="89828" y="29210"/>
                  </a:cubicBezTo>
                  <a:cubicBezTo>
                    <a:pt x="136161" y="25400"/>
                    <a:pt x="182493" y="22860"/>
                    <a:pt x="230541" y="20320"/>
                  </a:cubicBezTo>
                  <a:cubicBezTo>
                    <a:pt x="263146" y="17780"/>
                    <a:pt x="295750" y="16510"/>
                    <a:pt x="326638" y="13970"/>
                  </a:cubicBezTo>
                  <a:cubicBezTo>
                    <a:pt x="357527" y="11430"/>
                    <a:pt x="390131" y="8890"/>
                    <a:pt x="421019" y="8890"/>
                  </a:cubicBezTo>
                  <a:cubicBezTo>
                    <a:pt x="455340" y="7620"/>
                    <a:pt x="489660" y="10160"/>
                    <a:pt x="523980" y="8890"/>
                  </a:cubicBezTo>
                  <a:cubicBezTo>
                    <a:pt x="566881" y="8890"/>
                    <a:pt x="1344236" y="6350"/>
                    <a:pt x="1387136" y="5080"/>
                  </a:cubicBezTo>
                  <a:cubicBezTo>
                    <a:pt x="1428320" y="3810"/>
                    <a:pt x="1469505" y="2540"/>
                    <a:pt x="1512405" y="2540"/>
                  </a:cubicBezTo>
                  <a:cubicBezTo>
                    <a:pt x="1582762" y="1270"/>
                    <a:pt x="1651402" y="0"/>
                    <a:pt x="1721759" y="0"/>
                  </a:cubicBezTo>
                  <a:cubicBezTo>
                    <a:pt x="1750931" y="0"/>
                    <a:pt x="1781820" y="2540"/>
                    <a:pt x="1810992" y="2540"/>
                  </a:cubicBezTo>
                  <a:cubicBezTo>
                    <a:pt x="1891645" y="3810"/>
                    <a:pt x="1974013" y="5080"/>
                    <a:pt x="2054666" y="7620"/>
                  </a:cubicBezTo>
                  <a:cubicBezTo>
                    <a:pt x="2097567" y="8890"/>
                    <a:pt x="2140467" y="12700"/>
                    <a:pt x="2183367" y="16510"/>
                  </a:cubicBezTo>
                  <a:lnTo>
                    <a:pt x="2211546" y="16510"/>
                  </a:lnTo>
                  <a:cubicBezTo>
                    <a:pt x="2222976" y="17780"/>
                    <a:pt x="2231866" y="20320"/>
                    <a:pt x="2242026" y="21590"/>
                  </a:cubicBezTo>
                  <a:close/>
                  <a:moveTo>
                    <a:pt x="2252186" y="530478"/>
                  </a:moveTo>
                  <a:cubicBezTo>
                    <a:pt x="2253456" y="513968"/>
                    <a:pt x="2254726" y="501268"/>
                    <a:pt x="2254726" y="488568"/>
                  </a:cubicBezTo>
                  <a:cubicBezTo>
                    <a:pt x="2253456" y="467547"/>
                    <a:pt x="2252186" y="449255"/>
                    <a:pt x="2252186" y="429581"/>
                  </a:cubicBezTo>
                  <a:cubicBezTo>
                    <a:pt x="2252186" y="420607"/>
                    <a:pt x="2254726" y="411633"/>
                    <a:pt x="2253456" y="402659"/>
                  </a:cubicBezTo>
                  <a:cubicBezTo>
                    <a:pt x="2253456" y="394376"/>
                    <a:pt x="2252186" y="385747"/>
                    <a:pt x="2250916" y="377464"/>
                  </a:cubicBezTo>
                  <a:cubicBezTo>
                    <a:pt x="2245836" y="364693"/>
                    <a:pt x="2234406" y="100309"/>
                    <a:pt x="2234406" y="87539"/>
                  </a:cubicBezTo>
                  <a:cubicBezTo>
                    <a:pt x="2231866" y="76839"/>
                    <a:pt x="2229326" y="65794"/>
                    <a:pt x="2226786" y="55095"/>
                  </a:cubicBezTo>
                  <a:cubicBezTo>
                    <a:pt x="2225516" y="44450"/>
                    <a:pt x="2224246" y="43180"/>
                    <a:pt x="2207392" y="41910"/>
                  </a:cubicBezTo>
                  <a:cubicBezTo>
                    <a:pt x="2202244" y="41910"/>
                    <a:pt x="2198811" y="41910"/>
                    <a:pt x="2193664" y="40640"/>
                  </a:cubicBezTo>
                  <a:cubicBezTo>
                    <a:pt x="2150763" y="36830"/>
                    <a:pt x="2106147" y="31750"/>
                    <a:pt x="2063246" y="30480"/>
                  </a:cubicBezTo>
                  <a:cubicBezTo>
                    <a:pt x="1958569" y="26670"/>
                    <a:pt x="1852176" y="25400"/>
                    <a:pt x="1747499" y="22860"/>
                  </a:cubicBezTo>
                  <a:lnTo>
                    <a:pt x="1623946" y="22860"/>
                  </a:lnTo>
                  <a:cubicBezTo>
                    <a:pt x="1569034" y="22860"/>
                    <a:pt x="1514121" y="22860"/>
                    <a:pt x="1460925" y="24130"/>
                  </a:cubicBezTo>
                  <a:cubicBezTo>
                    <a:pt x="1414592" y="25400"/>
                    <a:pt x="633805" y="29210"/>
                    <a:pt x="587473" y="29210"/>
                  </a:cubicBezTo>
                  <a:cubicBezTo>
                    <a:pt x="511968" y="29210"/>
                    <a:pt x="436463" y="26670"/>
                    <a:pt x="360959" y="33020"/>
                  </a:cubicBezTo>
                  <a:cubicBezTo>
                    <a:pt x="321490" y="36830"/>
                    <a:pt x="283738" y="36830"/>
                    <a:pt x="245986" y="38100"/>
                  </a:cubicBezTo>
                  <a:cubicBezTo>
                    <a:pt x="180777" y="41910"/>
                    <a:pt x="115568" y="45720"/>
                    <a:pt x="50360" y="50800"/>
                  </a:cubicBezTo>
                  <a:cubicBezTo>
                    <a:pt x="36830" y="50800"/>
                    <a:pt x="34290" y="52334"/>
                    <a:pt x="33020" y="56475"/>
                  </a:cubicBezTo>
                  <a:cubicBezTo>
                    <a:pt x="31750" y="62688"/>
                    <a:pt x="31750" y="68901"/>
                    <a:pt x="30480" y="75113"/>
                  </a:cubicBezTo>
                  <a:cubicBezTo>
                    <a:pt x="29210" y="85468"/>
                    <a:pt x="26670" y="95477"/>
                    <a:pt x="25400" y="105832"/>
                  </a:cubicBezTo>
                  <a:cubicBezTo>
                    <a:pt x="20320" y="116876"/>
                    <a:pt x="26670" y="386783"/>
                    <a:pt x="29210" y="397827"/>
                  </a:cubicBezTo>
                  <a:cubicBezTo>
                    <a:pt x="29210" y="409562"/>
                    <a:pt x="29210" y="421643"/>
                    <a:pt x="30480" y="433378"/>
                  </a:cubicBezTo>
                  <a:cubicBezTo>
                    <a:pt x="30480" y="442006"/>
                    <a:pt x="33020" y="450635"/>
                    <a:pt x="33020" y="459264"/>
                  </a:cubicBezTo>
                  <a:cubicBezTo>
                    <a:pt x="33020" y="468583"/>
                    <a:pt x="33020" y="477902"/>
                    <a:pt x="31750" y="488568"/>
                  </a:cubicBezTo>
                  <a:lnTo>
                    <a:pt x="31750" y="498728"/>
                  </a:lnTo>
                  <a:cubicBezTo>
                    <a:pt x="31750" y="508888"/>
                    <a:pt x="35560" y="512698"/>
                    <a:pt x="44450" y="512698"/>
                  </a:cubicBezTo>
                  <a:cubicBezTo>
                    <a:pt x="65804" y="512698"/>
                    <a:pt x="89828" y="513968"/>
                    <a:pt x="112136" y="513968"/>
                  </a:cubicBezTo>
                  <a:cubicBezTo>
                    <a:pt x="144741" y="513968"/>
                    <a:pt x="179061" y="511428"/>
                    <a:pt x="211665" y="513968"/>
                  </a:cubicBezTo>
                  <a:cubicBezTo>
                    <a:pt x="264862" y="517778"/>
                    <a:pt x="318058" y="520318"/>
                    <a:pt x="371255" y="519048"/>
                  </a:cubicBezTo>
                  <a:cubicBezTo>
                    <a:pt x="405575" y="517778"/>
                    <a:pt x="438179" y="520318"/>
                    <a:pt x="472500" y="520318"/>
                  </a:cubicBezTo>
                  <a:cubicBezTo>
                    <a:pt x="522264" y="520318"/>
                    <a:pt x="572029" y="519048"/>
                    <a:pt x="621793" y="520318"/>
                  </a:cubicBezTo>
                  <a:cubicBezTo>
                    <a:pt x="695582" y="521588"/>
                    <a:pt x="1505541" y="511428"/>
                    <a:pt x="1581046" y="513968"/>
                  </a:cubicBezTo>
                  <a:cubicBezTo>
                    <a:pt x="1613650" y="515238"/>
                    <a:pt x="1646254" y="516508"/>
                    <a:pt x="1677143" y="516508"/>
                  </a:cubicBezTo>
                  <a:cubicBezTo>
                    <a:pt x="1733771" y="519048"/>
                    <a:pt x="1788684" y="515238"/>
                    <a:pt x="1845312" y="519048"/>
                  </a:cubicBezTo>
                  <a:cubicBezTo>
                    <a:pt x="1891645" y="521588"/>
                    <a:pt x="1937977" y="521588"/>
                    <a:pt x="1984310" y="524128"/>
                  </a:cubicBezTo>
                  <a:cubicBezTo>
                    <a:pt x="2052950" y="527938"/>
                    <a:pt x="2121591" y="530478"/>
                    <a:pt x="2190232" y="531748"/>
                  </a:cubicBezTo>
                  <a:cubicBezTo>
                    <a:pt x="2214086" y="531748"/>
                    <a:pt x="2231866" y="530478"/>
                    <a:pt x="2252186" y="530478"/>
                  </a:cubicBezTo>
                  <a:close/>
                </a:path>
              </a:pathLst>
            </a:custGeom>
            <a:solidFill>
              <a:srgbClr val="2C2C2E"/>
            </a:solidFill>
          </p:spPr>
        </p:sp>
      </p:grpSp>
      <p:grpSp>
        <p:nvGrpSpPr>
          <p:cNvPr name="Group 28" id="28"/>
          <p:cNvGrpSpPr/>
          <p:nvPr/>
        </p:nvGrpSpPr>
        <p:grpSpPr>
          <a:xfrm rot="0">
            <a:off x="4948467" y="2002713"/>
            <a:ext cx="2064514" cy="438497"/>
            <a:chOff x="0" y="0"/>
            <a:chExt cx="2712831" cy="576198"/>
          </a:xfrm>
        </p:grpSpPr>
        <p:sp>
          <p:nvSpPr>
            <p:cNvPr name="Freeform 29" id="29"/>
            <p:cNvSpPr/>
            <p:nvPr/>
          </p:nvSpPr>
          <p:spPr>
            <a:xfrm flipH="false" flipV="false" rot="0">
              <a:off x="38100" y="44450"/>
              <a:ext cx="2676001" cy="531748"/>
            </a:xfrm>
            <a:custGeom>
              <a:avLst/>
              <a:gdLst/>
              <a:ahLst/>
              <a:cxnLst/>
              <a:rect r="r" b="b" t="t" l="l"/>
              <a:pathLst>
                <a:path h="531748" w="2676001">
                  <a:moveTo>
                    <a:pt x="2540" y="501268"/>
                  </a:moveTo>
                  <a:cubicBezTo>
                    <a:pt x="0" y="510158"/>
                    <a:pt x="5080" y="516508"/>
                    <a:pt x="19234" y="517778"/>
                  </a:cubicBezTo>
                  <a:cubicBezTo>
                    <a:pt x="35533" y="519048"/>
                    <a:pt x="49795" y="519048"/>
                    <a:pt x="66093" y="519048"/>
                  </a:cubicBezTo>
                  <a:cubicBezTo>
                    <a:pt x="131289" y="520318"/>
                    <a:pt x="196484" y="520318"/>
                    <a:pt x="263717" y="521588"/>
                  </a:cubicBezTo>
                  <a:cubicBezTo>
                    <a:pt x="300389" y="522858"/>
                    <a:pt x="337061" y="524128"/>
                    <a:pt x="371696" y="525398"/>
                  </a:cubicBezTo>
                  <a:cubicBezTo>
                    <a:pt x="432817" y="526668"/>
                    <a:pt x="491900" y="526668"/>
                    <a:pt x="553021" y="527938"/>
                  </a:cubicBezTo>
                  <a:cubicBezTo>
                    <a:pt x="577469" y="527938"/>
                    <a:pt x="599880" y="527938"/>
                    <a:pt x="624328" y="526668"/>
                  </a:cubicBezTo>
                  <a:cubicBezTo>
                    <a:pt x="634515" y="526668"/>
                    <a:pt x="646739" y="525398"/>
                    <a:pt x="656926" y="525398"/>
                  </a:cubicBezTo>
                  <a:cubicBezTo>
                    <a:pt x="697673" y="526668"/>
                    <a:pt x="1512613" y="517778"/>
                    <a:pt x="1553361" y="519048"/>
                  </a:cubicBezTo>
                  <a:cubicBezTo>
                    <a:pt x="1610406" y="520318"/>
                    <a:pt x="1767282" y="520318"/>
                    <a:pt x="1824328" y="520318"/>
                  </a:cubicBezTo>
                  <a:cubicBezTo>
                    <a:pt x="1846739" y="520318"/>
                    <a:pt x="1867113" y="519048"/>
                    <a:pt x="1889524" y="519048"/>
                  </a:cubicBezTo>
                  <a:lnTo>
                    <a:pt x="1999541" y="522858"/>
                  </a:lnTo>
                  <a:cubicBezTo>
                    <a:pt x="2078997" y="525398"/>
                    <a:pt x="2156417" y="522858"/>
                    <a:pt x="2235873" y="526668"/>
                  </a:cubicBezTo>
                  <a:cubicBezTo>
                    <a:pt x="2368301" y="531748"/>
                    <a:pt x="2502767" y="525398"/>
                    <a:pt x="2611231" y="530478"/>
                  </a:cubicBezTo>
                  <a:cubicBezTo>
                    <a:pt x="2631551" y="531748"/>
                    <a:pt x="2651871" y="530478"/>
                    <a:pt x="2674731" y="530478"/>
                  </a:cubicBezTo>
                  <a:lnTo>
                    <a:pt x="2674731" y="470788"/>
                  </a:lnTo>
                  <a:cubicBezTo>
                    <a:pt x="2673461" y="432416"/>
                    <a:pt x="2672191" y="415849"/>
                    <a:pt x="2672191" y="398247"/>
                  </a:cubicBezTo>
                  <a:cubicBezTo>
                    <a:pt x="2672191" y="377883"/>
                    <a:pt x="2676001" y="357174"/>
                    <a:pt x="2669651" y="336810"/>
                  </a:cubicBezTo>
                  <a:cubicBezTo>
                    <a:pt x="2662031" y="323349"/>
                    <a:pt x="2650601" y="57930"/>
                    <a:pt x="2650601" y="44469"/>
                  </a:cubicBezTo>
                  <a:cubicBezTo>
                    <a:pt x="2648061" y="35150"/>
                    <a:pt x="2646791" y="25486"/>
                    <a:pt x="2644251" y="16167"/>
                  </a:cubicBezTo>
                  <a:cubicBezTo>
                    <a:pt x="2644251" y="13406"/>
                    <a:pt x="2642981" y="10645"/>
                    <a:pt x="2641711" y="6350"/>
                  </a:cubicBezTo>
                  <a:cubicBezTo>
                    <a:pt x="2631551" y="3810"/>
                    <a:pt x="2622661" y="2540"/>
                    <a:pt x="2612501" y="1270"/>
                  </a:cubicBezTo>
                  <a:cubicBezTo>
                    <a:pt x="2604881" y="0"/>
                    <a:pt x="2597261" y="1270"/>
                    <a:pt x="2590911" y="1270"/>
                  </a:cubicBezTo>
                  <a:lnTo>
                    <a:pt x="9048" y="6350"/>
                  </a:lnTo>
                  <a:lnTo>
                    <a:pt x="2540" y="501268"/>
                  </a:lnTo>
                  <a:close/>
                </a:path>
              </a:pathLst>
            </a:custGeom>
            <a:solidFill>
              <a:srgbClr val="5E17EB"/>
            </a:solidFill>
          </p:spPr>
        </p:sp>
        <p:sp>
          <p:nvSpPr>
            <p:cNvPr name="Freeform 30" id="30"/>
            <p:cNvSpPr/>
            <p:nvPr/>
          </p:nvSpPr>
          <p:spPr>
            <a:xfrm flipH="false" flipV="false" rot="0">
              <a:off x="11430" y="16510"/>
              <a:ext cx="2651871" cy="521588"/>
            </a:xfrm>
            <a:custGeom>
              <a:avLst/>
              <a:gdLst/>
              <a:ahLst/>
              <a:cxnLst/>
              <a:rect r="r" b="b" t="t" l="l"/>
              <a:pathLst>
                <a:path h="521588" w="2651871">
                  <a:moveTo>
                    <a:pt x="2651871" y="521588"/>
                  </a:moveTo>
                  <a:lnTo>
                    <a:pt x="0" y="513968"/>
                  </a:lnTo>
                  <a:lnTo>
                    <a:pt x="0" y="188379"/>
                  </a:lnTo>
                  <a:lnTo>
                    <a:pt x="7620" y="20320"/>
                  </a:lnTo>
                  <a:lnTo>
                    <a:pt x="1325361" y="0"/>
                  </a:lnTo>
                  <a:lnTo>
                    <a:pt x="2630281" y="8890"/>
                  </a:lnTo>
                  <a:close/>
                </a:path>
              </a:pathLst>
            </a:custGeom>
            <a:solidFill>
              <a:srgbClr val="FFFFFF"/>
            </a:solidFill>
          </p:spPr>
        </p:sp>
        <p:sp>
          <p:nvSpPr>
            <p:cNvPr name="Freeform 31" id="31"/>
            <p:cNvSpPr/>
            <p:nvPr/>
          </p:nvSpPr>
          <p:spPr>
            <a:xfrm flipH="false" flipV="false" rot="0">
              <a:off x="-3810" y="0"/>
              <a:ext cx="2681081" cy="548258"/>
            </a:xfrm>
            <a:custGeom>
              <a:avLst/>
              <a:gdLst/>
              <a:ahLst/>
              <a:cxnLst/>
              <a:rect r="r" b="b" t="t" l="l"/>
              <a:pathLst>
                <a:path h="548258" w="2681081">
                  <a:moveTo>
                    <a:pt x="2646791" y="21590"/>
                  </a:moveTo>
                  <a:cubicBezTo>
                    <a:pt x="2648061" y="34290"/>
                    <a:pt x="2648061" y="44450"/>
                    <a:pt x="2649331" y="52679"/>
                  </a:cubicBezTo>
                  <a:cubicBezTo>
                    <a:pt x="2651871" y="61998"/>
                    <a:pt x="2653141" y="71662"/>
                    <a:pt x="2655681" y="80981"/>
                  </a:cubicBezTo>
                  <a:cubicBezTo>
                    <a:pt x="2655681" y="94442"/>
                    <a:pt x="2668381" y="359861"/>
                    <a:pt x="2674731" y="373322"/>
                  </a:cubicBezTo>
                  <a:cubicBezTo>
                    <a:pt x="2681081" y="393686"/>
                    <a:pt x="2677271" y="414395"/>
                    <a:pt x="2677271" y="434758"/>
                  </a:cubicBezTo>
                  <a:cubicBezTo>
                    <a:pt x="2677271" y="452706"/>
                    <a:pt x="2678541" y="469273"/>
                    <a:pt x="2679811" y="487298"/>
                  </a:cubicBezTo>
                  <a:lnTo>
                    <a:pt x="2679811" y="546988"/>
                  </a:lnTo>
                  <a:cubicBezTo>
                    <a:pt x="2656951" y="546988"/>
                    <a:pt x="2636631" y="548258"/>
                    <a:pt x="2616311" y="546988"/>
                  </a:cubicBezTo>
                  <a:cubicBezTo>
                    <a:pt x="2485593" y="541908"/>
                    <a:pt x="2351128" y="548258"/>
                    <a:pt x="2218700" y="543178"/>
                  </a:cubicBezTo>
                  <a:cubicBezTo>
                    <a:pt x="2139243" y="539368"/>
                    <a:pt x="2061824" y="541908"/>
                    <a:pt x="1982367" y="539368"/>
                  </a:cubicBezTo>
                  <a:lnTo>
                    <a:pt x="1872350" y="535558"/>
                  </a:lnTo>
                  <a:cubicBezTo>
                    <a:pt x="1849940" y="535558"/>
                    <a:pt x="1829566" y="536828"/>
                    <a:pt x="1807155" y="536828"/>
                  </a:cubicBezTo>
                  <a:cubicBezTo>
                    <a:pt x="1750109" y="535558"/>
                    <a:pt x="1593233" y="536828"/>
                    <a:pt x="1536187" y="535558"/>
                  </a:cubicBezTo>
                  <a:cubicBezTo>
                    <a:pt x="1495440" y="534288"/>
                    <a:pt x="680499" y="543178"/>
                    <a:pt x="639752" y="541908"/>
                  </a:cubicBezTo>
                  <a:cubicBezTo>
                    <a:pt x="629566" y="541908"/>
                    <a:pt x="617341" y="543178"/>
                    <a:pt x="607155" y="543178"/>
                  </a:cubicBezTo>
                  <a:cubicBezTo>
                    <a:pt x="582706" y="543178"/>
                    <a:pt x="560296" y="544448"/>
                    <a:pt x="535847" y="544448"/>
                  </a:cubicBezTo>
                  <a:cubicBezTo>
                    <a:pt x="474727" y="544448"/>
                    <a:pt x="415644" y="543178"/>
                    <a:pt x="354523" y="541908"/>
                  </a:cubicBezTo>
                  <a:cubicBezTo>
                    <a:pt x="317851" y="540638"/>
                    <a:pt x="281178" y="539368"/>
                    <a:pt x="246543" y="538098"/>
                  </a:cubicBezTo>
                  <a:cubicBezTo>
                    <a:pt x="181348" y="536828"/>
                    <a:pt x="116153" y="535558"/>
                    <a:pt x="48920" y="535558"/>
                  </a:cubicBezTo>
                  <a:cubicBezTo>
                    <a:pt x="38100" y="535558"/>
                    <a:pt x="29210" y="535558"/>
                    <a:pt x="19050" y="534288"/>
                  </a:cubicBezTo>
                  <a:cubicBezTo>
                    <a:pt x="10160" y="533018"/>
                    <a:pt x="5080" y="526668"/>
                    <a:pt x="7620" y="517778"/>
                  </a:cubicBezTo>
                  <a:cubicBezTo>
                    <a:pt x="16510" y="486531"/>
                    <a:pt x="12700" y="477902"/>
                    <a:pt x="11430" y="468928"/>
                  </a:cubicBezTo>
                  <a:cubicBezTo>
                    <a:pt x="10160" y="450635"/>
                    <a:pt x="6350" y="432687"/>
                    <a:pt x="7620" y="414395"/>
                  </a:cubicBezTo>
                  <a:cubicBezTo>
                    <a:pt x="5080" y="391615"/>
                    <a:pt x="0" y="109628"/>
                    <a:pt x="7620" y="86503"/>
                  </a:cubicBezTo>
                  <a:cubicBezTo>
                    <a:pt x="8890" y="82016"/>
                    <a:pt x="7620" y="77184"/>
                    <a:pt x="8890" y="72697"/>
                  </a:cubicBezTo>
                  <a:cubicBezTo>
                    <a:pt x="10160" y="65449"/>
                    <a:pt x="12700" y="57511"/>
                    <a:pt x="13970" y="44450"/>
                  </a:cubicBezTo>
                  <a:cubicBezTo>
                    <a:pt x="13970" y="41910"/>
                    <a:pt x="15240" y="39370"/>
                    <a:pt x="16510" y="38100"/>
                  </a:cubicBezTo>
                  <a:cubicBezTo>
                    <a:pt x="38100" y="35560"/>
                    <a:pt x="65219" y="30480"/>
                    <a:pt x="97817" y="29210"/>
                  </a:cubicBezTo>
                  <a:cubicBezTo>
                    <a:pt x="152825" y="25400"/>
                    <a:pt x="207834" y="22860"/>
                    <a:pt x="264880" y="20320"/>
                  </a:cubicBezTo>
                  <a:cubicBezTo>
                    <a:pt x="303589" y="17780"/>
                    <a:pt x="342299" y="16510"/>
                    <a:pt x="378971" y="13970"/>
                  </a:cubicBezTo>
                  <a:cubicBezTo>
                    <a:pt x="415644" y="11430"/>
                    <a:pt x="454353" y="8890"/>
                    <a:pt x="491026" y="8890"/>
                  </a:cubicBezTo>
                  <a:cubicBezTo>
                    <a:pt x="531773" y="7620"/>
                    <a:pt x="572520" y="10160"/>
                    <a:pt x="613267" y="8890"/>
                  </a:cubicBezTo>
                  <a:cubicBezTo>
                    <a:pt x="664201" y="8890"/>
                    <a:pt x="1587121" y="6350"/>
                    <a:pt x="1638055" y="5080"/>
                  </a:cubicBezTo>
                  <a:cubicBezTo>
                    <a:pt x="1686951" y="3810"/>
                    <a:pt x="1735848" y="2540"/>
                    <a:pt x="1786782" y="2540"/>
                  </a:cubicBezTo>
                  <a:cubicBezTo>
                    <a:pt x="1870313" y="1270"/>
                    <a:pt x="1951807" y="0"/>
                    <a:pt x="2035339" y="0"/>
                  </a:cubicBezTo>
                  <a:cubicBezTo>
                    <a:pt x="2069974" y="0"/>
                    <a:pt x="2106646" y="2540"/>
                    <a:pt x="2141281" y="2540"/>
                  </a:cubicBezTo>
                  <a:cubicBezTo>
                    <a:pt x="2237036" y="3810"/>
                    <a:pt x="2334829" y="5080"/>
                    <a:pt x="2430585" y="7620"/>
                  </a:cubicBezTo>
                  <a:cubicBezTo>
                    <a:pt x="2481519" y="8890"/>
                    <a:pt x="2532453" y="12700"/>
                    <a:pt x="2583386" y="16510"/>
                  </a:cubicBezTo>
                  <a:lnTo>
                    <a:pt x="2616311" y="16510"/>
                  </a:lnTo>
                  <a:cubicBezTo>
                    <a:pt x="2627741" y="17780"/>
                    <a:pt x="2636631" y="20320"/>
                    <a:pt x="2646791" y="21590"/>
                  </a:cubicBezTo>
                  <a:close/>
                  <a:moveTo>
                    <a:pt x="2656951" y="530478"/>
                  </a:moveTo>
                  <a:cubicBezTo>
                    <a:pt x="2658221" y="513968"/>
                    <a:pt x="2659491" y="501268"/>
                    <a:pt x="2659491" y="488568"/>
                  </a:cubicBezTo>
                  <a:cubicBezTo>
                    <a:pt x="2658221" y="467547"/>
                    <a:pt x="2656951" y="449255"/>
                    <a:pt x="2656951" y="429581"/>
                  </a:cubicBezTo>
                  <a:cubicBezTo>
                    <a:pt x="2656951" y="420607"/>
                    <a:pt x="2659491" y="411633"/>
                    <a:pt x="2658221" y="402659"/>
                  </a:cubicBezTo>
                  <a:cubicBezTo>
                    <a:pt x="2658221" y="394376"/>
                    <a:pt x="2656951" y="385747"/>
                    <a:pt x="2655681" y="377464"/>
                  </a:cubicBezTo>
                  <a:cubicBezTo>
                    <a:pt x="2650601" y="364693"/>
                    <a:pt x="2639171" y="100309"/>
                    <a:pt x="2639171" y="87539"/>
                  </a:cubicBezTo>
                  <a:cubicBezTo>
                    <a:pt x="2636631" y="76839"/>
                    <a:pt x="2634091" y="65794"/>
                    <a:pt x="2631551" y="55095"/>
                  </a:cubicBezTo>
                  <a:cubicBezTo>
                    <a:pt x="2630281" y="44450"/>
                    <a:pt x="2629011" y="43180"/>
                    <a:pt x="2611909" y="41910"/>
                  </a:cubicBezTo>
                  <a:cubicBezTo>
                    <a:pt x="2605797" y="41910"/>
                    <a:pt x="2601723" y="41910"/>
                    <a:pt x="2595610" y="40640"/>
                  </a:cubicBezTo>
                  <a:cubicBezTo>
                    <a:pt x="2544677" y="36830"/>
                    <a:pt x="2491705" y="31750"/>
                    <a:pt x="2440772" y="30480"/>
                  </a:cubicBezTo>
                  <a:cubicBezTo>
                    <a:pt x="2316493" y="26670"/>
                    <a:pt x="2190177" y="25400"/>
                    <a:pt x="2065899" y="22860"/>
                  </a:cubicBezTo>
                  <a:lnTo>
                    <a:pt x="1919210" y="22860"/>
                  </a:lnTo>
                  <a:cubicBezTo>
                    <a:pt x="1854014" y="22860"/>
                    <a:pt x="1788819" y="22860"/>
                    <a:pt x="1725661" y="24130"/>
                  </a:cubicBezTo>
                  <a:cubicBezTo>
                    <a:pt x="1670652" y="25400"/>
                    <a:pt x="743657" y="29210"/>
                    <a:pt x="688649" y="29210"/>
                  </a:cubicBezTo>
                  <a:cubicBezTo>
                    <a:pt x="599005" y="29210"/>
                    <a:pt x="509362" y="26670"/>
                    <a:pt x="419718" y="33020"/>
                  </a:cubicBezTo>
                  <a:cubicBezTo>
                    <a:pt x="372859" y="36830"/>
                    <a:pt x="328037" y="36830"/>
                    <a:pt x="283216" y="38100"/>
                  </a:cubicBezTo>
                  <a:cubicBezTo>
                    <a:pt x="205796" y="41910"/>
                    <a:pt x="128377" y="45720"/>
                    <a:pt x="50958" y="50800"/>
                  </a:cubicBezTo>
                  <a:cubicBezTo>
                    <a:pt x="36830" y="50800"/>
                    <a:pt x="34290" y="52334"/>
                    <a:pt x="33020" y="56475"/>
                  </a:cubicBezTo>
                  <a:cubicBezTo>
                    <a:pt x="31750" y="62688"/>
                    <a:pt x="31750" y="68901"/>
                    <a:pt x="30480" y="75113"/>
                  </a:cubicBezTo>
                  <a:cubicBezTo>
                    <a:pt x="29210" y="85468"/>
                    <a:pt x="26670" y="95477"/>
                    <a:pt x="25400" y="105832"/>
                  </a:cubicBezTo>
                  <a:cubicBezTo>
                    <a:pt x="20320" y="116876"/>
                    <a:pt x="26670" y="386783"/>
                    <a:pt x="29210" y="397827"/>
                  </a:cubicBezTo>
                  <a:cubicBezTo>
                    <a:pt x="29210" y="409562"/>
                    <a:pt x="29210" y="421643"/>
                    <a:pt x="30480" y="433378"/>
                  </a:cubicBezTo>
                  <a:cubicBezTo>
                    <a:pt x="30480" y="442006"/>
                    <a:pt x="33020" y="450635"/>
                    <a:pt x="33020" y="459264"/>
                  </a:cubicBezTo>
                  <a:cubicBezTo>
                    <a:pt x="33020" y="468583"/>
                    <a:pt x="33020" y="477902"/>
                    <a:pt x="31750" y="488568"/>
                  </a:cubicBezTo>
                  <a:lnTo>
                    <a:pt x="31750" y="498728"/>
                  </a:lnTo>
                  <a:cubicBezTo>
                    <a:pt x="31750" y="508888"/>
                    <a:pt x="35560" y="512698"/>
                    <a:pt x="44450" y="512698"/>
                  </a:cubicBezTo>
                  <a:cubicBezTo>
                    <a:pt x="69294" y="512698"/>
                    <a:pt x="97817" y="513968"/>
                    <a:pt x="124302" y="513968"/>
                  </a:cubicBezTo>
                  <a:cubicBezTo>
                    <a:pt x="163012" y="513968"/>
                    <a:pt x="203759" y="511428"/>
                    <a:pt x="242469" y="513968"/>
                  </a:cubicBezTo>
                  <a:cubicBezTo>
                    <a:pt x="305627" y="517778"/>
                    <a:pt x="368785" y="520318"/>
                    <a:pt x="431942" y="519048"/>
                  </a:cubicBezTo>
                  <a:cubicBezTo>
                    <a:pt x="472690" y="517778"/>
                    <a:pt x="511399" y="520318"/>
                    <a:pt x="552146" y="520318"/>
                  </a:cubicBezTo>
                  <a:cubicBezTo>
                    <a:pt x="611229" y="520318"/>
                    <a:pt x="670313" y="519048"/>
                    <a:pt x="729396" y="520318"/>
                  </a:cubicBezTo>
                  <a:cubicBezTo>
                    <a:pt x="817002" y="521588"/>
                    <a:pt x="1778632" y="511428"/>
                    <a:pt x="1868276" y="513968"/>
                  </a:cubicBezTo>
                  <a:cubicBezTo>
                    <a:pt x="1906985" y="515238"/>
                    <a:pt x="1945695" y="516508"/>
                    <a:pt x="1982367" y="516508"/>
                  </a:cubicBezTo>
                  <a:cubicBezTo>
                    <a:pt x="2049600" y="519048"/>
                    <a:pt x="2114795" y="515238"/>
                    <a:pt x="2182028" y="519048"/>
                  </a:cubicBezTo>
                  <a:cubicBezTo>
                    <a:pt x="2237036" y="521588"/>
                    <a:pt x="2292045" y="521588"/>
                    <a:pt x="2347053" y="524128"/>
                  </a:cubicBezTo>
                  <a:cubicBezTo>
                    <a:pt x="2428547" y="527938"/>
                    <a:pt x="2510042" y="530478"/>
                    <a:pt x="2591536" y="531748"/>
                  </a:cubicBezTo>
                  <a:cubicBezTo>
                    <a:pt x="2618851" y="531748"/>
                    <a:pt x="2636631" y="530478"/>
                    <a:pt x="2656951" y="530478"/>
                  </a:cubicBezTo>
                  <a:close/>
                </a:path>
              </a:pathLst>
            </a:custGeom>
            <a:solidFill>
              <a:srgbClr val="2C2C2E"/>
            </a:solidFill>
          </p:spPr>
        </p:sp>
      </p:grpSp>
      <p:sp>
        <p:nvSpPr>
          <p:cNvPr name="Freeform 32" id="32"/>
          <p:cNvSpPr/>
          <p:nvPr/>
        </p:nvSpPr>
        <p:spPr>
          <a:xfrm flipH="true" flipV="false" rot="-7609669">
            <a:off x="6328847" y="-78968"/>
            <a:ext cx="798678" cy="987819"/>
          </a:xfrm>
          <a:custGeom>
            <a:avLst/>
            <a:gdLst/>
            <a:ahLst/>
            <a:cxnLst/>
            <a:rect r="r" b="b" t="t" l="l"/>
            <a:pathLst>
              <a:path h="987819" w="798678">
                <a:moveTo>
                  <a:pt x="798678" y="0"/>
                </a:moveTo>
                <a:lnTo>
                  <a:pt x="0" y="0"/>
                </a:lnTo>
                <a:lnTo>
                  <a:pt x="0" y="987819"/>
                </a:lnTo>
                <a:lnTo>
                  <a:pt x="798678" y="987819"/>
                </a:lnTo>
                <a:lnTo>
                  <a:pt x="798678" y="0"/>
                </a:lnTo>
                <a:close/>
              </a:path>
            </a:pathLst>
          </a:custGeom>
          <a:blipFill>
            <a:blip r:embed="rId12">
              <a:extLst>
                <a:ext uri="{96DAC541-7B7A-43D3-8B79-37D633B846F1}">
                  <asvg:svgBlip xmlns:asvg="http://schemas.microsoft.com/office/drawing/2016/SVG/main" r:embed="rId13"/>
                </a:ext>
              </a:extLst>
            </a:blip>
            <a:stretch>
              <a:fillRect l="-59392" t="-74488" r="-89221" b="0"/>
            </a:stretch>
          </a:blipFill>
        </p:spPr>
      </p:sp>
      <p:grpSp>
        <p:nvGrpSpPr>
          <p:cNvPr name="Group 33" id="33"/>
          <p:cNvGrpSpPr/>
          <p:nvPr/>
        </p:nvGrpSpPr>
        <p:grpSpPr>
          <a:xfrm rot="0">
            <a:off x="2722242" y="2002713"/>
            <a:ext cx="2064514" cy="438497"/>
            <a:chOff x="0" y="0"/>
            <a:chExt cx="2712831" cy="576198"/>
          </a:xfrm>
        </p:grpSpPr>
        <p:sp>
          <p:nvSpPr>
            <p:cNvPr name="Freeform 34" id="34"/>
            <p:cNvSpPr/>
            <p:nvPr/>
          </p:nvSpPr>
          <p:spPr>
            <a:xfrm flipH="false" flipV="false" rot="0">
              <a:off x="38100" y="44450"/>
              <a:ext cx="2676001" cy="531748"/>
            </a:xfrm>
            <a:custGeom>
              <a:avLst/>
              <a:gdLst/>
              <a:ahLst/>
              <a:cxnLst/>
              <a:rect r="r" b="b" t="t" l="l"/>
              <a:pathLst>
                <a:path h="531748" w="2676001">
                  <a:moveTo>
                    <a:pt x="2540" y="501268"/>
                  </a:moveTo>
                  <a:cubicBezTo>
                    <a:pt x="0" y="510158"/>
                    <a:pt x="5080" y="516508"/>
                    <a:pt x="19234" y="517778"/>
                  </a:cubicBezTo>
                  <a:cubicBezTo>
                    <a:pt x="35533" y="519048"/>
                    <a:pt x="49795" y="519048"/>
                    <a:pt x="66093" y="519048"/>
                  </a:cubicBezTo>
                  <a:cubicBezTo>
                    <a:pt x="131289" y="520318"/>
                    <a:pt x="196484" y="520318"/>
                    <a:pt x="263717" y="521588"/>
                  </a:cubicBezTo>
                  <a:cubicBezTo>
                    <a:pt x="300389" y="522858"/>
                    <a:pt x="337061" y="524128"/>
                    <a:pt x="371696" y="525398"/>
                  </a:cubicBezTo>
                  <a:cubicBezTo>
                    <a:pt x="432817" y="526668"/>
                    <a:pt x="491900" y="526668"/>
                    <a:pt x="553021" y="527938"/>
                  </a:cubicBezTo>
                  <a:cubicBezTo>
                    <a:pt x="577469" y="527938"/>
                    <a:pt x="599880" y="527938"/>
                    <a:pt x="624328" y="526668"/>
                  </a:cubicBezTo>
                  <a:cubicBezTo>
                    <a:pt x="634515" y="526668"/>
                    <a:pt x="646739" y="525398"/>
                    <a:pt x="656926" y="525398"/>
                  </a:cubicBezTo>
                  <a:cubicBezTo>
                    <a:pt x="697673" y="526668"/>
                    <a:pt x="1512613" y="517778"/>
                    <a:pt x="1553361" y="519048"/>
                  </a:cubicBezTo>
                  <a:cubicBezTo>
                    <a:pt x="1610406" y="520318"/>
                    <a:pt x="1767282" y="520318"/>
                    <a:pt x="1824328" y="520318"/>
                  </a:cubicBezTo>
                  <a:cubicBezTo>
                    <a:pt x="1846739" y="520318"/>
                    <a:pt x="1867113" y="519048"/>
                    <a:pt x="1889524" y="519048"/>
                  </a:cubicBezTo>
                  <a:lnTo>
                    <a:pt x="1999541" y="522858"/>
                  </a:lnTo>
                  <a:cubicBezTo>
                    <a:pt x="2078997" y="525398"/>
                    <a:pt x="2156417" y="522858"/>
                    <a:pt x="2235873" y="526668"/>
                  </a:cubicBezTo>
                  <a:cubicBezTo>
                    <a:pt x="2368301" y="531748"/>
                    <a:pt x="2502767" y="525398"/>
                    <a:pt x="2611231" y="530478"/>
                  </a:cubicBezTo>
                  <a:cubicBezTo>
                    <a:pt x="2631551" y="531748"/>
                    <a:pt x="2651871" y="530478"/>
                    <a:pt x="2674731" y="530478"/>
                  </a:cubicBezTo>
                  <a:lnTo>
                    <a:pt x="2674731" y="470788"/>
                  </a:lnTo>
                  <a:cubicBezTo>
                    <a:pt x="2673461" y="432416"/>
                    <a:pt x="2672191" y="415849"/>
                    <a:pt x="2672191" y="398247"/>
                  </a:cubicBezTo>
                  <a:cubicBezTo>
                    <a:pt x="2672191" y="377883"/>
                    <a:pt x="2676001" y="357174"/>
                    <a:pt x="2669651" y="336810"/>
                  </a:cubicBezTo>
                  <a:cubicBezTo>
                    <a:pt x="2662031" y="323349"/>
                    <a:pt x="2650601" y="57930"/>
                    <a:pt x="2650601" y="44469"/>
                  </a:cubicBezTo>
                  <a:cubicBezTo>
                    <a:pt x="2648061" y="35150"/>
                    <a:pt x="2646791" y="25486"/>
                    <a:pt x="2644251" y="16167"/>
                  </a:cubicBezTo>
                  <a:cubicBezTo>
                    <a:pt x="2644251" y="13406"/>
                    <a:pt x="2642981" y="10645"/>
                    <a:pt x="2641711" y="6350"/>
                  </a:cubicBezTo>
                  <a:cubicBezTo>
                    <a:pt x="2631551" y="3810"/>
                    <a:pt x="2622661" y="2540"/>
                    <a:pt x="2612501" y="1270"/>
                  </a:cubicBezTo>
                  <a:cubicBezTo>
                    <a:pt x="2604881" y="0"/>
                    <a:pt x="2597261" y="1270"/>
                    <a:pt x="2590911" y="1270"/>
                  </a:cubicBezTo>
                  <a:lnTo>
                    <a:pt x="9048" y="6350"/>
                  </a:lnTo>
                  <a:lnTo>
                    <a:pt x="2540" y="501268"/>
                  </a:lnTo>
                  <a:close/>
                </a:path>
              </a:pathLst>
            </a:custGeom>
            <a:solidFill>
              <a:srgbClr val="004AAD"/>
            </a:solidFill>
          </p:spPr>
        </p:sp>
        <p:sp>
          <p:nvSpPr>
            <p:cNvPr name="Freeform 35" id="35"/>
            <p:cNvSpPr/>
            <p:nvPr/>
          </p:nvSpPr>
          <p:spPr>
            <a:xfrm flipH="false" flipV="false" rot="0">
              <a:off x="11430" y="16510"/>
              <a:ext cx="2651871" cy="521588"/>
            </a:xfrm>
            <a:custGeom>
              <a:avLst/>
              <a:gdLst/>
              <a:ahLst/>
              <a:cxnLst/>
              <a:rect r="r" b="b" t="t" l="l"/>
              <a:pathLst>
                <a:path h="521588" w="2651871">
                  <a:moveTo>
                    <a:pt x="2651871" y="521588"/>
                  </a:moveTo>
                  <a:lnTo>
                    <a:pt x="0" y="513968"/>
                  </a:lnTo>
                  <a:lnTo>
                    <a:pt x="0" y="188379"/>
                  </a:lnTo>
                  <a:lnTo>
                    <a:pt x="7620" y="20320"/>
                  </a:lnTo>
                  <a:lnTo>
                    <a:pt x="1325361" y="0"/>
                  </a:lnTo>
                  <a:lnTo>
                    <a:pt x="2630281" y="8890"/>
                  </a:lnTo>
                  <a:close/>
                </a:path>
              </a:pathLst>
            </a:custGeom>
            <a:solidFill>
              <a:srgbClr val="FFFFFF"/>
            </a:solidFill>
          </p:spPr>
        </p:sp>
        <p:sp>
          <p:nvSpPr>
            <p:cNvPr name="Freeform 36" id="36"/>
            <p:cNvSpPr/>
            <p:nvPr/>
          </p:nvSpPr>
          <p:spPr>
            <a:xfrm flipH="false" flipV="false" rot="0">
              <a:off x="-3810" y="0"/>
              <a:ext cx="2681081" cy="548258"/>
            </a:xfrm>
            <a:custGeom>
              <a:avLst/>
              <a:gdLst/>
              <a:ahLst/>
              <a:cxnLst/>
              <a:rect r="r" b="b" t="t" l="l"/>
              <a:pathLst>
                <a:path h="548258" w="2681081">
                  <a:moveTo>
                    <a:pt x="2646791" y="21590"/>
                  </a:moveTo>
                  <a:cubicBezTo>
                    <a:pt x="2648061" y="34290"/>
                    <a:pt x="2648061" y="44450"/>
                    <a:pt x="2649331" y="52679"/>
                  </a:cubicBezTo>
                  <a:cubicBezTo>
                    <a:pt x="2651871" y="61998"/>
                    <a:pt x="2653141" y="71662"/>
                    <a:pt x="2655681" y="80981"/>
                  </a:cubicBezTo>
                  <a:cubicBezTo>
                    <a:pt x="2655681" y="94442"/>
                    <a:pt x="2668381" y="359861"/>
                    <a:pt x="2674731" y="373322"/>
                  </a:cubicBezTo>
                  <a:cubicBezTo>
                    <a:pt x="2681081" y="393686"/>
                    <a:pt x="2677271" y="414395"/>
                    <a:pt x="2677271" y="434758"/>
                  </a:cubicBezTo>
                  <a:cubicBezTo>
                    <a:pt x="2677271" y="452706"/>
                    <a:pt x="2678541" y="469273"/>
                    <a:pt x="2679811" y="487298"/>
                  </a:cubicBezTo>
                  <a:lnTo>
                    <a:pt x="2679811" y="546988"/>
                  </a:lnTo>
                  <a:cubicBezTo>
                    <a:pt x="2656951" y="546988"/>
                    <a:pt x="2636631" y="548258"/>
                    <a:pt x="2616311" y="546988"/>
                  </a:cubicBezTo>
                  <a:cubicBezTo>
                    <a:pt x="2485593" y="541908"/>
                    <a:pt x="2351128" y="548258"/>
                    <a:pt x="2218700" y="543178"/>
                  </a:cubicBezTo>
                  <a:cubicBezTo>
                    <a:pt x="2139243" y="539368"/>
                    <a:pt x="2061824" y="541908"/>
                    <a:pt x="1982367" y="539368"/>
                  </a:cubicBezTo>
                  <a:lnTo>
                    <a:pt x="1872350" y="535558"/>
                  </a:lnTo>
                  <a:cubicBezTo>
                    <a:pt x="1849940" y="535558"/>
                    <a:pt x="1829566" y="536828"/>
                    <a:pt x="1807155" y="536828"/>
                  </a:cubicBezTo>
                  <a:cubicBezTo>
                    <a:pt x="1750109" y="535558"/>
                    <a:pt x="1593233" y="536828"/>
                    <a:pt x="1536187" y="535558"/>
                  </a:cubicBezTo>
                  <a:cubicBezTo>
                    <a:pt x="1495440" y="534288"/>
                    <a:pt x="680499" y="543178"/>
                    <a:pt x="639752" y="541908"/>
                  </a:cubicBezTo>
                  <a:cubicBezTo>
                    <a:pt x="629566" y="541908"/>
                    <a:pt x="617341" y="543178"/>
                    <a:pt x="607155" y="543178"/>
                  </a:cubicBezTo>
                  <a:cubicBezTo>
                    <a:pt x="582706" y="543178"/>
                    <a:pt x="560296" y="544448"/>
                    <a:pt x="535847" y="544448"/>
                  </a:cubicBezTo>
                  <a:cubicBezTo>
                    <a:pt x="474727" y="544448"/>
                    <a:pt x="415644" y="543178"/>
                    <a:pt x="354523" y="541908"/>
                  </a:cubicBezTo>
                  <a:cubicBezTo>
                    <a:pt x="317851" y="540638"/>
                    <a:pt x="281178" y="539368"/>
                    <a:pt x="246543" y="538098"/>
                  </a:cubicBezTo>
                  <a:cubicBezTo>
                    <a:pt x="181348" y="536828"/>
                    <a:pt x="116153" y="535558"/>
                    <a:pt x="48920" y="535558"/>
                  </a:cubicBezTo>
                  <a:cubicBezTo>
                    <a:pt x="38100" y="535558"/>
                    <a:pt x="29210" y="535558"/>
                    <a:pt x="19050" y="534288"/>
                  </a:cubicBezTo>
                  <a:cubicBezTo>
                    <a:pt x="10160" y="533018"/>
                    <a:pt x="5080" y="526668"/>
                    <a:pt x="7620" y="517778"/>
                  </a:cubicBezTo>
                  <a:cubicBezTo>
                    <a:pt x="16510" y="486531"/>
                    <a:pt x="12700" y="477902"/>
                    <a:pt x="11430" y="468928"/>
                  </a:cubicBezTo>
                  <a:cubicBezTo>
                    <a:pt x="10160" y="450635"/>
                    <a:pt x="6350" y="432687"/>
                    <a:pt x="7620" y="414395"/>
                  </a:cubicBezTo>
                  <a:cubicBezTo>
                    <a:pt x="5080" y="391615"/>
                    <a:pt x="0" y="109628"/>
                    <a:pt x="7620" y="86503"/>
                  </a:cubicBezTo>
                  <a:cubicBezTo>
                    <a:pt x="8890" y="82016"/>
                    <a:pt x="7620" y="77184"/>
                    <a:pt x="8890" y="72697"/>
                  </a:cubicBezTo>
                  <a:cubicBezTo>
                    <a:pt x="10160" y="65449"/>
                    <a:pt x="12700" y="57511"/>
                    <a:pt x="13970" y="44450"/>
                  </a:cubicBezTo>
                  <a:cubicBezTo>
                    <a:pt x="13970" y="41910"/>
                    <a:pt x="15240" y="39370"/>
                    <a:pt x="16510" y="38100"/>
                  </a:cubicBezTo>
                  <a:cubicBezTo>
                    <a:pt x="38100" y="35560"/>
                    <a:pt x="65219" y="30480"/>
                    <a:pt x="97817" y="29210"/>
                  </a:cubicBezTo>
                  <a:cubicBezTo>
                    <a:pt x="152825" y="25400"/>
                    <a:pt x="207834" y="22860"/>
                    <a:pt x="264880" y="20320"/>
                  </a:cubicBezTo>
                  <a:cubicBezTo>
                    <a:pt x="303589" y="17780"/>
                    <a:pt x="342299" y="16510"/>
                    <a:pt x="378971" y="13970"/>
                  </a:cubicBezTo>
                  <a:cubicBezTo>
                    <a:pt x="415644" y="11430"/>
                    <a:pt x="454353" y="8890"/>
                    <a:pt x="491026" y="8890"/>
                  </a:cubicBezTo>
                  <a:cubicBezTo>
                    <a:pt x="531773" y="7620"/>
                    <a:pt x="572520" y="10160"/>
                    <a:pt x="613267" y="8890"/>
                  </a:cubicBezTo>
                  <a:cubicBezTo>
                    <a:pt x="664201" y="8890"/>
                    <a:pt x="1587121" y="6350"/>
                    <a:pt x="1638055" y="5080"/>
                  </a:cubicBezTo>
                  <a:cubicBezTo>
                    <a:pt x="1686951" y="3810"/>
                    <a:pt x="1735848" y="2540"/>
                    <a:pt x="1786782" y="2540"/>
                  </a:cubicBezTo>
                  <a:cubicBezTo>
                    <a:pt x="1870313" y="1270"/>
                    <a:pt x="1951807" y="0"/>
                    <a:pt x="2035339" y="0"/>
                  </a:cubicBezTo>
                  <a:cubicBezTo>
                    <a:pt x="2069974" y="0"/>
                    <a:pt x="2106646" y="2540"/>
                    <a:pt x="2141281" y="2540"/>
                  </a:cubicBezTo>
                  <a:cubicBezTo>
                    <a:pt x="2237036" y="3810"/>
                    <a:pt x="2334829" y="5080"/>
                    <a:pt x="2430585" y="7620"/>
                  </a:cubicBezTo>
                  <a:cubicBezTo>
                    <a:pt x="2481519" y="8890"/>
                    <a:pt x="2532453" y="12700"/>
                    <a:pt x="2583386" y="16510"/>
                  </a:cubicBezTo>
                  <a:lnTo>
                    <a:pt x="2616311" y="16510"/>
                  </a:lnTo>
                  <a:cubicBezTo>
                    <a:pt x="2627741" y="17780"/>
                    <a:pt x="2636631" y="20320"/>
                    <a:pt x="2646791" y="21590"/>
                  </a:cubicBezTo>
                  <a:close/>
                  <a:moveTo>
                    <a:pt x="2656951" y="530478"/>
                  </a:moveTo>
                  <a:cubicBezTo>
                    <a:pt x="2658221" y="513968"/>
                    <a:pt x="2659491" y="501268"/>
                    <a:pt x="2659491" y="488568"/>
                  </a:cubicBezTo>
                  <a:cubicBezTo>
                    <a:pt x="2658221" y="467547"/>
                    <a:pt x="2656951" y="449255"/>
                    <a:pt x="2656951" y="429581"/>
                  </a:cubicBezTo>
                  <a:cubicBezTo>
                    <a:pt x="2656951" y="420607"/>
                    <a:pt x="2659491" y="411633"/>
                    <a:pt x="2658221" y="402659"/>
                  </a:cubicBezTo>
                  <a:cubicBezTo>
                    <a:pt x="2658221" y="394376"/>
                    <a:pt x="2656951" y="385747"/>
                    <a:pt x="2655681" y="377464"/>
                  </a:cubicBezTo>
                  <a:cubicBezTo>
                    <a:pt x="2650601" y="364693"/>
                    <a:pt x="2639171" y="100309"/>
                    <a:pt x="2639171" y="87539"/>
                  </a:cubicBezTo>
                  <a:cubicBezTo>
                    <a:pt x="2636631" y="76839"/>
                    <a:pt x="2634091" y="65794"/>
                    <a:pt x="2631551" y="55095"/>
                  </a:cubicBezTo>
                  <a:cubicBezTo>
                    <a:pt x="2630281" y="44450"/>
                    <a:pt x="2629011" y="43180"/>
                    <a:pt x="2611909" y="41910"/>
                  </a:cubicBezTo>
                  <a:cubicBezTo>
                    <a:pt x="2605797" y="41910"/>
                    <a:pt x="2601723" y="41910"/>
                    <a:pt x="2595610" y="40640"/>
                  </a:cubicBezTo>
                  <a:cubicBezTo>
                    <a:pt x="2544677" y="36830"/>
                    <a:pt x="2491705" y="31750"/>
                    <a:pt x="2440772" y="30480"/>
                  </a:cubicBezTo>
                  <a:cubicBezTo>
                    <a:pt x="2316493" y="26670"/>
                    <a:pt x="2190177" y="25400"/>
                    <a:pt x="2065899" y="22860"/>
                  </a:cubicBezTo>
                  <a:lnTo>
                    <a:pt x="1919210" y="22860"/>
                  </a:lnTo>
                  <a:cubicBezTo>
                    <a:pt x="1854014" y="22860"/>
                    <a:pt x="1788819" y="22860"/>
                    <a:pt x="1725661" y="24130"/>
                  </a:cubicBezTo>
                  <a:cubicBezTo>
                    <a:pt x="1670652" y="25400"/>
                    <a:pt x="743657" y="29210"/>
                    <a:pt x="688649" y="29210"/>
                  </a:cubicBezTo>
                  <a:cubicBezTo>
                    <a:pt x="599005" y="29210"/>
                    <a:pt x="509362" y="26670"/>
                    <a:pt x="419718" y="33020"/>
                  </a:cubicBezTo>
                  <a:cubicBezTo>
                    <a:pt x="372859" y="36830"/>
                    <a:pt x="328037" y="36830"/>
                    <a:pt x="283216" y="38100"/>
                  </a:cubicBezTo>
                  <a:cubicBezTo>
                    <a:pt x="205796" y="41910"/>
                    <a:pt x="128377" y="45720"/>
                    <a:pt x="50958" y="50800"/>
                  </a:cubicBezTo>
                  <a:cubicBezTo>
                    <a:pt x="36830" y="50800"/>
                    <a:pt x="34290" y="52334"/>
                    <a:pt x="33020" y="56475"/>
                  </a:cubicBezTo>
                  <a:cubicBezTo>
                    <a:pt x="31750" y="62688"/>
                    <a:pt x="31750" y="68901"/>
                    <a:pt x="30480" y="75113"/>
                  </a:cubicBezTo>
                  <a:cubicBezTo>
                    <a:pt x="29210" y="85468"/>
                    <a:pt x="26670" y="95477"/>
                    <a:pt x="25400" y="105832"/>
                  </a:cubicBezTo>
                  <a:cubicBezTo>
                    <a:pt x="20320" y="116876"/>
                    <a:pt x="26670" y="386783"/>
                    <a:pt x="29210" y="397827"/>
                  </a:cubicBezTo>
                  <a:cubicBezTo>
                    <a:pt x="29210" y="409562"/>
                    <a:pt x="29210" y="421643"/>
                    <a:pt x="30480" y="433378"/>
                  </a:cubicBezTo>
                  <a:cubicBezTo>
                    <a:pt x="30480" y="442006"/>
                    <a:pt x="33020" y="450635"/>
                    <a:pt x="33020" y="459264"/>
                  </a:cubicBezTo>
                  <a:cubicBezTo>
                    <a:pt x="33020" y="468583"/>
                    <a:pt x="33020" y="477902"/>
                    <a:pt x="31750" y="488568"/>
                  </a:cubicBezTo>
                  <a:lnTo>
                    <a:pt x="31750" y="498728"/>
                  </a:lnTo>
                  <a:cubicBezTo>
                    <a:pt x="31750" y="508888"/>
                    <a:pt x="35560" y="512698"/>
                    <a:pt x="44450" y="512698"/>
                  </a:cubicBezTo>
                  <a:cubicBezTo>
                    <a:pt x="69294" y="512698"/>
                    <a:pt x="97817" y="513968"/>
                    <a:pt x="124302" y="513968"/>
                  </a:cubicBezTo>
                  <a:cubicBezTo>
                    <a:pt x="163012" y="513968"/>
                    <a:pt x="203759" y="511428"/>
                    <a:pt x="242469" y="513968"/>
                  </a:cubicBezTo>
                  <a:cubicBezTo>
                    <a:pt x="305627" y="517778"/>
                    <a:pt x="368785" y="520318"/>
                    <a:pt x="431942" y="519048"/>
                  </a:cubicBezTo>
                  <a:cubicBezTo>
                    <a:pt x="472690" y="517778"/>
                    <a:pt x="511399" y="520318"/>
                    <a:pt x="552146" y="520318"/>
                  </a:cubicBezTo>
                  <a:cubicBezTo>
                    <a:pt x="611229" y="520318"/>
                    <a:pt x="670313" y="519048"/>
                    <a:pt x="729396" y="520318"/>
                  </a:cubicBezTo>
                  <a:cubicBezTo>
                    <a:pt x="817002" y="521588"/>
                    <a:pt x="1778632" y="511428"/>
                    <a:pt x="1868276" y="513968"/>
                  </a:cubicBezTo>
                  <a:cubicBezTo>
                    <a:pt x="1906985" y="515238"/>
                    <a:pt x="1945695" y="516508"/>
                    <a:pt x="1982367" y="516508"/>
                  </a:cubicBezTo>
                  <a:cubicBezTo>
                    <a:pt x="2049600" y="519048"/>
                    <a:pt x="2114795" y="515238"/>
                    <a:pt x="2182028" y="519048"/>
                  </a:cubicBezTo>
                  <a:cubicBezTo>
                    <a:pt x="2237036" y="521588"/>
                    <a:pt x="2292045" y="521588"/>
                    <a:pt x="2347053" y="524128"/>
                  </a:cubicBezTo>
                  <a:cubicBezTo>
                    <a:pt x="2428547" y="527938"/>
                    <a:pt x="2510042" y="530478"/>
                    <a:pt x="2591536" y="531748"/>
                  </a:cubicBezTo>
                  <a:cubicBezTo>
                    <a:pt x="2618851" y="531748"/>
                    <a:pt x="2636631" y="530478"/>
                    <a:pt x="2656951" y="530478"/>
                  </a:cubicBezTo>
                  <a:close/>
                </a:path>
              </a:pathLst>
            </a:custGeom>
            <a:solidFill>
              <a:srgbClr val="2C2C2E"/>
            </a:solidFill>
          </p:spPr>
        </p:sp>
      </p:grpSp>
      <p:sp>
        <p:nvSpPr>
          <p:cNvPr name="TextBox 37" id="37"/>
          <p:cNvSpPr txBox="true"/>
          <p:nvPr/>
        </p:nvSpPr>
        <p:spPr>
          <a:xfrm rot="0">
            <a:off x="819413" y="991114"/>
            <a:ext cx="6081903" cy="646919"/>
          </a:xfrm>
          <a:prstGeom prst="rect">
            <a:avLst/>
          </a:prstGeom>
        </p:spPr>
        <p:txBody>
          <a:bodyPr anchor="t" rtlCol="false" tIns="0" lIns="0" bIns="0" rIns="0">
            <a:spAutoFit/>
          </a:bodyPr>
          <a:lstStyle/>
          <a:p>
            <a:pPr algn="ctr">
              <a:lnSpc>
                <a:spcPts val="5033"/>
              </a:lnSpc>
            </a:pPr>
            <a:r>
              <a:rPr lang="en-US" sz="4377">
                <a:solidFill>
                  <a:srgbClr val="FF1616"/>
                </a:solidFill>
                <a:latin typeface="Homemade Apple"/>
              </a:rPr>
              <a:t>Plan de Cours</a:t>
            </a:r>
          </a:p>
        </p:txBody>
      </p:sp>
      <p:sp>
        <p:nvSpPr>
          <p:cNvPr name="Freeform 38" id="38"/>
          <p:cNvSpPr/>
          <p:nvPr/>
        </p:nvSpPr>
        <p:spPr>
          <a:xfrm flipH="false" flipV="false" rot="-118389">
            <a:off x="1864228" y="1610829"/>
            <a:ext cx="3720368" cy="175872"/>
          </a:xfrm>
          <a:custGeom>
            <a:avLst/>
            <a:gdLst/>
            <a:ahLst/>
            <a:cxnLst/>
            <a:rect r="r" b="b" t="t" l="l"/>
            <a:pathLst>
              <a:path h="175872" w="3720368">
                <a:moveTo>
                  <a:pt x="0" y="0"/>
                </a:moveTo>
                <a:lnTo>
                  <a:pt x="3720368" y="0"/>
                </a:lnTo>
                <a:lnTo>
                  <a:pt x="3720368" y="175872"/>
                </a:lnTo>
                <a:lnTo>
                  <a:pt x="0" y="175872"/>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grpSp>
        <p:nvGrpSpPr>
          <p:cNvPr name="Group 39" id="39"/>
          <p:cNvGrpSpPr/>
          <p:nvPr/>
        </p:nvGrpSpPr>
        <p:grpSpPr>
          <a:xfrm rot="0">
            <a:off x="547019" y="2005113"/>
            <a:ext cx="2064514" cy="438497"/>
            <a:chOff x="0" y="0"/>
            <a:chExt cx="2712831" cy="576198"/>
          </a:xfrm>
        </p:grpSpPr>
        <p:sp>
          <p:nvSpPr>
            <p:cNvPr name="Freeform 40" id="40"/>
            <p:cNvSpPr/>
            <p:nvPr/>
          </p:nvSpPr>
          <p:spPr>
            <a:xfrm flipH="false" flipV="false" rot="0">
              <a:off x="38100" y="44450"/>
              <a:ext cx="2676001" cy="531748"/>
            </a:xfrm>
            <a:custGeom>
              <a:avLst/>
              <a:gdLst/>
              <a:ahLst/>
              <a:cxnLst/>
              <a:rect r="r" b="b" t="t" l="l"/>
              <a:pathLst>
                <a:path h="531748" w="2676001">
                  <a:moveTo>
                    <a:pt x="2540" y="501268"/>
                  </a:moveTo>
                  <a:cubicBezTo>
                    <a:pt x="0" y="510158"/>
                    <a:pt x="5080" y="516508"/>
                    <a:pt x="19234" y="517778"/>
                  </a:cubicBezTo>
                  <a:cubicBezTo>
                    <a:pt x="35533" y="519048"/>
                    <a:pt x="49795" y="519048"/>
                    <a:pt x="66093" y="519048"/>
                  </a:cubicBezTo>
                  <a:cubicBezTo>
                    <a:pt x="131289" y="520318"/>
                    <a:pt x="196484" y="520318"/>
                    <a:pt x="263717" y="521588"/>
                  </a:cubicBezTo>
                  <a:cubicBezTo>
                    <a:pt x="300389" y="522858"/>
                    <a:pt x="337061" y="524128"/>
                    <a:pt x="371696" y="525398"/>
                  </a:cubicBezTo>
                  <a:cubicBezTo>
                    <a:pt x="432817" y="526668"/>
                    <a:pt x="491900" y="526668"/>
                    <a:pt x="553021" y="527938"/>
                  </a:cubicBezTo>
                  <a:cubicBezTo>
                    <a:pt x="577469" y="527938"/>
                    <a:pt x="599880" y="527938"/>
                    <a:pt x="624328" y="526668"/>
                  </a:cubicBezTo>
                  <a:cubicBezTo>
                    <a:pt x="634515" y="526668"/>
                    <a:pt x="646739" y="525398"/>
                    <a:pt x="656926" y="525398"/>
                  </a:cubicBezTo>
                  <a:cubicBezTo>
                    <a:pt x="697673" y="526668"/>
                    <a:pt x="1512613" y="517778"/>
                    <a:pt x="1553361" y="519048"/>
                  </a:cubicBezTo>
                  <a:cubicBezTo>
                    <a:pt x="1610406" y="520318"/>
                    <a:pt x="1767282" y="520318"/>
                    <a:pt x="1824328" y="520318"/>
                  </a:cubicBezTo>
                  <a:cubicBezTo>
                    <a:pt x="1846739" y="520318"/>
                    <a:pt x="1867113" y="519048"/>
                    <a:pt x="1889524" y="519048"/>
                  </a:cubicBezTo>
                  <a:lnTo>
                    <a:pt x="1999541" y="522858"/>
                  </a:lnTo>
                  <a:cubicBezTo>
                    <a:pt x="2078997" y="525398"/>
                    <a:pt x="2156417" y="522858"/>
                    <a:pt x="2235873" y="526668"/>
                  </a:cubicBezTo>
                  <a:cubicBezTo>
                    <a:pt x="2368301" y="531748"/>
                    <a:pt x="2502767" y="525398"/>
                    <a:pt x="2611231" y="530478"/>
                  </a:cubicBezTo>
                  <a:cubicBezTo>
                    <a:pt x="2631551" y="531748"/>
                    <a:pt x="2651871" y="530478"/>
                    <a:pt x="2674731" y="530478"/>
                  </a:cubicBezTo>
                  <a:lnTo>
                    <a:pt x="2674731" y="470788"/>
                  </a:lnTo>
                  <a:cubicBezTo>
                    <a:pt x="2673461" y="432416"/>
                    <a:pt x="2672191" y="415849"/>
                    <a:pt x="2672191" y="398247"/>
                  </a:cubicBezTo>
                  <a:cubicBezTo>
                    <a:pt x="2672191" y="377883"/>
                    <a:pt x="2676001" y="357174"/>
                    <a:pt x="2669651" y="336810"/>
                  </a:cubicBezTo>
                  <a:cubicBezTo>
                    <a:pt x="2662031" y="323349"/>
                    <a:pt x="2650601" y="57930"/>
                    <a:pt x="2650601" y="44469"/>
                  </a:cubicBezTo>
                  <a:cubicBezTo>
                    <a:pt x="2648061" y="35150"/>
                    <a:pt x="2646791" y="25486"/>
                    <a:pt x="2644251" y="16167"/>
                  </a:cubicBezTo>
                  <a:cubicBezTo>
                    <a:pt x="2644251" y="13406"/>
                    <a:pt x="2642981" y="10645"/>
                    <a:pt x="2641711" y="6350"/>
                  </a:cubicBezTo>
                  <a:cubicBezTo>
                    <a:pt x="2631551" y="3810"/>
                    <a:pt x="2622661" y="2540"/>
                    <a:pt x="2612501" y="1270"/>
                  </a:cubicBezTo>
                  <a:cubicBezTo>
                    <a:pt x="2604881" y="0"/>
                    <a:pt x="2597261" y="1270"/>
                    <a:pt x="2590911" y="1270"/>
                  </a:cubicBezTo>
                  <a:lnTo>
                    <a:pt x="9048" y="6350"/>
                  </a:lnTo>
                  <a:lnTo>
                    <a:pt x="2540" y="501268"/>
                  </a:lnTo>
                  <a:close/>
                </a:path>
              </a:pathLst>
            </a:custGeom>
            <a:solidFill>
              <a:srgbClr val="FF1616"/>
            </a:solidFill>
          </p:spPr>
        </p:sp>
        <p:sp>
          <p:nvSpPr>
            <p:cNvPr name="Freeform 41" id="41"/>
            <p:cNvSpPr/>
            <p:nvPr/>
          </p:nvSpPr>
          <p:spPr>
            <a:xfrm flipH="false" flipV="false" rot="0">
              <a:off x="11430" y="16510"/>
              <a:ext cx="2651871" cy="521588"/>
            </a:xfrm>
            <a:custGeom>
              <a:avLst/>
              <a:gdLst/>
              <a:ahLst/>
              <a:cxnLst/>
              <a:rect r="r" b="b" t="t" l="l"/>
              <a:pathLst>
                <a:path h="521588" w="2651871">
                  <a:moveTo>
                    <a:pt x="2651871" y="521588"/>
                  </a:moveTo>
                  <a:lnTo>
                    <a:pt x="0" y="513968"/>
                  </a:lnTo>
                  <a:lnTo>
                    <a:pt x="0" y="188379"/>
                  </a:lnTo>
                  <a:lnTo>
                    <a:pt x="7620" y="20320"/>
                  </a:lnTo>
                  <a:lnTo>
                    <a:pt x="1325361" y="0"/>
                  </a:lnTo>
                  <a:lnTo>
                    <a:pt x="2630281" y="8890"/>
                  </a:lnTo>
                  <a:close/>
                </a:path>
              </a:pathLst>
            </a:custGeom>
            <a:solidFill>
              <a:srgbClr val="FFFFFF"/>
            </a:solidFill>
          </p:spPr>
        </p:sp>
        <p:sp>
          <p:nvSpPr>
            <p:cNvPr name="Freeform 42" id="42"/>
            <p:cNvSpPr/>
            <p:nvPr/>
          </p:nvSpPr>
          <p:spPr>
            <a:xfrm flipH="false" flipV="false" rot="0">
              <a:off x="-3810" y="0"/>
              <a:ext cx="2681081" cy="548258"/>
            </a:xfrm>
            <a:custGeom>
              <a:avLst/>
              <a:gdLst/>
              <a:ahLst/>
              <a:cxnLst/>
              <a:rect r="r" b="b" t="t" l="l"/>
              <a:pathLst>
                <a:path h="548258" w="2681081">
                  <a:moveTo>
                    <a:pt x="2646791" y="21590"/>
                  </a:moveTo>
                  <a:cubicBezTo>
                    <a:pt x="2648061" y="34290"/>
                    <a:pt x="2648061" y="44450"/>
                    <a:pt x="2649331" y="52679"/>
                  </a:cubicBezTo>
                  <a:cubicBezTo>
                    <a:pt x="2651871" y="61998"/>
                    <a:pt x="2653141" y="71662"/>
                    <a:pt x="2655681" y="80981"/>
                  </a:cubicBezTo>
                  <a:cubicBezTo>
                    <a:pt x="2655681" y="94442"/>
                    <a:pt x="2668381" y="359861"/>
                    <a:pt x="2674731" y="373322"/>
                  </a:cubicBezTo>
                  <a:cubicBezTo>
                    <a:pt x="2681081" y="393686"/>
                    <a:pt x="2677271" y="414395"/>
                    <a:pt x="2677271" y="434758"/>
                  </a:cubicBezTo>
                  <a:cubicBezTo>
                    <a:pt x="2677271" y="452706"/>
                    <a:pt x="2678541" y="469273"/>
                    <a:pt x="2679811" y="487298"/>
                  </a:cubicBezTo>
                  <a:lnTo>
                    <a:pt x="2679811" y="546988"/>
                  </a:lnTo>
                  <a:cubicBezTo>
                    <a:pt x="2656951" y="546988"/>
                    <a:pt x="2636631" y="548258"/>
                    <a:pt x="2616311" y="546988"/>
                  </a:cubicBezTo>
                  <a:cubicBezTo>
                    <a:pt x="2485593" y="541908"/>
                    <a:pt x="2351128" y="548258"/>
                    <a:pt x="2218700" y="543178"/>
                  </a:cubicBezTo>
                  <a:cubicBezTo>
                    <a:pt x="2139243" y="539368"/>
                    <a:pt x="2061824" y="541908"/>
                    <a:pt x="1982367" y="539368"/>
                  </a:cubicBezTo>
                  <a:lnTo>
                    <a:pt x="1872350" y="535558"/>
                  </a:lnTo>
                  <a:cubicBezTo>
                    <a:pt x="1849940" y="535558"/>
                    <a:pt x="1829566" y="536828"/>
                    <a:pt x="1807155" y="536828"/>
                  </a:cubicBezTo>
                  <a:cubicBezTo>
                    <a:pt x="1750109" y="535558"/>
                    <a:pt x="1593233" y="536828"/>
                    <a:pt x="1536187" y="535558"/>
                  </a:cubicBezTo>
                  <a:cubicBezTo>
                    <a:pt x="1495440" y="534288"/>
                    <a:pt x="680499" y="543178"/>
                    <a:pt x="639752" y="541908"/>
                  </a:cubicBezTo>
                  <a:cubicBezTo>
                    <a:pt x="629566" y="541908"/>
                    <a:pt x="617341" y="543178"/>
                    <a:pt x="607155" y="543178"/>
                  </a:cubicBezTo>
                  <a:cubicBezTo>
                    <a:pt x="582706" y="543178"/>
                    <a:pt x="560296" y="544448"/>
                    <a:pt x="535847" y="544448"/>
                  </a:cubicBezTo>
                  <a:cubicBezTo>
                    <a:pt x="474727" y="544448"/>
                    <a:pt x="415644" y="543178"/>
                    <a:pt x="354523" y="541908"/>
                  </a:cubicBezTo>
                  <a:cubicBezTo>
                    <a:pt x="317851" y="540638"/>
                    <a:pt x="281178" y="539368"/>
                    <a:pt x="246543" y="538098"/>
                  </a:cubicBezTo>
                  <a:cubicBezTo>
                    <a:pt x="181348" y="536828"/>
                    <a:pt x="116153" y="535558"/>
                    <a:pt x="48920" y="535558"/>
                  </a:cubicBezTo>
                  <a:cubicBezTo>
                    <a:pt x="38100" y="535558"/>
                    <a:pt x="29210" y="535558"/>
                    <a:pt x="19050" y="534288"/>
                  </a:cubicBezTo>
                  <a:cubicBezTo>
                    <a:pt x="10160" y="533018"/>
                    <a:pt x="5080" y="526668"/>
                    <a:pt x="7620" y="517778"/>
                  </a:cubicBezTo>
                  <a:cubicBezTo>
                    <a:pt x="16510" y="486531"/>
                    <a:pt x="12700" y="477902"/>
                    <a:pt x="11430" y="468928"/>
                  </a:cubicBezTo>
                  <a:cubicBezTo>
                    <a:pt x="10160" y="450635"/>
                    <a:pt x="6350" y="432687"/>
                    <a:pt x="7620" y="414395"/>
                  </a:cubicBezTo>
                  <a:cubicBezTo>
                    <a:pt x="5080" y="391615"/>
                    <a:pt x="0" y="109628"/>
                    <a:pt x="7620" y="86503"/>
                  </a:cubicBezTo>
                  <a:cubicBezTo>
                    <a:pt x="8890" y="82016"/>
                    <a:pt x="7620" y="77184"/>
                    <a:pt x="8890" y="72697"/>
                  </a:cubicBezTo>
                  <a:cubicBezTo>
                    <a:pt x="10160" y="65449"/>
                    <a:pt x="12700" y="57511"/>
                    <a:pt x="13970" y="44450"/>
                  </a:cubicBezTo>
                  <a:cubicBezTo>
                    <a:pt x="13970" y="41910"/>
                    <a:pt x="15240" y="39370"/>
                    <a:pt x="16510" y="38100"/>
                  </a:cubicBezTo>
                  <a:cubicBezTo>
                    <a:pt x="38100" y="35560"/>
                    <a:pt x="65219" y="30480"/>
                    <a:pt x="97817" y="29210"/>
                  </a:cubicBezTo>
                  <a:cubicBezTo>
                    <a:pt x="152825" y="25400"/>
                    <a:pt x="207834" y="22860"/>
                    <a:pt x="264880" y="20320"/>
                  </a:cubicBezTo>
                  <a:cubicBezTo>
                    <a:pt x="303589" y="17780"/>
                    <a:pt x="342299" y="16510"/>
                    <a:pt x="378971" y="13970"/>
                  </a:cubicBezTo>
                  <a:cubicBezTo>
                    <a:pt x="415644" y="11430"/>
                    <a:pt x="454353" y="8890"/>
                    <a:pt x="491026" y="8890"/>
                  </a:cubicBezTo>
                  <a:cubicBezTo>
                    <a:pt x="531773" y="7620"/>
                    <a:pt x="572520" y="10160"/>
                    <a:pt x="613267" y="8890"/>
                  </a:cubicBezTo>
                  <a:cubicBezTo>
                    <a:pt x="664201" y="8890"/>
                    <a:pt x="1587121" y="6350"/>
                    <a:pt x="1638055" y="5080"/>
                  </a:cubicBezTo>
                  <a:cubicBezTo>
                    <a:pt x="1686951" y="3810"/>
                    <a:pt x="1735848" y="2540"/>
                    <a:pt x="1786782" y="2540"/>
                  </a:cubicBezTo>
                  <a:cubicBezTo>
                    <a:pt x="1870313" y="1270"/>
                    <a:pt x="1951807" y="0"/>
                    <a:pt x="2035339" y="0"/>
                  </a:cubicBezTo>
                  <a:cubicBezTo>
                    <a:pt x="2069974" y="0"/>
                    <a:pt x="2106646" y="2540"/>
                    <a:pt x="2141281" y="2540"/>
                  </a:cubicBezTo>
                  <a:cubicBezTo>
                    <a:pt x="2237036" y="3810"/>
                    <a:pt x="2334829" y="5080"/>
                    <a:pt x="2430585" y="7620"/>
                  </a:cubicBezTo>
                  <a:cubicBezTo>
                    <a:pt x="2481519" y="8890"/>
                    <a:pt x="2532453" y="12700"/>
                    <a:pt x="2583386" y="16510"/>
                  </a:cubicBezTo>
                  <a:lnTo>
                    <a:pt x="2616311" y="16510"/>
                  </a:lnTo>
                  <a:cubicBezTo>
                    <a:pt x="2627741" y="17780"/>
                    <a:pt x="2636631" y="20320"/>
                    <a:pt x="2646791" y="21590"/>
                  </a:cubicBezTo>
                  <a:close/>
                  <a:moveTo>
                    <a:pt x="2656951" y="530478"/>
                  </a:moveTo>
                  <a:cubicBezTo>
                    <a:pt x="2658221" y="513968"/>
                    <a:pt x="2659491" y="501268"/>
                    <a:pt x="2659491" y="488568"/>
                  </a:cubicBezTo>
                  <a:cubicBezTo>
                    <a:pt x="2658221" y="467547"/>
                    <a:pt x="2656951" y="449255"/>
                    <a:pt x="2656951" y="429581"/>
                  </a:cubicBezTo>
                  <a:cubicBezTo>
                    <a:pt x="2656951" y="420607"/>
                    <a:pt x="2659491" y="411633"/>
                    <a:pt x="2658221" y="402659"/>
                  </a:cubicBezTo>
                  <a:cubicBezTo>
                    <a:pt x="2658221" y="394376"/>
                    <a:pt x="2656951" y="385747"/>
                    <a:pt x="2655681" y="377464"/>
                  </a:cubicBezTo>
                  <a:cubicBezTo>
                    <a:pt x="2650601" y="364693"/>
                    <a:pt x="2639171" y="100309"/>
                    <a:pt x="2639171" y="87539"/>
                  </a:cubicBezTo>
                  <a:cubicBezTo>
                    <a:pt x="2636631" y="76839"/>
                    <a:pt x="2634091" y="65794"/>
                    <a:pt x="2631551" y="55095"/>
                  </a:cubicBezTo>
                  <a:cubicBezTo>
                    <a:pt x="2630281" y="44450"/>
                    <a:pt x="2629011" y="43180"/>
                    <a:pt x="2611909" y="41910"/>
                  </a:cubicBezTo>
                  <a:cubicBezTo>
                    <a:pt x="2605797" y="41910"/>
                    <a:pt x="2601723" y="41910"/>
                    <a:pt x="2595610" y="40640"/>
                  </a:cubicBezTo>
                  <a:cubicBezTo>
                    <a:pt x="2544677" y="36830"/>
                    <a:pt x="2491705" y="31750"/>
                    <a:pt x="2440772" y="30480"/>
                  </a:cubicBezTo>
                  <a:cubicBezTo>
                    <a:pt x="2316493" y="26670"/>
                    <a:pt x="2190177" y="25400"/>
                    <a:pt x="2065899" y="22860"/>
                  </a:cubicBezTo>
                  <a:lnTo>
                    <a:pt x="1919210" y="22860"/>
                  </a:lnTo>
                  <a:cubicBezTo>
                    <a:pt x="1854014" y="22860"/>
                    <a:pt x="1788819" y="22860"/>
                    <a:pt x="1725661" y="24130"/>
                  </a:cubicBezTo>
                  <a:cubicBezTo>
                    <a:pt x="1670652" y="25400"/>
                    <a:pt x="743657" y="29210"/>
                    <a:pt x="688649" y="29210"/>
                  </a:cubicBezTo>
                  <a:cubicBezTo>
                    <a:pt x="599005" y="29210"/>
                    <a:pt x="509362" y="26670"/>
                    <a:pt x="419718" y="33020"/>
                  </a:cubicBezTo>
                  <a:cubicBezTo>
                    <a:pt x="372859" y="36830"/>
                    <a:pt x="328037" y="36830"/>
                    <a:pt x="283216" y="38100"/>
                  </a:cubicBezTo>
                  <a:cubicBezTo>
                    <a:pt x="205796" y="41910"/>
                    <a:pt x="128377" y="45720"/>
                    <a:pt x="50958" y="50800"/>
                  </a:cubicBezTo>
                  <a:cubicBezTo>
                    <a:pt x="36830" y="50800"/>
                    <a:pt x="34290" y="52334"/>
                    <a:pt x="33020" y="56475"/>
                  </a:cubicBezTo>
                  <a:cubicBezTo>
                    <a:pt x="31750" y="62688"/>
                    <a:pt x="31750" y="68901"/>
                    <a:pt x="30480" y="75113"/>
                  </a:cubicBezTo>
                  <a:cubicBezTo>
                    <a:pt x="29210" y="85468"/>
                    <a:pt x="26670" y="95477"/>
                    <a:pt x="25400" y="105832"/>
                  </a:cubicBezTo>
                  <a:cubicBezTo>
                    <a:pt x="20320" y="116876"/>
                    <a:pt x="26670" y="386783"/>
                    <a:pt x="29210" y="397827"/>
                  </a:cubicBezTo>
                  <a:cubicBezTo>
                    <a:pt x="29210" y="409562"/>
                    <a:pt x="29210" y="421643"/>
                    <a:pt x="30480" y="433378"/>
                  </a:cubicBezTo>
                  <a:cubicBezTo>
                    <a:pt x="30480" y="442006"/>
                    <a:pt x="33020" y="450635"/>
                    <a:pt x="33020" y="459264"/>
                  </a:cubicBezTo>
                  <a:cubicBezTo>
                    <a:pt x="33020" y="468583"/>
                    <a:pt x="33020" y="477902"/>
                    <a:pt x="31750" y="488568"/>
                  </a:cubicBezTo>
                  <a:lnTo>
                    <a:pt x="31750" y="498728"/>
                  </a:lnTo>
                  <a:cubicBezTo>
                    <a:pt x="31750" y="508888"/>
                    <a:pt x="35560" y="512698"/>
                    <a:pt x="44450" y="512698"/>
                  </a:cubicBezTo>
                  <a:cubicBezTo>
                    <a:pt x="69294" y="512698"/>
                    <a:pt x="97817" y="513968"/>
                    <a:pt x="124302" y="513968"/>
                  </a:cubicBezTo>
                  <a:cubicBezTo>
                    <a:pt x="163012" y="513968"/>
                    <a:pt x="203759" y="511428"/>
                    <a:pt x="242469" y="513968"/>
                  </a:cubicBezTo>
                  <a:cubicBezTo>
                    <a:pt x="305627" y="517778"/>
                    <a:pt x="368785" y="520318"/>
                    <a:pt x="431942" y="519048"/>
                  </a:cubicBezTo>
                  <a:cubicBezTo>
                    <a:pt x="472690" y="517778"/>
                    <a:pt x="511399" y="520318"/>
                    <a:pt x="552146" y="520318"/>
                  </a:cubicBezTo>
                  <a:cubicBezTo>
                    <a:pt x="611229" y="520318"/>
                    <a:pt x="670313" y="519048"/>
                    <a:pt x="729396" y="520318"/>
                  </a:cubicBezTo>
                  <a:cubicBezTo>
                    <a:pt x="817002" y="521588"/>
                    <a:pt x="1778632" y="511428"/>
                    <a:pt x="1868276" y="513968"/>
                  </a:cubicBezTo>
                  <a:cubicBezTo>
                    <a:pt x="1906985" y="515238"/>
                    <a:pt x="1945695" y="516508"/>
                    <a:pt x="1982367" y="516508"/>
                  </a:cubicBezTo>
                  <a:cubicBezTo>
                    <a:pt x="2049600" y="519048"/>
                    <a:pt x="2114795" y="515238"/>
                    <a:pt x="2182028" y="519048"/>
                  </a:cubicBezTo>
                  <a:cubicBezTo>
                    <a:pt x="2237036" y="521588"/>
                    <a:pt x="2292045" y="521588"/>
                    <a:pt x="2347053" y="524128"/>
                  </a:cubicBezTo>
                  <a:cubicBezTo>
                    <a:pt x="2428547" y="527938"/>
                    <a:pt x="2510042" y="530478"/>
                    <a:pt x="2591536" y="531748"/>
                  </a:cubicBezTo>
                  <a:cubicBezTo>
                    <a:pt x="2618851" y="531748"/>
                    <a:pt x="2636631" y="530478"/>
                    <a:pt x="2656951" y="530478"/>
                  </a:cubicBezTo>
                  <a:close/>
                </a:path>
              </a:pathLst>
            </a:custGeom>
            <a:solidFill>
              <a:srgbClr val="2C2C2E"/>
            </a:solidFill>
          </p:spPr>
        </p:sp>
      </p:grpSp>
      <p:sp>
        <p:nvSpPr>
          <p:cNvPr name="Freeform 43" id="43"/>
          <p:cNvSpPr/>
          <p:nvPr/>
        </p:nvSpPr>
        <p:spPr>
          <a:xfrm flipH="false" flipV="false" rot="1580095">
            <a:off x="190818" y="3350032"/>
            <a:ext cx="456523" cy="206215"/>
          </a:xfrm>
          <a:custGeom>
            <a:avLst/>
            <a:gdLst/>
            <a:ahLst/>
            <a:cxnLst/>
            <a:rect r="r" b="b" t="t" l="l"/>
            <a:pathLst>
              <a:path h="206215" w="456523">
                <a:moveTo>
                  <a:pt x="0" y="0"/>
                </a:moveTo>
                <a:lnTo>
                  <a:pt x="456524" y="0"/>
                </a:lnTo>
                <a:lnTo>
                  <a:pt x="456524" y="206214"/>
                </a:lnTo>
                <a:lnTo>
                  <a:pt x="0" y="206214"/>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TextBox 44" id="44"/>
          <p:cNvSpPr txBox="true"/>
          <p:nvPr/>
        </p:nvSpPr>
        <p:spPr>
          <a:xfrm rot="0">
            <a:off x="4016852" y="2697107"/>
            <a:ext cx="2794957" cy="176945"/>
          </a:xfrm>
          <a:prstGeom prst="rect">
            <a:avLst/>
          </a:prstGeom>
        </p:spPr>
        <p:txBody>
          <a:bodyPr anchor="t" rtlCol="false" tIns="0" lIns="0" bIns="0" rIns="0">
            <a:spAutoFit/>
          </a:bodyPr>
          <a:lstStyle/>
          <a:p>
            <a:pPr>
              <a:lnSpc>
                <a:spcPts val="1497"/>
              </a:lnSpc>
              <a:spcBef>
                <a:spcPct val="0"/>
              </a:spcBef>
            </a:pPr>
            <a:r>
              <a:rPr lang="en-US" sz="1069">
                <a:solidFill>
                  <a:srgbClr val="2C2C2E"/>
                </a:solidFill>
                <a:latin typeface="Muli Bold"/>
              </a:rPr>
              <a:t>Cours de Mme Elhage</a:t>
            </a:r>
          </a:p>
        </p:txBody>
      </p:sp>
      <p:grpSp>
        <p:nvGrpSpPr>
          <p:cNvPr name="Group 45" id="45"/>
          <p:cNvGrpSpPr/>
          <p:nvPr/>
        </p:nvGrpSpPr>
        <p:grpSpPr>
          <a:xfrm rot="0">
            <a:off x="2611533" y="2571231"/>
            <a:ext cx="4401448" cy="438497"/>
            <a:chOff x="0" y="0"/>
            <a:chExt cx="5783629" cy="576198"/>
          </a:xfrm>
        </p:grpSpPr>
        <p:sp>
          <p:nvSpPr>
            <p:cNvPr name="Freeform 46" id="46"/>
            <p:cNvSpPr/>
            <p:nvPr/>
          </p:nvSpPr>
          <p:spPr>
            <a:xfrm flipH="false" flipV="false" rot="0">
              <a:off x="38100" y="44450"/>
              <a:ext cx="5746799" cy="531748"/>
            </a:xfrm>
            <a:custGeom>
              <a:avLst/>
              <a:gdLst/>
              <a:ahLst/>
              <a:cxnLst/>
              <a:rect r="r" b="b" t="t" l="l"/>
              <a:pathLst>
                <a:path h="531748" w="5746799">
                  <a:moveTo>
                    <a:pt x="2540" y="501268"/>
                  </a:moveTo>
                  <a:cubicBezTo>
                    <a:pt x="0" y="510158"/>
                    <a:pt x="5080" y="516508"/>
                    <a:pt x="35959" y="517778"/>
                  </a:cubicBezTo>
                  <a:cubicBezTo>
                    <a:pt x="71761" y="519048"/>
                    <a:pt x="103087" y="519048"/>
                    <a:pt x="138889" y="519048"/>
                  </a:cubicBezTo>
                  <a:cubicBezTo>
                    <a:pt x="282095" y="520318"/>
                    <a:pt x="425302" y="520318"/>
                    <a:pt x="572984" y="521588"/>
                  </a:cubicBezTo>
                  <a:cubicBezTo>
                    <a:pt x="653537" y="522858"/>
                    <a:pt x="734091" y="524128"/>
                    <a:pt x="810170" y="525398"/>
                  </a:cubicBezTo>
                  <a:cubicBezTo>
                    <a:pt x="944426" y="526668"/>
                    <a:pt x="1074207" y="526668"/>
                    <a:pt x="1208463" y="527938"/>
                  </a:cubicBezTo>
                  <a:cubicBezTo>
                    <a:pt x="1262165" y="527938"/>
                    <a:pt x="1311393" y="527938"/>
                    <a:pt x="1365095" y="526668"/>
                  </a:cubicBezTo>
                  <a:cubicBezTo>
                    <a:pt x="1387471" y="526668"/>
                    <a:pt x="1414322" y="525398"/>
                    <a:pt x="1436698" y="525398"/>
                  </a:cubicBezTo>
                  <a:cubicBezTo>
                    <a:pt x="1526203" y="526668"/>
                    <a:pt x="3316285" y="517778"/>
                    <a:pt x="3405789" y="519048"/>
                  </a:cubicBezTo>
                  <a:cubicBezTo>
                    <a:pt x="3531094" y="520318"/>
                    <a:pt x="3875685" y="520318"/>
                    <a:pt x="4000991" y="520318"/>
                  </a:cubicBezTo>
                  <a:cubicBezTo>
                    <a:pt x="4050218" y="520318"/>
                    <a:pt x="4094971" y="519048"/>
                    <a:pt x="4144198" y="519048"/>
                  </a:cubicBezTo>
                  <a:lnTo>
                    <a:pt x="4385859" y="522858"/>
                  </a:lnTo>
                  <a:cubicBezTo>
                    <a:pt x="4560392" y="525398"/>
                    <a:pt x="4730450" y="522858"/>
                    <a:pt x="4904982" y="526668"/>
                  </a:cubicBezTo>
                  <a:cubicBezTo>
                    <a:pt x="5195871" y="531748"/>
                    <a:pt x="5491234" y="525398"/>
                    <a:pt x="5682029" y="530478"/>
                  </a:cubicBezTo>
                  <a:cubicBezTo>
                    <a:pt x="5702349" y="531748"/>
                    <a:pt x="5722669" y="530478"/>
                    <a:pt x="5745529" y="530478"/>
                  </a:cubicBezTo>
                  <a:lnTo>
                    <a:pt x="5745529" y="470788"/>
                  </a:lnTo>
                  <a:cubicBezTo>
                    <a:pt x="5744259" y="432416"/>
                    <a:pt x="5742989" y="415849"/>
                    <a:pt x="5742989" y="398247"/>
                  </a:cubicBezTo>
                  <a:cubicBezTo>
                    <a:pt x="5742989" y="377883"/>
                    <a:pt x="5746799" y="357174"/>
                    <a:pt x="5740449" y="336810"/>
                  </a:cubicBezTo>
                  <a:cubicBezTo>
                    <a:pt x="5732829" y="323349"/>
                    <a:pt x="5721399" y="57930"/>
                    <a:pt x="5721399" y="44469"/>
                  </a:cubicBezTo>
                  <a:cubicBezTo>
                    <a:pt x="5718859" y="35150"/>
                    <a:pt x="5717589" y="25486"/>
                    <a:pt x="5715049" y="16167"/>
                  </a:cubicBezTo>
                  <a:cubicBezTo>
                    <a:pt x="5715049" y="13406"/>
                    <a:pt x="5713779" y="10645"/>
                    <a:pt x="5712509" y="6350"/>
                  </a:cubicBezTo>
                  <a:cubicBezTo>
                    <a:pt x="5702349" y="3810"/>
                    <a:pt x="5693459" y="2540"/>
                    <a:pt x="5683299" y="1270"/>
                  </a:cubicBezTo>
                  <a:cubicBezTo>
                    <a:pt x="5675679" y="0"/>
                    <a:pt x="5668059" y="1270"/>
                    <a:pt x="5661709" y="1270"/>
                  </a:cubicBezTo>
                  <a:lnTo>
                    <a:pt x="13583" y="6350"/>
                  </a:lnTo>
                  <a:lnTo>
                    <a:pt x="2540" y="501268"/>
                  </a:lnTo>
                  <a:close/>
                </a:path>
              </a:pathLst>
            </a:custGeom>
            <a:solidFill>
              <a:srgbClr val="00C2CB"/>
            </a:solidFill>
          </p:spPr>
        </p:sp>
        <p:sp>
          <p:nvSpPr>
            <p:cNvPr name="Freeform 47" id="47"/>
            <p:cNvSpPr/>
            <p:nvPr/>
          </p:nvSpPr>
          <p:spPr>
            <a:xfrm flipH="false" flipV="false" rot="0">
              <a:off x="11430" y="16510"/>
              <a:ext cx="5722669" cy="521588"/>
            </a:xfrm>
            <a:custGeom>
              <a:avLst/>
              <a:gdLst/>
              <a:ahLst/>
              <a:cxnLst/>
              <a:rect r="r" b="b" t="t" l="l"/>
              <a:pathLst>
                <a:path h="521588" w="5722669">
                  <a:moveTo>
                    <a:pt x="5722669" y="521588"/>
                  </a:moveTo>
                  <a:lnTo>
                    <a:pt x="0" y="513968"/>
                  </a:lnTo>
                  <a:lnTo>
                    <a:pt x="0" y="188379"/>
                  </a:lnTo>
                  <a:lnTo>
                    <a:pt x="7620" y="20320"/>
                  </a:lnTo>
                  <a:lnTo>
                    <a:pt x="2873058" y="0"/>
                  </a:lnTo>
                  <a:lnTo>
                    <a:pt x="5701079" y="8890"/>
                  </a:lnTo>
                  <a:close/>
                </a:path>
              </a:pathLst>
            </a:custGeom>
            <a:solidFill>
              <a:srgbClr val="FFFFFF"/>
            </a:solidFill>
          </p:spPr>
        </p:sp>
        <p:sp>
          <p:nvSpPr>
            <p:cNvPr name="Freeform 48" id="48"/>
            <p:cNvSpPr/>
            <p:nvPr/>
          </p:nvSpPr>
          <p:spPr>
            <a:xfrm flipH="false" flipV="false" rot="0">
              <a:off x="-3810" y="0"/>
              <a:ext cx="5751879" cy="548258"/>
            </a:xfrm>
            <a:custGeom>
              <a:avLst/>
              <a:gdLst/>
              <a:ahLst/>
              <a:cxnLst/>
              <a:rect r="r" b="b" t="t" l="l"/>
              <a:pathLst>
                <a:path h="548258" w="5751879">
                  <a:moveTo>
                    <a:pt x="5717589" y="21590"/>
                  </a:moveTo>
                  <a:cubicBezTo>
                    <a:pt x="5718859" y="34290"/>
                    <a:pt x="5718859" y="44450"/>
                    <a:pt x="5720129" y="52679"/>
                  </a:cubicBezTo>
                  <a:cubicBezTo>
                    <a:pt x="5722669" y="61998"/>
                    <a:pt x="5723939" y="71662"/>
                    <a:pt x="5726479" y="80981"/>
                  </a:cubicBezTo>
                  <a:cubicBezTo>
                    <a:pt x="5726479" y="94442"/>
                    <a:pt x="5739179" y="359861"/>
                    <a:pt x="5745529" y="373322"/>
                  </a:cubicBezTo>
                  <a:cubicBezTo>
                    <a:pt x="5751879" y="393686"/>
                    <a:pt x="5748069" y="414395"/>
                    <a:pt x="5748069" y="434758"/>
                  </a:cubicBezTo>
                  <a:cubicBezTo>
                    <a:pt x="5748069" y="452706"/>
                    <a:pt x="5749339" y="469273"/>
                    <a:pt x="5750609" y="487298"/>
                  </a:cubicBezTo>
                  <a:lnTo>
                    <a:pt x="5750609" y="546988"/>
                  </a:lnTo>
                  <a:cubicBezTo>
                    <a:pt x="5727749" y="546988"/>
                    <a:pt x="5707429" y="548258"/>
                    <a:pt x="5687109" y="546988"/>
                  </a:cubicBezTo>
                  <a:cubicBezTo>
                    <a:pt x="5403363" y="541908"/>
                    <a:pt x="5108000" y="548258"/>
                    <a:pt x="4817112" y="543178"/>
                  </a:cubicBezTo>
                  <a:cubicBezTo>
                    <a:pt x="4642578" y="539368"/>
                    <a:pt x="4472521" y="541908"/>
                    <a:pt x="4297988" y="539368"/>
                  </a:cubicBezTo>
                  <a:lnTo>
                    <a:pt x="4056327" y="535558"/>
                  </a:lnTo>
                  <a:cubicBezTo>
                    <a:pt x="4007099" y="535558"/>
                    <a:pt x="3962347" y="536828"/>
                    <a:pt x="3913120" y="536828"/>
                  </a:cubicBezTo>
                  <a:cubicBezTo>
                    <a:pt x="3787814" y="535558"/>
                    <a:pt x="3443223" y="536828"/>
                    <a:pt x="3317918" y="535558"/>
                  </a:cubicBezTo>
                  <a:cubicBezTo>
                    <a:pt x="3228414" y="534288"/>
                    <a:pt x="1438332" y="543178"/>
                    <a:pt x="1348827" y="541908"/>
                  </a:cubicBezTo>
                  <a:cubicBezTo>
                    <a:pt x="1326451" y="541908"/>
                    <a:pt x="1299600" y="543178"/>
                    <a:pt x="1277224" y="543178"/>
                  </a:cubicBezTo>
                  <a:cubicBezTo>
                    <a:pt x="1223522" y="543178"/>
                    <a:pt x="1174294" y="544448"/>
                    <a:pt x="1120592" y="544448"/>
                  </a:cubicBezTo>
                  <a:cubicBezTo>
                    <a:pt x="986336" y="544448"/>
                    <a:pt x="856555" y="543178"/>
                    <a:pt x="722299" y="541908"/>
                  </a:cubicBezTo>
                  <a:cubicBezTo>
                    <a:pt x="641745" y="540638"/>
                    <a:pt x="561191" y="539368"/>
                    <a:pt x="485113" y="538098"/>
                  </a:cubicBezTo>
                  <a:cubicBezTo>
                    <a:pt x="341906" y="536828"/>
                    <a:pt x="198700" y="535558"/>
                    <a:pt x="51018" y="535558"/>
                  </a:cubicBezTo>
                  <a:cubicBezTo>
                    <a:pt x="38100" y="535558"/>
                    <a:pt x="29210" y="535558"/>
                    <a:pt x="19050" y="534288"/>
                  </a:cubicBezTo>
                  <a:cubicBezTo>
                    <a:pt x="10160" y="533018"/>
                    <a:pt x="5080" y="526668"/>
                    <a:pt x="7620" y="517778"/>
                  </a:cubicBezTo>
                  <a:cubicBezTo>
                    <a:pt x="16510" y="486531"/>
                    <a:pt x="12700" y="477902"/>
                    <a:pt x="11430" y="468928"/>
                  </a:cubicBezTo>
                  <a:cubicBezTo>
                    <a:pt x="10160" y="450635"/>
                    <a:pt x="6350" y="432687"/>
                    <a:pt x="7620" y="414395"/>
                  </a:cubicBezTo>
                  <a:cubicBezTo>
                    <a:pt x="5080" y="391615"/>
                    <a:pt x="0" y="109628"/>
                    <a:pt x="7620" y="86503"/>
                  </a:cubicBezTo>
                  <a:cubicBezTo>
                    <a:pt x="8890" y="82016"/>
                    <a:pt x="7620" y="77184"/>
                    <a:pt x="8890" y="72697"/>
                  </a:cubicBezTo>
                  <a:cubicBezTo>
                    <a:pt x="10160" y="65449"/>
                    <a:pt x="12700" y="57511"/>
                    <a:pt x="13970" y="44450"/>
                  </a:cubicBezTo>
                  <a:cubicBezTo>
                    <a:pt x="13970" y="41910"/>
                    <a:pt x="15240" y="39370"/>
                    <a:pt x="16510" y="38100"/>
                  </a:cubicBezTo>
                  <a:cubicBezTo>
                    <a:pt x="38100" y="35560"/>
                    <a:pt x="86820" y="30480"/>
                    <a:pt x="158423" y="29210"/>
                  </a:cubicBezTo>
                  <a:cubicBezTo>
                    <a:pt x="279253" y="25400"/>
                    <a:pt x="400084" y="22860"/>
                    <a:pt x="525390" y="20320"/>
                  </a:cubicBezTo>
                  <a:cubicBezTo>
                    <a:pt x="610419" y="17780"/>
                    <a:pt x="695447" y="16510"/>
                    <a:pt x="776001" y="13970"/>
                  </a:cubicBezTo>
                  <a:cubicBezTo>
                    <a:pt x="856555" y="11430"/>
                    <a:pt x="941584" y="8890"/>
                    <a:pt x="1022137" y="8890"/>
                  </a:cubicBezTo>
                  <a:cubicBezTo>
                    <a:pt x="1111642" y="7620"/>
                    <a:pt x="1201146" y="10160"/>
                    <a:pt x="1290650" y="8890"/>
                  </a:cubicBezTo>
                  <a:cubicBezTo>
                    <a:pt x="1402530" y="8890"/>
                    <a:pt x="3429798" y="6350"/>
                    <a:pt x="3541678" y="5080"/>
                  </a:cubicBezTo>
                  <a:cubicBezTo>
                    <a:pt x="3649083" y="3810"/>
                    <a:pt x="3756488" y="2540"/>
                    <a:pt x="3868368" y="2540"/>
                  </a:cubicBezTo>
                  <a:cubicBezTo>
                    <a:pt x="4051852" y="1270"/>
                    <a:pt x="4230860" y="0"/>
                    <a:pt x="4414343" y="0"/>
                  </a:cubicBezTo>
                  <a:cubicBezTo>
                    <a:pt x="4490422" y="0"/>
                    <a:pt x="4570975" y="2540"/>
                    <a:pt x="4647054" y="2540"/>
                  </a:cubicBezTo>
                  <a:cubicBezTo>
                    <a:pt x="4857389" y="3810"/>
                    <a:pt x="5072198" y="5080"/>
                    <a:pt x="5282533" y="7620"/>
                  </a:cubicBezTo>
                  <a:cubicBezTo>
                    <a:pt x="5394413" y="8890"/>
                    <a:pt x="5506293" y="12700"/>
                    <a:pt x="5618174" y="16510"/>
                  </a:cubicBezTo>
                  <a:lnTo>
                    <a:pt x="5687109" y="16510"/>
                  </a:lnTo>
                  <a:cubicBezTo>
                    <a:pt x="5698539" y="17780"/>
                    <a:pt x="5707429" y="20320"/>
                    <a:pt x="5717589" y="21590"/>
                  </a:cubicBezTo>
                  <a:close/>
                  <a:moveTo>
                    <a:pt x="5727749" y="530478"/>
                  </a:moveTo>
                  <a:cubicBezTo>
                    <a:pt x="5729019" y="513968"/>
                    <a:pt x="5730289" y="501268"/>
                    <a:pt x="5730289" y="488568"/>
                  </a:cubicBezTo>
                  <a:cubicBezTo>
                    <a:pt x="5729019" y="467547"/>
                    <a:pt x="5727749" y="449255"/>
                    <a:pt x="5727749" y="429581"/>
                  </a:cubicBezTo>
                  <a:cubicBezTo>
                    <a:pt x="5727749" y="420607"/>
                    <a:pt x="5730289" y="411633"/>
                    <a:pt x="5729019" y="402659"/>
                  </a:cubicBezTo>
                  <a:cubicBezTo>
                    <a:pt x="5729019" y="394376"/>
                    <a:pt x="5727749" y="385747"/>
                    <a:pt x="5726479" y="377464"/>
                  </a:cubicBezTo>
                  <a:cubicBezTo>
                    <a:pt x="5721399" y="364693"/>
                    <a:pt x="5709969" y="100309"/>
                    <a:pt x="5709969" y="87539"/>
                  </a:cubicBezTo>
                  <a:cubicBezTo>
                    <a:pt x="5707429" y="76839"/>
                    <a:pt x="5704889" y="65794"/>
                    <a:pt x="5702349" y="55095"/>
                  </a:cubicBezTo>
                  <a:cubicBezTo>
                    <a:pt x="5701079" y="44450"/>
                    <a:pt x="5699809" y="43180"/>
                    <a:pt x="5680826" y="41910"/>
                  </a:cubicBezTo>
                  <a:cubicBezTo>
                    <a:pt x="5667400" y="41910"/>
                    <a:pt x="5658450" y="41910"/>
                    <a:pt x="5645025" y="40640"/>
                  </a:cubicBezTo>
                  <a:cubicBezTo>
                    <a:pt x="5533144" y="36830"/>
                    <a:pt x="5416789" y="31750"/>
                    <a:pt x="5304909" y="30480"/>
                  </a:cubicBezTo>
                  <a:cubicBezTo>
                    <a:pt x="5031921" y="26670"/>
                    <a:pt x="4754458" y="25400"/>
                    <a:pt x="4481471" y="22860"/>
                  </a:cubicBezTo>
                  <a:lnTo>
                    <a:pt x="4159256" y="22860"/>
                  </a:lnTo>
                  <a:cubicBezTo>
                    <a:pt x="4016050" y="22860"/>
                    <a:pt x="3872843" y="22860"/>
                    <a:pt x="3734112" y="24130"/>
                  </a:cubicBezTo>
                  <a:cubicBezTo>
                    <a:pt x="3613281" y="25400"/>
                    <a:pt x="1577063" y="29210"/>
                    <a:pt x="1456232" y="29210"/>
                  </a:cubicBezTo>
                  <a:cubicBezTo>
                    <a:pt x="1259323" y="29210"/>
                    <a:pt x="1062414" y="26670"/>
                    <a:pt x="865505" y="33020"/>
                  </a:cubicBezTo>
                  <a:cubicBezTo>
                    <a:pt x="762576" y="36830"/>
                    <a:pt x="664121" y="36830"/>
                    <a:pt x="565666" y="38100"/>
                  </a:cubicBezTo>
                  <a:cubicBezTo>
                    <a:pt x="395609" y="41910"/>
                    <a:pt x="225551" y="45720"/>
                    <a:pt x="55493" y="50800"/>
                  </a:cubicBezTo>
                  <a:cubicBezTo>
                    <a:pt x="36830" y="50800"/>
                    <a:pt x="34290" y="52334"/>
                    <a:pt x="33020" y="56475"/>
                  </a:cubicBezTo>
                  <a:cubicBezTo>
                    <a:pt x="31750" y="62688"/>
                    <a:pt x="31750" y="68901"/>
                    <a:pt x="30480" y="75113"/>
                  </a:cubicBezTo>
                  <a:cubicBezTo>
                    <a:pt x="29210" y="85468"/>
                    <a:pt x="26670" y="95477"/>
                    <a:pt x="25400" y="105832"/>
                  </a:cubicBezTo>
                  <a:cubicBezTo>
                    <a:pt x="20320" y="116876"/>
                    <a:pt x="26670" y="386783"/>
                    <a:pt x="29210" y="397827"/>
                  </a:cubicBezTo>
                  <a:cubicBezTo>
                    <a:pt x="29210" y="409562"/>
                    <a:pt x="29210" y="421643"/>
                    <a:pt x="30480" y="433378"/>
                  </a:cubicBezTo>
                  <a:cubicBezTo>
                    <a:pt x="30480" y="442006"/>
                    <a:pt x="33020" y="450635"/>
                    <a:pt x="33020" y="459264"/>
                  </a:cubicBezTo>
                  <a:cubicBezTo>
                    <a:pt x="33020" y="468583"/>
                    <a:pt x="33020" y="477902"/>
                    <a:pt x="31750" y="488568"/>
                  </a:cubicBezTo>
                  <a:lnTo>
                    <a:pt x="31750" y="498728"/>
                  </a:lnTo>
                  <a:cubicBezTo>
                    <a:pt x="31750" y="508888"/>
                    <a:pt x="35560" y="512698"/>
                    <a:pt x="44450" y="512698"/>
                  </a:cubicBezTo>
                  <a:cubicBezTo>
                    <a:pt x="95770" y="512698"/>
                    <a:pt x="158423" y="513968"/>
                    <a:pt x="216600" y="513968"/>
                  </a:cubicBezTo>
                  <a:cubicBezTo>
                    <a:pt x="301629" y="513968"/>
                    <a:pt x="391133" y="511428"/>
                    <a:pt x="476162" y="513968"/>
                  </a:cubicBezTo>
                  <a:cubicBezTo>
                    <a:pt x="614894" y="517778"/>
                    <a:pt x="753625" y="520318"/>
                    <a:pt x="892357" y="519048"/>
                  </a:cubicBezTo>
                  <a:cubicBezTo>
                    <a:pt x="981861" y="517778"/>
                    <a:pt x="1066889" y="520318"/>
                    <a:pt x="1156394" y="520318"/>
                  </a:cubicBezTo>
                  <a:cubicBezTo>
                    <a:pt x="1286175" y="520318"/>
                    <a:pt x="1415955" y="519048"/>
                    <a:pt x="1545737" y="520318"/>
                  </a:cubicBezTo>
                  <a:cubicBezTo>
                    <a:pt x="1738170" y="521588"/>
                    <a:pt x="3850467" y="511428"/>
                    <a:pt x="4047376" y="513968"/>
                  </a:cubicBezTo>
                  <a:cubicBezTo>
                    <a:pt x="4132405" y="515238"/>
                    <a:pt x="4217434" y="516508"/>
                    <a:pt x="4297988" y="516508"/>
                  </a:cubicBezTo>
                  <a:cubicBezTo>
                    <a:pt x="4445669" y="519048"/>
                    <a:pt x="4588876" y="515238"/>
                    <a:pt x="4736558" y="519048"/>
                  </a:cubicBezTo>
                  <a:cubicBezTo>
                    <a:pt x="4857389" y="521588"/>
                    <a:pt x="4978219" y="521588"/>
                    <a:pt x="5099050" y="524128"/>
                  </a:cubicBezTo>
                  <a:cubicBezTo>
                    <a:pt x="5278058" y="527938"/>
                    <a:pt x="5457066" y="530478"/>
                    <a:pt x="5636074" y="531748"/>
                  </a:cubicBezTo>
                  <a:cubicBezTo>
                    <a:pt x="5689649" y="531748"/>
                    <a:pt x="5707429" y="530478"/>
                    <a:pt x="5727749" y="530478"/>
                  </a:cubicBezTo>
                  <a:close/>
                </a:path>
              </a:pathLst>
            </a:custGeom>
            <a:solidFill>
              <a:srgbClr val="2C2C2E"/>
            </a:solidFill>
          </p:spPr>
        </p:sp>
      </p:grpSp>
      <p:sp>
        <p:nvSpPr>
          <p:cNvPr name="Freeform 49" id="49"/>
          <p:cNvSpPr/>
          <p:nvPr/>
        </p:nvSpPr>
        <p:spPr>
          <a:xfrm flipH="false" flipV="false" rot="1580095">
            <a:off x="190818" y="3595214"/>
            <a:ext cx="456523" cy="206215"/>
          </a:xfrm>
          <a:custGeom>
            <a:avLst/>
            <a:gdLst/>
            <a:ahLst/>
            <a:cxnLst/>
            <a:rect r="r" b="b" t="t" l="l"/>
            <a:pathLst>
              <a:path h="206215" w="456523">
                <a:moveTo>
                  <a:pt x="0" y="0"/>
                </a:moveTo>
                <a:lnTo>
                  <a:pt x="456524" y="0"/>
                </a:lnTo>
                <a:lnTo>
                  <a:pt x="456524" y="206214"/>
                </a:lnTo>
                <a:lnTo>
                  <a:pt x="0" y="206214"/>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50" id="50"/>
          <p:cNvSpPr/>
          <p:nvPr/>
        </p:nvSpPr>
        <p:spPr>
          <a:xfrm flipH="false" flipV="false" rot="1580095">
            <a:off x="190818" y="3788881"/>
            <a:ext cx="456523" cy="206215"/>
          </a:xfrm>
          <a:custGeom>
            <a:avLst/>
            <a:gdLst/>
            <a:ahLst/>
            <a:cxnLst/>
            <a:rect r="r" b="b" t="t" l="l"/>
            <a:pathLst>
              <a:path h="206215" w="456523">
                <a:moveTo>
                  <a:pt x="0" y="0"/>
                </a:moveTo>
                <a:lnTo>
                  <a:pt x="456524" y="0"/>
                </a:lnTo>
                <a:lnTo>
                  <a:pt x="456524" y="206215"/>
                </a:lnTo>
                <a:lnTo>
                  <a:pt x="0" y="206215"/>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51" id="51"/>
          <p:cNvSpPr/>
          <p:nvPr/>
        </p:nvSpPr>
        <p:spPr>
          <a:xfrm flipH="false" flipV="false" rot="0">
            <a:off x="6126461" y="3278952"/>
            <a:ext cx="601725" cy="664556"/>
          </a:xfrm>
          <a:custGeom>
            <a:avLst/>
            <a:gdLst/>
            <a:ahLst/>
            <a:cxnLst/>
            <a:rect r="r" b="b" t="t" l="l"/>
            <a:pathLst>
              <a:path h="664556" w="601725">
                <a:moveTo>
                  <a:pt x="0" y="0"/>
                </a:moveTo>
                <a:lnTo>
                  <a:pt x="601725" y="0"/>
                </a:lnTo>
                <a:lnTo>
                  <a:pt x="601725" y="664556"/>
                </a:lnTo>
                <a:lnTo>
                  <a:pt x="0" y="664556"/>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TextBox 52" id="52"/>
          <p:cNvSpPr txBox="true"/>
          <p:nvPr/>
        </p:nvSpPr>
        <p:spPr>
          <a:xfrm rot="0">
            <a:off x="4118040" y="4509119"/>
            <a:ext cx="2702912" cy="1801623"/>
          </a:xfrm>
          <a:prstGeom prst="rect">
            <a:avLst/>
          </a:prstGeom>
        </p:spPr>
        <p:txBody>
          <a:bodyPr anchor="t" rtlCol="false" tIns="0" lIns="0" bIns="0" rIns="0">
            <a:spAutoFit/>
          </a:bodyPr>
          <a:lstStyle/>
          <a:p>
            <a:pPr>
              <a:lnSpc>
                <a:spcPts val="1497"/>
              </a:lnSpc>
              <a:spcBef>
                <a:spcPct val="0"/>
              </a:spcBef>
            </a:pPr>
            <a:r>
              <a:rPr lang="en-US" sz="1069">
                <a:solidFill>
                  <a:srgbClr val="F41F6B"/>
                </a:solidFill>
                <a:latin typeface="Muli Bold"/>
              </a:rPr>
              <a:t>Notions à retenir</a:t>
            </a:r>
            <a:r>
              <a:rPr lang="en-US" sz="1069">
                <a:solidFill>
                  <a:srgbClr val="F41F6B"/>
                </a:solidFill>
                <a:latin typeface="Muli Bold"/>
              </a:rPr>
              <a:t> : (Fiche définition)</a:t>
            </a:r>
          </a:p>
          <a:p>
            <a:pPr marL="231001" indent="-115500" lvl="1">
              <a:lnSpc>
                <a:spcPts val="1497"/>
              </a:lnSpc>
              <a:buFont typeface="Arial"/>
              <a:buChar char="•"/>
            </a:pPr>
            <a:r>
              <a:rPr lang="en-US" sz="1069">
                <a:solidFill>
                  <a:srgbClr val="2C2C2E"/>
                </a:solidFill>
                <a:latin typeface="Muli Bold"/>
              </a:rPr>
              <a:t>Revenu disponible</a:t>
            </a:r>
          </a:p>
          <a:p>
            <a:pPr marL="231001" indent="-115500" lvl="1">
              <a:lnSpc>
                <a:spcPts val="1497"/>
              </a:lnSpc>
              <a:buFont typeface="Arial"/>
              <a:buChar char="•"/>
            </a:pPr>
            <a:r>
              <a:rPr lang="en-US" sz="1069">
                <a:solidFill>
                  <a:srgbClr val="2C2C2E"/>
                </a:solidFill>
                <a:latin typeface="Muli Bold"/>
              </a:rPr>
              <a:t>Prélèvements obligatoires</a:t>
            </a:r>
          </a:p>
          <a:p>
            <a:pPr marL="231001" indent="-115500" lvl="1">
              <a:lnSpc>
                <a:spcPts val="1497"/>
              </a:lnSpc>
              <a:buFont typeface="Arial"/>
              <a:buChar char="•"/>
            </a:pPr>
            <a:r>
              <a:rPr lang="en-US" sz="1069">
                <a:solidFill>
                  <a:srgbClr val="2C2C2E"/>
                </a:solidFill>
                <a:latin typeface="Muli Bold"/>
              </a:rPr>
              <a:t>Consommation</a:t>
            </a:r>
          </a:p>
          <a:p>
            <a:pPr marL="231001" indent="-115500" lvl="1">
              <a:lnSpc>
                <a:spcPts val="1497"/>
              </a:lnSpc>
              <a:buFont typeface="Arial"/>
              <a:buChar char="•"/>
            </a:pPr>
            <a:r>
              <a:rPr lang="en-US" sz="1069">
                <a:solidFill>
                  <a:srgbClr val="2C2C2E"/>
                </a:solidFill>
                <a:latin typeface="Muli Bold"/>
              </a:rPr>
              <a:t>Épargne</a:t>
            </a:r>
          </a:p>
          <a:p>
            <a:pPr marL="231001" indent="-115500" lvl="1">
              <a:lnSpc>
                <a:spcPts val="1497"/>
              </a:lnSpc>
              <a:buFont typeface="Arial"/>
              <a:buChar char="•"/>
            </a:pPr>
            <a:r>
              <a:rPr lang="en-US" sz="1069">
                <a:solidFill>
                  <a:srgbClr val="2C2C2E"/>
                </a:solidFill>
                <a:latin typeface="Muli Bold"/>
              </a:rPr>
              <a:t>Poste et coefficient budgétaires</a:t>
            </a:r>
          </a:p>
          <a:p>
            <a:pPr marL="231001" indent="-115500" lvl="1">
              <a:lnSpc>
                <a:spcPts val="1497"/>
              </a:lnSpc>
              <a:buFont typeface="Arial"/>
              <a:buChar char="•"/>
            </a:pPr>
            <a:r>
              <a:rPr lang="en-US" sz="1069">
                <a:solidFill>
                  <a:srgbClr val="2C2C2E"/>
                </a:solidFill>
                <a:latin typeface="Muli Bold"/>
              </a:rPr>
              <a:t>Dépense pré engagée</a:t>
            </a:r>
          </a:p>
          <a:p>
            <a:pPr marL="231001" indent="-115500" lvl="1">
              <a:lnSpc>
                <a:spcPts val="1497"/>
              </a:lnSpc>
              <a:buFont typeface="Arial"/>
              <a:buChar char="•"/>
            </a:pPr>
            <a:r>
              <a:rPr lang="en-US" sz="1069">
                <a:solidFill>
                  <a:srgbClr val="2C2C2E"/>
                </a:solidFill>
                <a:latin typeface="Muli Bold"/>
              </a:rPr>
              <a:t>Crédit</a:t>
            </a:r>
          </a:p>
          <a:p>
            <a:pPr>
              <a:lnSpc>
                <a:spcPts val="1497"/>
              </a:lnSpc>
              <a:spcBef>
                <a:spcPct val="0"/>
              </a:spcBef>
            </a:pPr>
          </a:p>
          <a:p>
            <a:pPr>
              <a:lnSpc>
                <a:spcPts val="1497"/>
              </a:lnSpc>
              <a:spcBef>
                <a:spcPct val="0"/>
              </a:spcBef>
            </a:pPr>
          </a:p>
        </p:txBody>
      </p:sp>
      <p:sp>
        <p:nvSpPr>
          <p:cNvPr name="Freeform 53" id="53"/>
          <p:cNvSpPr/>
          <p:nvPr/>
        </p:nvSpPr>
        <p:spPr>
          <a:xfrm flipH="false" flipV="false" rot="3142889">
            <a:off x="6642195" y="4124935"/>
            <a:ext cx="427985" cy="611407"/>
          </a:xfrm>
          <a:custGeom>
            <a:avLst/>
            <a:gdLst/>
            <a:ahLst/>
            <a:cxnLst/>
            <a:rect r="r" b="b" t="t" l="l"/>
            <a:pathLst>
              <a:path h="611407" w="427985">
                <a:moveTo>
                  <a:pt x="0" y="0"/>
                </a:moveTo>
                <a:lnTo>
                  <a:pt x="427985" y="0"/>
                </a:lnTo>
                <a:lnTo>
                  <a:pt x="427985" y="611407"/>
                </a:lnTo>
                <a:lnTo>
                  <a:pt x="0" y="611407"/>
                </a:lnTo>
                <a:lnTo>
                  <a:pt x="0" y="0"/>
                </a:lnTo>
                <a:close/>
              </a:path>
            </a:pathLst>
          </a:custGeom>
          <a:blipFill>
            <a:blip r:embed="rId20">
              <a:alphaModFix amt="50000"/>
              <a:extLst>
                <a:ext uri="{96DAC541-7B7A-43D3-8B79-37D633B846F1}">
                  <asvg:svgBlip xmlns:asvg="http://schemas.microsoft.com/office/drawing/2016/SVG/main" r:embed="rId21"/>
                </a:ext>
              </a:extLst>
            </a:blip>
            <a:stretch>
              <a:fillRect l="0" t="0" r="0" b="0"/>
            </a:stretch>
          </a:blipFill>
        </p:spPr>
      </p:sp>
      <p:sp>
        <p:nvSpPr>
          <p:cNvPr name="Freeform 54" id="54"/>
          <p:cNvSpPr/>
          <p:nvPr/>
        </p:nvSpPr>
        <p:spPr>
          <a:xfrm flipH="false" flipV="false" rot="0">
            <a:off x="47363" y="10359500"/>
            <a:ext cx="795035" cy="280581"/>
          </a:xfrm>
          <a:custGeom>
            <a:avLst/>
            <a:gdLst/>
            <a:ahLst/>
            <a:cxnLst/>
            <a:rect r="r" b="b" t="t" l="l"/>
            <a:pathLst>
              <a:path h="280581" w="795035">
                <a:moveTo>
                  <a:pt x="0" y="0"/>
                </a:moveTo>
                <a:lnTo>
                  <a:pt x="795035" y="0"/>
                </a:lnTo>
                <a:lnTo>
                  <a:pt x="795035" y="280581"/>
                </a:lnTo>
                <a:lnTo>
                  <a:pt x="0" y="280581"/>
                </a:lnTo>
                <a:lnTo>
                  <a:pt x="0" y="0"/>
                </a:lnTo>
                <a:close/>
              </a:path>
            </a:pathLst>
          </a:custGeom>
          <a:blipFill>
            <a:blip r:embed="rId22"/>
            <a:stretch>
              <a:fillRect l="0" t="0" r="0" b="0"/>
            </a:stretch>
          </a:blipFill>
        </p:spPr>
      </p:sp>
      <p:sp>
        <p:nvSpPr>
          <p:cNvPr name="TextBox 55" id="55"/>
          <p:cNvSpPr txBox="true"/>
          <p:nvPr/>
        </p:nvSpPr>
        <p:spPr>
          <a:xfrm rot="0">
            <a:off x="842398" y="7850700"/>
            <a:ext cx="6170584" cy="706228"/>
          </a:xfrm>
          <a:prstGeom prst="rect">
            <a:avLst/>
          </a:prstGeom>
        </p:spPr>
        <p:txBody>
          <a:bodyPr anchor="t" rtlCol="false" tIns="0" lIns="0" bIns="0" rIns="0">
            <a:spAutoFit/>
          </a:bodyPr>
          <a:lstStyle/>
          <a:p>
            <a:pPr>
              <a:lnSpc>
                <a:spcPts val="1709"/>
              </a:lnSpc>
              <a:spcBef>
                <a:spcPct val="0"/>
              </a:spcBef>
            </a:pPr>
            <a:r>
              <a:rPr lang="en-US" sz="1220">
                <a:solidFill>
                  <a:srgbClr val="F41F6B"/>
                </a:solidFill>
                <a:latin typeface="Muli Bold Bold Italics"/>
              </a:rPr>
              <a:t>Évaluation </a:t>
            </a:r>
          </a:p>
          <a:p>
            <a:pPr>
              <a:lnSpc>
                <a:spcPts val="1399"/>
              </a:lnSpc>
              <a:spcBef>
                <a:spcPct val="0"/>
              </a:spcBef>
            </a:pPr>
            <a:r>
              <a:rPr lang="en-US" sz="999">
                <a:solidFill>
                  <a:srgbClr val="2C2C2E"/>
                </a:solidFill>
                <a:latin typeface="Muli Bold"/>
              </a:rPr>
              <a:t>Par contrat de confiance en donnant un cas similaire avant le jour du devoir surveillé, pour que les élèves se familiarisent avec le thème du cas.</a:t>
            </a:r>
          </a:p>
          <a:p>
            <a:pPr>
              <a:lnSpc>
                <a:spcPts val="1289"/>
              </a:lnSpc>
              <a:spcBef>
                <a:spcPct val="0"/>
              </a:spcBef>
            </a:pPr>
          </a:p>
        </p:txBody>
      </p:sp>
      <p:sp>
        <p:nvSpPr>
          <p:cNvPr name="TextBox 56" id="56"/>
          <p:cNvSpPr txBox="true"/>
          <p:nvPr/>
        </p:nvSpPr>
        <p:spPr>
          <a:xfrm rot="0">
            <a:off x="707747" y="3240422"/>
            <a:ext cx="6305234" cy="751334"/>
          </a:xfrm>
          <a:prstGeom prst="rect">
            <a:avLst/>
          </a:prstGeom>
        </p:spPr>
        <p:txBody>
          <a:bodyPr anchor="t" rtlCol="false" tIns="0" lIns="0" bIns="0" rIns="0">
            <a:spAutoFit/>
          </a:bodyPr>
          <a:lstStyle/>
          <a:p>
            <a:pPr>
              <a:lnSpc>
                <a:spcPts val="1777"/>
              </a:lnSpc>
              <a:spcBef>
                <a:spcPct val="0"/>
              </a:spcBef>
            </a:pPr>
            <a:r>
              <a:rPr lang="en-US" sz="1269">
                <a:solidFill>
                  <a:srgbClr val="F41F6B"/>
                </a:solidFill>
                <a:latin typeface="Muli Bold Bold Italics"/>
              </a:rPr>
              <a:t>Attentes et objectifs de la séquence</a:t>
            </a:r>
          </a:p>
          <a:p>
            <a:pPr>
              <a:lnSpc>
                <a:spcPts val="1497"/>
              </a:lnSpc>
              <a:spcBef>
                <a:spcPct val="0"/>
              </a:spcBef>
            </a:pPr>
            <a:r>
              <a:rPr lang="en-US" sz="1069">
                <a:solidFill>
                  <a:srgbClr val="2C2C2E"/>
                </a:solidFill>
                <a:latin typeface="Muli Bold"/>
              </a:rPr>
              <a:t>Être capable d'identifier les principaux postes budgétaires des ménages.</a:t>
            </a:r>
          </a:p>
          <a:p>
            <a:pPr>
              <a:lnSpc>
                <a:spcPts val="1497"/>
              </a:lnSpc>
              <a:spcBef>
                <a:spcPct val="0"/>
              </a:spcBef>
            </a:pPr>
            <a:r>
              <a:rPr lang="en-US" sz="1069">
                <a:solidFill>
                  <a:srgbClr val="2C2C2E"/>
                </a:solidFill>
                <a:latin typeface="Muli Bold"/>
              </a:rPr>
              <a:t>Être capable de commenter l’évolution de la consommation des ménages.</a:t>
            </a:r>
          </a:p>
          <a:p>
            <a:pPr>
              <a:lnSpc>
                <a:spcPts val="1497"/>
              </a:lnSpc>
              <a:spcBef>
                <a:spcPct val="0"/>
              </a:spcBef>
            </a:pPr>
            <a:r>
              <a:rPr lang="en-US" sz="1069">
                <a:solidFill>
                  <a:srgbClr val="2C2C2E"/>
                </a:solidFill>
                <a:latin typeface="Muli Bold"/>
              </a:rPr>
              <a:t>Être capable de repérer les différentes formes d’épargne.</a:t>
            </a:r>
          </a:p>
        </p:txBody>
      </p:sp>
      <p:sp>
        <p:nvSpPr>
          <p:cNvPr name="TextBox 57" id="57"/>
          <p:cNvSpPr txBox="true"/>
          <p:nvPr/>
        </p:nvSpPr>
        <p:spPr>
          <a:xfrm rot="0">
            <a:off x="640094" y="4347829"/>
            <a:ext cx="3350964" cy="2000378"/>
          </a:xfrm>
          <a:prstGeom prst="rect">
            <a:avLst/>
          </a:prstGeom>
        </p:spPr>
        <p:txBody>
          <a:bodyPr anchor="t" rtlCol="false" tIns="0" lIns="0" bIns="0" rIns="0">
            <a:spAutoFit/>
          </a:bodyPr>
          <a:lstStyle/>
          <a:p>
            <a:pPr>
              <a:lnSpc>
                <a:spcPts val="1637"/>
              </a:lnSpc>
              <a:spcBef>
                <a:spcPct val="0"/>
              </a:spcBef>
            </a:pPr>
            <a:r>
              <a:rPr lang="en-US" sz="1169">
                <a:solidFill>
                  <a:srgbClr val="F41F6B"/>
                </a:solidFill>
                <a:latin typeface="Muli Bold"/>
              </a:rPr>
              <a:t>Les séances</a:t>
            </a:r>
          </a:p>
          <a:p>
            <a:pPr>
              <a:lnSpc>
                <a:spcPts val="1399"/>
              </a:lnSpc>
              <a:spcBef>
                <a:spcPct val="0"/>
              </a:spcBef>
            </a:pPr>
            <a:r>
              <a:rPr lang="en-US" sz="999">
                <a:solidFill>
                  <a:srgbClr val="000000"/>
                </a:solidFill>
                <a:latin typeface="Muli Bold Bold"/>
              </a:rPr>
              <a:t>Séance 1 (1H) : Retour sur le travail maison</a:t>
            </a:r>
            <a:r>
              <a:rPr lang="en-US" sz="999">
                <a:solidFill>
                  <a:srgbClr val="000000"/>
                </a:solidFill>
                <a:latin typeface="Muli Bold"/>
              </a:rPr>
              <a:t> de chacun puis mise en commun de la synthèse.</a:t>
            </a:r>
          </a:p>
          <a:p>
            <a:pPr>
              <a:lnSpc>
                <a:spcPts val="1497"/>
              </a:lnSpc>
              <a:spcBef>
                <a:spcPct val="0"/>
              </a:spcBef>
            </a:pPr>
            <a:r>
              <a:rPr lang="en-US" sz="1069">
                <a:solidFill>
                  <a:srgbClr val="000000"/>
                </a:solidFill>
                <a:latin typeface="Muli Bold"/>
              </a:rPr>
              <a:t> </a:t>
            </a:r>
            <a:r>
              <a:rPr lang="en-US" sz="1069">
                <a:solidFill>
                  <a:srgbClr val="000000"/>
                </a:solidFill>
                <a:latin typeface="Muli Bold Bold"/>
              </a:rPr>
              <a:t>Séance 2 (4h) : Travail coopératif</a:t>
            </a:r>
          </a:p>
          <a:p>
            <a:pPr marL="194310" indent="-97155" lvl="1">
              <a:lnSpc>
                <a:spcPts val="1260"/>
              </a:lnSpc>
              <a:spcBef>
                <a:spcPct val="0"/>
              </a:spcBef>
              <a:buFont typeface="Arial"/>
              <a:buChar char="•"/>
            </a:pPr>
            <a:r>
              <a:rPr lang="en-US" sz="900">
                <a:solidFill>
                  <a:srgbClr val="000000"/>
                </a:solidFill>
                <a:latin typeface="Muli Bold"/>
              </a:rPr>
              <a:t>Les revenus des ménages</a:t>
            </a:r>
          </a:p>
          <a:p>
            <a:pPr marL="194310" indent="-97155" lvl="1">
              <a:lnSpc>
                <a:spcPts val="1260"/>
              </a:lnSpc>
              <a:spcBef>
                <a:spcPct val="0"/>
              </a:spcBef>
              <a:buFont typeface="Arial"/>
              <a:buChar char="•"/>
            </a:pPr>
            <a:r>
              <a:rPr lang="en-US" sz="900">
                <a:solidFill>
                  <a:srgbClr val="000000"/>
                </a:solidFill>
                <a:latin typeface="Muli Bold"/>
              </a:rPr>
              <a:t>Les postes budgétaires</a:t>
            </a:r>
          </a:p>
          <a:p>
            <a:pPr marL="194310" indent="-97155" lvl="1">
              <a:lnSpc>
                <a:spcPts val="1260"/>
              </a:lnSpc>
              <a:spcBef>
                <a:spcPct val="0"/>
              </a:spcBef>
              <a:buFont typeface="Arial"/>
              <a:buChar char="•"/>
            </a:pPr>
            <a:r>
              <a:rPr lang="en-US" sz="900">
                <a:solidFill>
                  <a:srgbClr val="000000"/>
                </a:solidFill>
                <a:latin typeface="Muli Bold"/>
              </a:rPr>
              <a:t>Les différentes formes d'épargne</a:t>
            </a:r>
          </a:p>
          <a:p>
            <a:pPr marL="194310" indent="-97155" lvl="1">
              <a:lnSpc>
                <a:spcPts val="1260"/>
              </a:lnSpc>
              <a:spcBef>
                <a:spcPct val="0"/>
              </a:spcBef>
              <a:buFont typeface="Arial"/>
              <a:buChar char="•"/>
            </a:pPr>
            <a:r>
              <a:rPr lang="en-US" sz="900">
                <a:solidFill>
                  <a:srgbClr val="000000"/>
                </a:solidFill>
                <a:latin typeface="Muli Bold"/>
              </a:rPr>
              <a:t>Les prélèvements obligatoires et les crédits</a:t>
            </a:r>
          </a:p>
          <a:p>
            <a:pPr>
              <a:lnSpc>
                <a:spcPts val="1497"/>
              </a:lnSpc>
              <a:spcBef>
                <a:spcPct val="0"/>
              </a:spcBef>
            </a:pPr>
            <a:r>
              <a:rPr lang="en-US" sz="1069">
                <a:solidFill>
                  <a:srgbClr val="000000"/>
                </a:solidFill>
                <a:latin typeface="Muli Bold Bold"/>
              </a:rPr>
              <a:t>Séance 3 (2h) </a:t>
            </a:r>
            <a:r>
              <a:rPr lang="en-US" sz="1069">
                <a:solidFill>
                  <a:srgbClr val="000000"/>
                </a:solidFill>
                <a:latin typeface="Muli Bold"/>
              </a:rPr>
              <a:t>: Cas d'étude (DS) + correction</a:t>
            </a:r>
          </a:p>
          <a:p>
            <a:pPr marL="194310" indent="-97155" lvl="1">
              <a:lnSpc>
                <a:spcPts val="1260"/>
              </a:lnSpc>
              <a:spcBef>
                <a:spcPct val="0"/>
              </a:spcBef>
              <a:buFont typeface="Arial"/>
              <a:buChar char="•"/>
            </a:pPr>
            <a:r>
              <a:rPr lang="en-US" sz="900">
                <a:solidFill>
                  <a:srgbClr val="000000"/>
                </a:solidFill>
                <a:latin typeface="Muli Bold"/>
              </a:rPr>
              <a:t>L'évolution de la consommation des ménages - Constats et solutions </a:t>
            </a:r>
          </a:p>
          <a:p>
            <a:pPr>
              <a:lnSpc>
                <a:spcPts val="1497"/>
              </a:lnSpc>
              <a:spcBef>
                <a:spcPct val="0"/>
              </a:spcBef>
            </a:pPr>
          </a:p>
        </p:txBody>
      </p:sp>
      <p:sp>
        <p:nvSpPr>
          <p:cNvPr name="TextBox 58" id="58"/>
          <p:cNvSpPr txBox="true"/>
          <p:nvPr/>
        </p:nvSpPr>
        <p:spPr>
          <a:xfrm rot="0">
            <a:off x="850753" y="6358367"/>
            <a:ext cx="5747243" cy="182373"/>
          </a:xfrm>
          <a:prstGeom prst="rect">
            <a:avLst/>
          </a:prstGeom>
        </p:spPr>
        <p:txBody>
          <a:bodyPr anchor="t" rtlCol="false" tIns="0" lIns="0" bIns="0" rIns="0">
            <a:spAutoFit/>
          </a:bodyPr>
          <a:lstStyle/>
          <a:p>
            <a:pPr>
              <a:lnSpc>
                <a:spcPts val="1497"/>
              </a:lnSpc>
              <a:spcBef>
                <a:spcPct val="0"/>
              </a:spcBef>
            </a:pPr>
            <a:r>
              <a:rPr lang="en-US" sz="1069">
                <a:solidFill>
                  <a:srgbClr val="FF1616"/>
                </a:solidFill>
                <a:latin typeface="Arimo Bold Italics"/>
              </a:rPr>
              <a:t>Vidéos 1 &amp; 2 à visualiser en amont du début de chapitre afin de se préparer au cours :</a:t>
            </a:r>
          </a:p>
        </p:txBody>
      </p:sp>
      <p:sp>
        <p:nvSpPr>
          <p:cNvPr name="TextBox 59" id="59"/>
          <p:cNvSpPr txBox="true"/>
          <p:nvPr/>
        </p:nvSpPr>
        <p:spPr>
          <a:xfrm rot="0">
            <a:off x="2954252" y="2604455"/>
            <a:ext cx="3473071" cy="281434"/>
          </a:xfrm>
          <a:prstGeom prst="rect">
            <a:avLst/>
          </a:prstGeom>
        </p:spPr>
        <p:txBody>
          <a:bodyPr anchor="t" rtlCol="false" tIns="0" lIns="0" bIns="0" rIns="0">
            <a:spAutoFit/>
          </a:bodyPr>
          <a:lstStyle/>
          <a:p>
            <a:pPr>
              <a:lnSpc>
                <a:spcPts val="2337"/>
              </a:lnSpc>
              <a:spcBef>
                <a:spcPct val="0"/>
              </a:spcBef>
            </a:pPr>
            <a:r>
              <a:rPr lang="en-US" sz="1669">
                <a:solidFill>
                  <a:srgbClr val="2C2C2E"/>
                </a:solidFill>
                <a:latin typeface="Muli Bold"/>
              </a:rPr>
              <a:t>La consommation &amp; les ménages</a:t>
            </a:r>
          </a:p>
        </p:txBody>
      </p:sp>
      <p:sp>
        <p:nvSpPr>
          <p:cNvPr name="TextBox 60" id="60"/>
          <p:cNvSpPr txBox="true"/>
          <p:nvPr/>
        </p:nvSpPr>
        <p:spPr>
          <a:xfrm rot="0">
            <a:off x="5092243" y="2128589"/>
            <a:ext cx="1738457" cy="176945"/>
          </a:xfrm>
          <a:prstGeom prst="rect">
            <a:avLst/>
          </a:prstGeom>
        </p:spPr>
        <p:txBody>
          <a:bodyPr anchor="t" rtlCol="false" tIns="0" lIns="0" bIns="0" rIns="0">
            <a:spAutoFit/>
          </a:bodyPr>
          <a:lstStyle/>
          <a:p>
            <a:pPr>
              <a:lnSpc>
                <a:spcPts val="1497"/>
              </a:lnSpc>
              <a:spcBef>
                <a:spcPct val="0"/>
              </a:spcBef>
            </a:pPr>
            <a:r>
              <a:rPr lang="en-US" sz="1069">
                <a:solidFill>
                  <a:srgbClr val="2C2C2E"/>
                </a:solidFill>
                <a:latin typeface="Muli Bold"/>
              </a:rPr>
              <a:t>Date : </a:t>
            </a:r>
          </a:p>
        </p:txBody>
      </p:sp>
      <p:sp>
        <p:nvSpPr>
          <p:cNvPr name="TextBox 61" id="61"/>
          <p:cNvSpPr txBox="true"/>
          <p:nvPr/>
        </p:nvSpPr>
        <p:spPr>
          <a:xfrm rot="0">
            <a:off x="640094" y="2646079"/>
            <a:ext cx="1553357" cy="176945"/>
          </a:xfrm>
          <a:prstGeom prst="rect">
            <a:avLst/>
          </a:prstGeom>
        </p:spPr>
        <p:txBody>
          <a:bodyPr anchor="t" rtlCol="false" tIns="0" lIns="0" bIns="0" rIns="0">
            <a:spAutoFit/>
          </a:bodyPr>
          <a:lstStyle/>
          <a:p>
            <a:pPr>
              <a:lnSpc>
                <a:spcPts val="1497"/>
              </a:lnSpc>
              <a:spcBef>
                <a:spcPct val="0"/>
              </a:spcBef>
            </a:pPr>
            <a:r>
              <a:rPr lang="en-US" sz="1069">
                <a:solidFill>
                  <a:srgbClr val="2C2C2E"/>
                </a:solidFill>
                <a:latin typeface="Muli Bold"/>
              </a:rPr>
              <a:t>Matière</a:t>
            </a:r>
            <a:r>
              <a:rPr lang="en-US" sz="1069">
                <a:solidFill>
                  <a:srgbClr val="2C2C2E"/>
                </a:solidFill>
                <a:latin typeface="Muli Bold"/>
              </a:rPr>
              <a:t>:  ÉCONOMIE</a:t>
            </a:r>
          </a:p>
        </p:txBody>
      </p:sp>
      <p:sp>
        <p:nvSpPr>
          <p:cNvPr name="TextBox 62" id="62"/>
          <p:cNvSpPr txBox="true"/>
          <p:nvPr/>
        </p:nvSpPr>
        <p:spPr>
          <a:xfrm rot="0">
            <a:off x="2791107" y="2112967"/>
            <a:ext cx="1872494" cy="176945"/>
          </a:xfrm>
          <a:prstGeom prst="rect">
            <a:avLst/>
          </a:prstGeom>
        </p:spPr>
        <p:txBody>
          <a:bodyPr anchor="t" rtlCol="false" tIns="0" lIns="0" bIns="0" rIns="0">
            <a:spAutoFit/>
          </a:bodyPr>
          <a:lstStyle/>
          <a:p>
            <a:pPr>
              <a:lnSpc>
                <a:spcPts val="1497"/>
              </a:lnSpc>
              <a:spcBef>
                <a:spcPct val="0"/>
              </a:spcBef>
            </a:pPr>
            <a:r>
              <a:rPr lang="en-US" sz="1069">
                <a:solidFill>
                  <a:srgbClr val="2C2C2E"/>
                </a:solidFill>
                <a:latin typeface="Muli Bold"/>
              </a:rPr>
              <a:t>Classe :   Seconde BacPro</a:t>
            </a:r>
          </a:p>
        </p:txBody>
      </p:sp>
      <p:sp>
        <p:nvSpPr>
          <p:cNvPr name="TextBox 63" id="63"/>
          <p:cNvSpPr txBox="true"/>
          <p:nvPr/>
        </p:nvSpPr>
        <p:spPr>
          <a:xfrm rot="0">
            <a:off x="669392" y="6607416"/>
            <a:ext cx="4436863" cy="1134110"/>
          </a:xfrm>
          <a:prstGeom prst="rect">
            <a:avLst/>
          </a:prstGeom>
        </p:spPr>
        <p:txBody>
          <a:bodyPr anchor="t" rtlCol="false" tIns="0" lIns="0" bIns="0" rIns="0">
            <a:spAutoFit/>
          </a:bodyPr>
          <a:lstStyle/>
          <a:p>
            <a:pPr>
              <a:lnSpc>
                <a:spcPts val="1540"/>
              </a:lnSpc>
              <a:spcBef>
                <a:spcPct val="0"/>
              </a:spcBef>
            </a:pPr>
            <a:r>
              <a:rPr lang="en-US" sz="1100">
                <a:solidFill>
                  <a:srgbClr val="000000"/>
                </a:solidFill>
                <a:latin typeface="Muli Bold"/>
              </a:rPr>
              <a:t>Vidéo #1 : C’est quoi la consommation ? </a:t>
            </a:r>
            <a:r>
              <a:rPr lang="en-US" sz="1100" u="sng">
                <a:solidFill>
                  <a:srgbClr val="000000"/>
                </a:solidFill>
                <a:latin typeface="Muli Bold"/>
                <a:hlinkClick r:id="rId23" tooltip="https://youtube.com/watch?v=TTEe9NmlBp8&amp;feature=shared"/>
              </a:rPr>
              <a:t>https://dgxy.link/OjVXA</a:t>
            </a:r>
          </a:p>
          <a:p>
            <a:pPr>
              <a:lnSpc>
                <a:spcPts val="1540"/>
              </a:lnSpc>
              <a:spcBef>
                <a:spcPct val="0"/>
              </a:spcBef>
            </a:pPr>
            <a:r>
              <a:rPr lang="en-US" sz="1100">
                <a:solidFill>
                  <a:srgbClr val="000000"/>
                </a:solidFill>
                <a:latin typeface="Muli Bold"/>
              </a:rPr>
              <a:t>Vidéo #2 : Les dépenses pré engagées </a:t>
            </a:r>
            <a:r>
              <a:rPr lang="en-US" sz="1100" u="sng">
                <a:solidFill>
                  <a:srgbClr val="000000"/>
                </a:solidFill>
                <a:latin typeface="Muli Bold"/>
                <a:hlinkClick r:id="rId24" tooltip="https://youtu.be/aKDybR-9RfY?si=0ZzoVb1bBX8hGesv"/>
              </a:rPr>
              <a:t>https://dgxy.link/hcOGn</a:t>
            </a:r>
          </a:p>
          <a:p>
            <a:pPr>
              <a:lnSpc>
                <a:spcPts val="1540"/>
              </a:lnSpc>
              <a:spcBef>
                <a:spcPct val="0"/>
              </a:spcBef>
            </a:pPr>
            <a:r>
              <a:rPr lang="en-US" sz="1100">
                <a:solidFill>
                  <a:srgbClr val="000000"/>
                </a:solidFill>
                <a:latin typeface="Muli Bold"/>
              </a:rPr>
              <a:t>Vidéo #3 : La consommation des ménages </a:t>
            </a:r>
            <a:r>
              <a:rPr lang="en-US" sz="1100" u="sng">
                <a:solidFill>
                  <a:srgbClr val="000000"/>
                </a:solidFill>
                <a:latin typeface="Muli Bold"/>
                <a:hlinkClick r:id="rId25" tooltip="https://youtu.be/61pke1zgVxo?si=lSAj6DX4vwB9PLr4"/>
              </a:rPr>
              <a:t>https://dgxy.link/wIvqD</a:t>
            </a:r>
            <a:r>
              <a:rPr lang="en-US" sz="1100">
                <a:solidFill>
                  <a:srgbClr val="000000"/>
                </a:solidFill>
                <a:latin typeface="Muli Bold"/>
              </a:rPr>
              <a:t> </a:t>
            </a:r>
          </a:p>
          <a:p>
            <a:pPr>
              <a:lnSpc>
                <a:spcPts val="1540"/>
              </a:lnSpc>
              <a:spcBef>
                <a:spcPct val="0"/>
              </a:spcBef>
            </a:pPr>
            <a:r>
              <a:rPr lang="en-US" sz="1100">
                <a:solidFill>
                  <a:srgbClr val="000000"/>
                </a:solidFill>
                <a:latin typeface="Muli Bold"/>
              </a:rPr>
              <a:t>Vidéo #4 : Les dépenses pré engagées </a:t>
            </a:r>
            <a:r>
              <a:rPr lang="en-US" sz="1100" u="sng">
                <a:solidFill>
                  <a:srgbClr val="000000"/>
                </a:solidFill>
                <a:latin typeface="Muli Bold"/>
                <a:hlinkClick r:id="rId26" tooltip="https://youtu.be/cZVsChOj3cQ?si=zWFHSGZ7ssl2wTM_"/>
              </a:rPr>
              <a:t>https://dgxy.link/4WmGu</a:t>
            </a:r>
          </a:p>
          <a:p>
            <a:pPr>
              <a:lnSpc>
                <a:spcPts val="1540"/>
              </a:lnSpc>
              <a:spcBef>
                <a:spcPct val="0"/>
              </a:spcBef>
            </a:pPr>
            <a:r>
              <a:rPr lang="en-US" sz="1100">
                <a:solidFill>
                  <a:srgbClr val="000000"/>
                </a:solidFill>
                <a:latin typeface="Muli Bold"/>
              </a:rPr>
              <a:t>Vidéo #5 : Crédit à la consommation </a:t>
            </a:r>
            <a:r>
              <a:rPr lang="en-US" sz="1100" u="sng">
                <a:solidFill>
                  <a:srgbClr val="000000"/>
                </a:solidFill>
                <a:latin typeface="Muli Bold"/>
                <a:hlinkClick r:id="rId27" tooltip="https://youtu.be/mUkhZZBySwQ?si=J3ARuWU1QV40feqO"/>
              </a:rPr>
              <a:t>https://dgxy.link/RtRik</a:t>
            </a:r>
          </a:p>
          <a:p>
            <a:pPr>
              <a:lnSpc>
                <a:spcPts val="1540"/>
              </a:lnSpc>
              <a:spcBef>
                <a:spcPct val="0"/>
              </a:spcBef>
            </a:pPr>
            <a:r>
              <a:rPr lang="en-US" sz="1100">
                <a:solidFill>
                  <a:srgbClr val="000000"/>
                </a:solidFill>
                <a:latin typeface="Muli Bold"/>
              </a:rPr>
              <a:t> Vidéo #6 : L’épargne des ménages </a:t>
            </a:r>
            <a:r>
              <a:rPr lang="en-US" sz="1100" u="sng">
                <a:solidFill>
                  <a:srgbClr val="000000"/>
                </a:solidFill>
                <a:latin typeface="Muli Bold"/>
                <a:hlinkClick r:id="rId28" tooltip="https://youtu.be/PYCNrlB792c?si=liBV-p8syr5DUspg"/>
              </a:rPr>
              <a:t>https://dgxy.link/IDgsk</a:t>
            </a:r>
          </a:p>
        </p:txBody>
      </p:sp>
      <p:sp>
        <p:nvSpPr>
          <p:cNvPr name="TextBox 64" id="64"/>
          <p:cNvSpPr txBox="true"/>
          <p:nvPr/>
        </p:nvSpPr>
        <p:spPr>
          <a:xfrm rot="0">
            <a:off x="619550" y="8585347"/>
            <a:ext cx="6381870" cy="1759842"/>
          </a:xfrm>
          <a:prstGeom prst="rect">
            <a:avLst/>
          </a:prstGeom>
        </p:spPr>
        <p:txBody>
          <a:bodyPr anchor="t" rtlCol="false" tIns="0" lIns="0" bIns="0" rIns="0">
            <a:spAutoFit/>
          </a:bodyPr>
          <a:lstStyle/>
          <a:p>
            <a:pPr algn="ctr">
              <a:lnSpc>
                <a:spcPts val="1459"/>
              </a:lnSpc>
              <a:spcBef>
                <a:spcPct val="0"/>
              </a:spcBef>
            </a:pPr>
            <a:r>
              <a:rPr lang="en-US" sz="1042">
                <a:solidFill>
                  <a:srgbClr val="F41F6B"/>
                </a:solidFill>
                <a:latin typeface="Muli Bold Bold Italics"/>
              </a:rPr>
              <a:t>INTRODUCTION AU MODULE  (cf B.O)</a:t>
            </a:r>
          </a:p>
          <a:p>
            <a:pPr algn="just">
              <a:lnSpc>
                <a:spcPts val="1319"/>
              </a:lnSpc>
              <a:spcBef>
                <a:spcPct val="0"/>
              </a:spcBef>
            </a:pPr>
          </a:p>
          <a:p>
            <a:pPr algn="just" marL="203409" indent="-101705" lvl="1">
              <a:lnSpc>
                <a:spcPts val="1319"/>
              </a:lnSpc>
              <a:spcBef>
                <a:spcPct val="0"/>
              </a:spcBef>
              <a:buFont typeface="Arial"/>
              <a:buChar char="•"/>
            </a:pPr>
            <a:r>
              <a:rPr lang="en-US" sz="942">
                <a:solidFill>
                  <a:srgbClr val="000000"/>
                </a:solidFill>
                <a:latin typeface="Muli Bold"/>
              </a:rPr>
              <a:t>Les sources de revenu d’un ménage peuvent être diverses (revenu d’activité, de propriété, revenus mixtes). </a:t>
            </a:r>
          </a:p>
          <a:p>
            <a:pPr algn="just" marL="203409" indent="-101705" lvl="1">
              <a:lnSpc>
                <a:spcPts val="1319"/>
              </a:lnSpc>
              <a:spcBef>
                <a:spcPct val="0"/>
              </a:spcBef>
              <a:buFont typeface="Arial"/>
              <a:buChar char="•"/>
            </a:pPr>
            <a:r>
              <a:rPr lang="en-US" sz="942">
                <a:solidFill>
                  <a:srgbClr val="000000"/>
                </a:solidFill>
                <a:latin typeface="Muli Bold"/>
              </a:rPr>
              <a:t>Une fois les prélèvements obligatoires soustraits et les revenus de transfert versés, le revenu disponible se répartit entre la consommation et l’épargne. Les formes d’épargne sont identifiées et repérées.</a:t>
            </a:r>
          </a:p>
          <a:p>
            <a:pPr algn="just" marL="203409" indent="-101705" lvl="1">
              <a:lnSpc>
                <a:spcPts val="1319"/>
              </a:lnSpc>
              <a:spcBef>
                <a:spcPct val="0"/>
              </a:spcBef>
              <a:buFont typeface="Arial"/>
              <a:buChar char="•"/>
            </a:pPr>
            <a:r>
              <a:rPr lang="en-US" sz="942">
                <a:solidFill>
                  <a:srgbClr val="000000"/>
                </a:solidFill>
                <a:latin typeface="Muli Bold"/>
              </a:rPr>
              <a:t>Les dépenses de consommation, évolutives dans le temps, sont affectées à différents postes budgétaires comme en témoignent les coefficients budgétaires. </a:t>
            </a:r>
          </a:p>
          <a:p>
            <a:pPr algn="just" marL="203409" indent="-101705" lvl="1">
              <a:lnSpc>
                <a:spcPts val="1319"/>
              </a:lnSpc>
              <a:spcBef>
                <a:spcPct val="0"/>
              </a:spcBef>
              <a:buFont typeface="Arial"/>
              <a:buChar char="•"/>
            </a:pPr>
            <a:r>
              <a:rPr lang="en-US" sz="942">
                <a:solidFill>
                  <a:srgbClr val="000000"/>
                </a:solidFill>
                <a:latin typeface="Muli Bold"/>
              </a:rPr>
              <a:t>Au niveau d’un ménage, l’influence budgétaire d’un achat à crédit sera abordée.</a:t>
            </a:r>
          </a:p>
          <a:p>
            <a:pPr algn="just" marL="203409" indent="-101705" lvl="1">
              <a:lnSpc>
                <a:spcPts val="1319"/>
              </a:lnSpc>
              <a:spcBef>
                <a:spcPct val="0"/>
              </a:spcBef>
              <a:buFont typeface="Arial"/>
              <a:buChar char="•"/>
            </a:pPr>
            <a:r>
              <a:rPr lang="en-US" sz="942">
                <a:solidFill>
                  <a:srgbClr val="000000"/>
                </a:solidFill>
                <a:latin typeface="Muli Bold"/>
              </a:rPr>
              <a:t>Un dossier documentaire structuré autour d’informations quantitatives et qualitatives sur les tendances de la consommation permet d’étudier l’évolution de la consommation de nos jours.</a:t>
            </a:r>
          </a:p>
          <a:p>
            <a:pPr algn="just">
              <a:lnSpc>
                <a:spcPts val="1179"/>
              </a:lnSpc>
            </a:pPr>
          </a:p>
        </p:txBody>
      </p:sp>
      <p:sp>
        <p:nvSpPr>
          <p:cNvPr name="TextBox 65" id="65"/>
          <p:cNvSpPr txBox="true"/>
          <p:nvPr/>
        </p:nvSpPr>
        <p:spPr>
          <a:xfrm rot="0">
            <a:off x="710048" y="2112967"/>
            <a:ext cx="1738457" cy="176945"/>
          </a:xfrm>
          <a:prstGeom prst="rect">
            <a:avLst/>
          </a:prstGeom>
        </p:spPr>
        <p:txBody>
          <a:bodyPr anchor="t" rtlCol="false" tIns="0" lIns="0" bIns="0" rIns="0">
            <a:spAutoFit/>
          </a:bodyPr>
          <a:lstStyle/>
          <a:p>
            <a:pPr>
              <a:lnSpc>
                <a:spcPts val="1497"/>
              </a:lnSpc>
              <a:spcBef>
                <a:spcPct val="0"/>
              </a:spcBef>
            </a:pPr>
            <a:r>
              <a:rPr lang="en-US" sz="1069">
                <a:solidFill>
                  <a:srgbClr val="2C2C2E"/>
                </a:solidFill>
                <a:latin typeface="Muli Bold"/>
              </a:rPr>
              <a:t>Prénom, nom </a:t>
            </a:r>
            <a:r>
              <a:rPr lang="en-US" sz="1069">
                <a:solidFill>
                  <a:srgbClr val="2C2C2E"/>
                </a:solidFill>
                <a:latin typeface="Muli Bold"/>
              </a:rPr>
              <a:t>:   </a:t>
            </a:r>
          </a:p>
        </p:txBody>
      </p:sp>
      <p:sp>
        <p:nvSpPr>
          <p:cNvPr name="TextBox 66" id="66"/>
          <p:cNvSpPr txBox="true"/>
          <p:nvPr/>
        </p:nvSpPr>
        <p:spPr>
          <a:xfrm rot="-511012">
            <a:off x="5104553" y="6768798"/>
            <a:ext cx="1648527" cy="811532"/>
          </a:xfrm>
          <a:prstGeom prst="rect">
            <a:avLst/>
          </a:prstGeom>
        </p:spPr>
        <p:txBody>
          <a:bodyPr anchor="t" rtlCol="false" tIns="0" lIns="0" bIns="0" rIns="0">
            <a:spAutoFit/>
          </a:bodyPr>
          <a:lstStyle/>
          <a:p>
            <a:pPr algn="ctr">
              <a:lnSpc>
                <a:spcPts val="1120"/>
              </a:lnSpc>
            </a:pPr>
            <a:r>
              <a:rPr lang="en-US" sz="800">
                <a:solidFill>
                  <a:srgbClr val="FF1616"/>
                </a:solidFill>
                <a:latin typeface="Open Sans Extra Bold"/>
              </a:rPr>
              <a:t>Se munir de la fiche méthodologie pour </a:t>
            </a:r>
          </a:p>
          <a:p>
            <a:pPr algn="ctr">
              <a:lnSpc>
                <a:spcPts val="1120"/>
              </a:lnSpc>
            </a:pPr>
            <a:r>
              <a:rPr lang="en-US" sz="800">
                <a:solidFill>
                  <a:srgbClr val="FF1616"/>
                </a:solidFill>
                <a:latin typeface="Open Sans Extra Bold"/>
              </a:rPr>
              <a:t>préparer les Fiches documentaires (1 &amp; 2) </a:t>
            </a:r>
          </a:p>
          <a:p>
            <a:pPr algn="ctr">
              <a:lnSpc>
                <a:spcPts val="1120"/>
              </a:lnSpc>
            </a:pPr>
            <a:r>
              <a:rPr lang="en-US" sz="800">
                <a:solidFill>
                  <a:srgbClr val="FF1616"/>
                </a:solidFill>
                <a:latin typeface="Open Sans Extra Bold"/>
              </a:rPr>
              <a:t>qui sont à rapporter </a:t>
            </a:r>
          </a:p>
          <a:p>
            <a:pPr algn="ctr">
              <a:lnSpc>
                <a:spcPts val="1120"/>
              </a:lnSpc>
            </a:pPr>
            <a:r>
              <a:rPr lang="en-US" sz="800">
                <a:solidFill>
                  <a:srgbClr val="FF1616"/>
                </a:solidFill>
                <a:latin typeface="Open Sans Extra Bold"/>
              </a:rPr>
              <a:t>pour la 1ère séance</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4099045">
            <a:off x="190116" y="880779"/>
            <a:ext cx="566159" cy="383573"/>
          </a:xfrm>
          <a:custGeom>
            <a:avLst/>
            <a:gdLst/>
            <a:ahLst/>
            <a:cxnLst/>
            <a:rect r="r" b="b" t="t" l="l"/>
            <a:pathLst>
              <a:path h="383573" w="566159">
                <a:moveTo>
                  <a:pt x="0" y="0"/>
                </a:moveTo>
                <a:lnTo>
                  <a:pt x="566159" y="0"/>
                </a:lnTo>
                <a:lnTo>
                  <a:pt x="566159" y="383573"/>
                </a:lnTo>
                <a:lnTo>
                  <a:pt x="0" y="38357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2098768" y="3643818"/>
            <a:ext cx="3221088" cy="1803020"/>
            <a:chOff x="0" y="0"/>
            <a:chExt cx="27704967" cy="15507993"/>
          </a:xfrm>
        </p:grpSpPr>
        <p:sp>
          <p:nvSpPr>
            <p:cNvPr name="Freeform 4" id="4"/>
            <p:cNvSpPr/>
            <p:nvPr/>
          </p:nvSpPr>
          <p:spPr>
            <a:xfrm flipH="false" flipV="false" rot="0">
              <a:off x="72390" y="72390"/>
              <a:ext cx="27560187" cy="15363214"/>
            </a:xfrm>
            <a:custGeom>
              <a:avLst/>
              <a:gdLst/>
              <a:ahLst/>
              <a:cxnLst/>
              <a:rect r="r" b="b" t="t" l="l"/>
              <a:pathLst>
                <a:path h="15363214" w="27560187">
                  <a:moveTo>
                    <a:pt x="0" y="0"/>
                  </a:moveTo>
                  <a:lnTo>
                    <a:pt x="27560187" y="0"/>
                  </a:lnTo>
                  <a:lnTo>
                    <a:pt x="27560187" y="15363214"/>
                  </a:lnTo>
                  <a:lnTo>
                    <a:pt x="0" y="15363214"/>
                  </a:lnTo>
                  <a:lnTo>
                    <a:pt x="0" y="0"/>
                  </a:lnTo>
                  <a:close/>
                </a:path>
              </a:pathLst>
            </a:custGeom>
            <a:solidFill>
              <a:srgbClr val="FFFFFF"/>
            </a:solidFill>
          </p:spPr>
        </p:sp>
        <p:sp>
          <p:nvSpPr>
            <p:cNvPr name="Freeform 5" id="5"/>
            <p:cNvSpPr/>
            <p:nvPr/>
          </p:nvSpPr>
          <p:spPr>
            <a:xfrm flipH="false" flipV="false" rot="0">
              <a:off x="0" y="0"/>
              <a:ext cx="27704966" cy="15507993"/>
            </a:xfrm>
            <a:custGeom>
              <a:avLst/>
              <a:gdLst/>
              <a:ahLst/>
              <a:cxnLst/>
              <a:rect r="r" b="b" t="t" l="l"/>
              <a:pathLst>
                <a:path h="15507993" w="27704966">
                  <a:moveTo>
                    <a:pt x="27560188" y="15363214"/>
                  </a:moveTo>
                  <a:lnTo>
                    <a:pt x="27704966" y="15363214"/>
                  </a:lnTo>
                  <a:lnTo>
                    <a:pt x="27704966" y="15507993"/>
                  </a:lnTo>
                  <a:lnTo>
                    <a:pt x="27560188" y="15507993"/>
                  </a:lnTo>
                  <a:lnTo>
                    <a:pt x="27560188" y="15363214"/>
                  </a:lnTo>
                  <a:close/>
                  <a:moveTo>
                    <a:pt x="0" y="144780"/>
                  </a:moveTo>
                  <a:lnTo>
                    <a:pt x="144780" y="144780"/>
                  </a:lnTo>
                  <a:lnTo>
                    <a:pt x="144780" y="15363214"/>
                  </a:lnTo>
                  <a:lnTo>
                    <a:pt x="0" y="15363214"/>
                  </a:lnTo>
                  <a:lnTo>
                    <a:pt x="0" y="144780"/>
                  </a:lnTo>
                  <a:close/>
                  <a:moveTo>
                    <a:pt x="0" y="15363214"/>
                  </a:moveTo>
                  <a:lnTo>
                    <a:pt x="144780" y="15363214"/>
                  </a:lnTo>
                  <a:lnTo>
                    <a:pt x="144780" y="15507993"/>
                  </a:lnTo>
                  <a:lnTo>
                    <a:pt x="0" y="15507993"/>
                  </a:lnTo>
                  <a:lnTo>
                    <a:pt x="0" y="15363214"/>
                  </a:lnTo>
                  <a:close/>
                  <a:moveTo>
                    <a:pt x="27560188" y="144780"/>
                  </a:moveTo>
                  <a:lnTo>
                    <a:pt x="27704966" y="144780"/>
                  </a:lnTo>
                  <a:lnTo>
                    <a:pt x="27704966" y="15363214"/>
                  </a:lnTo>
                  <a:lnTo>
                    <a:pt x="27560188" y="15363214"/>
                  </a:lnTo>
                  <a:lnTo>
                    <a:pt x="27560188" y="144780"/>
                  </a:lnTo>
                  <a:close/>
                  <a:moveTo>
                    <a:pt x="144780" y="15363214"/>
                  </a:moveTo>
                  <a:lnTo>
                    <a:pt x="27560188" y="15363214"/>
                  </a:lnTo>
                  <a:lnTo>
                    <a:pt x="27560188" y="15507993"/>
                  </a:lnTo>
                  <a:lnTo>
                    <a:pt x="144780" y="15507993"/>
                  </a:lnTo>
                  <a:lnTo>
                    <a:pt x="144780" y="15363214"/>
                  </a:lnTo>
                  <a:close/>
                  <a:moveTo>
                    <a:pt x="27560188" y="0"/>
                  </a:moveTo>
                  <a:lnTo>
                    <a:pt x="27704966" y="0"/>
                  </a:lnTo>
                  <a:lnTo>
                    <a:pt x="27704966" y="144780"/>
                  </a:lnTo>
                  <a:lnTo>
                    <a:pt x="27560188" y="144780"/>
                  </a:lnTo>
                  <a:lnTo>
                    <a:pt x="27560188" y="0"/>
                  </a:lnTo>
                  <a:close/>
                  <a:moveTo>
                    <a:pt x="0" y="0"/>
                  </a:moveTo>
                  <a:lnTo>
                    <a:pt x="144780" y="0"/>
                  </a:lnTo>
                  <a:lnTo>
                    <a:pt x="144780" y="144780"/>
                  </a:lnTo>
                  <a:lnTo>
                    <a:pt x="0" y="144780"/>
                  </a:lnTo>
                  <a:lnTo>
                    <a:pt x="0" y="0"/>
                  </a:lnTo>
                  <a:close/>
                  <a:moveTo>
                    <a:pt x="144780" y="0"/>
                  </a:moveTo>
                  <a:lnTo>
                    <a:pt x="27560188" y="0"/>
                  </a:lnTo>
                  <a:lnTo>
                    <a:pt x="27560188" y="144780"/>
                  </a:lnTo>
                  <a:lnTo>
                    <a:pt x="144780" y="144780"/>
                  </a:lnTo>
                  <a:lnTo>
                    <a:pt x="144780" y="0"/>
                  </a:lnTo>
                  <a:close/>
                </a:path>
              </a:pathLst>
            </a:custGeom>
            <a:solidFill>
              <a:srgbClr val="000000"/>
            </a:solidFill>
          </p:spPr>
        </p:sp>
      </p:grpSp>
      <p:sp>
        <p:nvSpPr>
          <p:cNvPr name="TextBox 6" id="6"/>
          <p:cNvSpPr txBox="true"/>
          <p:nvPr/>
        </p:nvSpPr>
        <p:spPr>
          <a:xfrm rot="0">
            <a:off x="703774" y="1011504"/>
            <a:ext cx="6442175" cy="594995"/>
          </a:xfrm>
          <a:prstGeom prst="rect">
            <a:avLst/>
          </a:prstGeom>
        </p:spPr>
        <p:txBody>
          <a:bodyPr anchor="t" rtlCol="false" tIns="0" lIns="0" bIns="0" rIns="0">
            <a:spAutoFit/>
          </a:bodyPr>
          <a:lstStyle/>
          <a:p>
            <a:pPr algn="ctr">
              <a:lnSpc>
                <a:spcPts val="3079"/>
              </a:lnSpc>
            </a:pPr>
            <a:r>
              <a:rPr lang="en-US" sz="2199">
                <a:solidFill>
                  <a:srgbClr val="000000"/>
                </a:solidFill>
                <a:latin typeface="Open Sans Extra Bold"/>
              </a:rPr>
              <a:t>Les prélèvements obligatoires et les crédits</a:t>
            </a:r>
            <a:r>
              <a:rPr lang="en-US" sz="2199">
                <a:solidFill>
                  <a:srgbClr val="000000"/>
                </a:solidFill>
                <a:latin typeface="Open Sans Extra Bold"/>
              </a:rPr>
              <a:t> </a:t>
            </a:r>
          </a:p>
          <a:p>
            <a:pPr algn="just">
              <a:lnSpc>
                <a:spcPts val="1679"/>
              </a:lnSpc>
            </a:pPr>
          </a:p>
        </p:txBody>
      </p:sp>
      <p:grpSp>
        <p:nvGrpSpPr>
          <p:cNvPr name="Group 7" id="7"/>
          <p:cNvGrpSpPr/>
          <p:nvPr/>
        </p:nvGrpSpPr>
        <p:grpSpPr>
          <a:xfrm rot="0">
            <a:off x="454969" y="1606499"/>
            <a:ext cx="6777794" cy="1789669"/>
            <a:chOff x="0" y="0"/>
            <a:chExt cx="64714546" cy="17087808"/>
          </a:xfrm>
        </p:grpSpPr>
        <p:sp>
          <p:nvSpPr>
            <p:cNvPr name="Freeform 8" id="8"/>
            <p:cNvSpPr/>
            <p:nvPr/>
          </p:nvSpPr>
          <p:spPr>
            <a:xfrm flipH="false" flipV="false" rot="0">
              <a:off x="72390" y="72390"/>
              <a:ext cx="64569767" cy="16943029"/>
            </a:xfrm>
            <a:custGeom>
              <a:avLst/>
              <a:gdLst/>
              <a:ahLst/>
              <a:cxnLst/>
              <a:rect r="r" b="b" t="t" l="l"/>
              <a:pathLst>
                <a:path h="16943029" w="64569767">
                  <a:moveTo>
                    <a:pt x="0" y="0"/>
                  </a:moveTo>
                  <a:lnTo>
                    <a:pt x="64569767" y="0"/>
                  </a:lnTo>
                  <a:lnTo>
                    <a:pt x="64569767" y="16943029"/>
                  </a:lnTo>
                  <a:lnTo>
                    <a:pt x="0" y="16943029"/>
                  </a:lnTo>
                  <a:lnTo>
                    <a:pt x="0" y="0"/>
                  </a:lnTo>
                  <a:close/>
                </a:path>
              </a:pathLst>
            </a:custGeom>
            <a:solidFill>
              <a:srgbClr val="FFFFFF"/>
            </a:solidFill>
          </p:spPr>
        </p:sp>
        <p:sp>
          <p:nvSpPr>
            <p:cNvPr name="Freeform 9" id="9"/>
            <p:cNvSpPr/>
            <p:nvPr/>
          </p:nvSpPr>
          <p:spPr>
            <a:xfrm flipH="false" flipV="false" rot="0">
              <a:off x="0" y="0"/>
              <a:ext cx="64714549" cy="17087808"/>
            </a:xfrm>
            <a:custGeom>
              <a:avLst/>
              <a:gdLst/>
              <a:ahLst/>
              <a:cxnLst/>
              <a:rect r="r" b="b" t="t" l="l"/>
              <a:pathLst>
                <a:path h="17087808" w="64714549">
                  <a:moveTo>
                    <a:pt x="64569764" y="16943028"/>
                  </a:moveTo>
                  <a:lnTo>
                    <a:pt x="64714549" y="16943028"/>
                  </a:lnTo>
                  <a:lnTo>
                    <a:pt x="64714549" y="17087808"/>
                  </a:lnTo>
                  <a:lnTo>
                    <a:pt x="64569764" y="17087808"/>
                  </a:lnTo>
                  <a:lnTo>
                    <a:pt x="64569764" y="16943028"/>
                  </a:lnTo>
                  <a:close/>
                  <a:moveTo>
                    <a:pt x="0" y="144780"/>
                  </a:moveTo>
                  <a:lnTo>
                    <a:pt x="144780" y="144780"/>
                  </a:lnTo>
                  <a:lnTo>
                    <a:pt x="144780" y="16943028"/>
                  </a:lnTo>
                  <a:lnTo>
                    <a:pt x="0" y="16943028"/>
                  </a:lnTo>
                  <a:lnTo>
                    <a:pt x="0" y="144780"/>
                  </a:lnTo>
                  <a:close/>
                  <a:moveTo>
                    <a:pt x="0" y="16943028"/>
                  </a:moveTo>
                  <a:lnTo>
                    <a:pt x="144780" y="16943028"/>
                  </a:lnTo>
                  <a:lnTo>
                    <a:pt x="144780" y="17087808"/>
                  </a:lnTo>
                  <a:lnTo>
                    <a:pt x="0" y="17087808"/>
                  </a:lnTo>
                  <a:lnTo>
                    <a:pt x="0" y="16943028"/>
                  </a:lnTo>
                  <a:close/>
                  <a:moveTo>
                    <a:pt x="64569764" y="144780"/>
                  </a:moveTo>
                  <a:lnTo>
                    <a:pt x="64714549" y="144780"/>
                  </a:lnTo>
                  <a:lnTo>
                    <a:pt x="64714549" y="16943028"/>
                  </a:lnTo>
                  <a:lnTo>
                    <a:pt x="64569764" y="16943028"/>
                  </a:lnTo>
                  <a:lnTo>
                    <a:pt x="64569764" y="144780"/>
                  </a:lnTo>
                  <a:close/>
                  <a:moveTo>
                    <a:pt x="144780" y="16943028"/>
                  </a:moveTo>
                  <a:lnTo>
                    <a:pt x="64569764" y="16943028"/>
                  </a:lnTo>
                  <a:lnTo>
                    <a:pt x="64569764" y="17087808"/>
                  </a:lnTo>
                  <a:lnTo>
                    <a:pt x="144780" y="17087808"/>
                  </a:lnTo>
                  <a:lnTo>
                    <a:pt x="144780" y="16943028"/>
                  </a:lnTo>
                  <a:close/>
                  <a:moveTo>
                    <a:pt x="64569764" y="0"/>
                  </a:moveTo>
                  <a:lnTo>
                    <a:pt x="64714549" y="0"/>
                  </a:lnTo>
                  <a:lnTo>
                    <a:pt x="64714549" y="144780"/>
                  </a:lnTo>
                  <a:lnTo>
                    <a:pt x="64569764" y="144780"/>
                  </a:lnTo>
                  <a:lnTo>
                    <a:pt x="64569764" y="0"/>
                  </a:lnTo>
                  <a:close/>
                  <a:moveTo>
                    <a:pt x="0" y="0"/>
                  </a:moveTo>
                  <a:lnTo>
                    <a:pt x="144780" y="0"/>
                  </a:lnTo>
                  <a:lnTo>
                    <a:pt x="144780" y="144780"/>
                  </a:lnTo>
                  <a:lnTo>
                    <a:pt x="0" y="144780"/>
                  </a:lnTo>
                  <a:lnTo>
                    <a:pt x="0" y="0"/>
                  </a:lnTo>
                  <a:close/>
                  <a:moveTo>
                    <a:pt x="144780" y="0"/>
                  </a:moveTo>
                  <a:lnTo>
                    <a:pt x="64569764" y="0"/>
                  </a:lnTo>
                  <a:lnTo>
                    <a:pt x="64569764" y="144780"/>
                  </a:lnTo>
                  <a:lnTo>
                    <a:pt x="144780" y="144780"/>
                  </a:lnTo>
                  <a:lnTo>
                    <a:pt x="144780" y="0"/>
                  </a:lnTo>
                  <a:close/>
                </a:path>
              </a:pathLst>
            </a:custGeom>
            <a:solidFill>
              <a:srgbClr val="000000"/>
            </a:solidFill>
          </p:spPr>
        </p:sp>
      </p:grpSp>
      <p:grpSp>
        <p:nvGrpSpPr>
          <p:cNvPr name="Group 10" id="10"/>
          <p:cNvGrpSpPr/>
          <p:nvPr/>
        </p:nvGrpSpPr>
        <p:grpSpPr>
          <a:xfrm rot="0">
            <a:off x="361031" y="7839009"/>
            <a:ext cx="6871732" cy="2418880"/>
            <a:chOff x="0" y="0"/>
            <a:chExt cx="42701637" cy="15031161"/>
          </a:xfrm>
        </p:grpSpPr>
        <p:sp>
          <p:nvSpPr>
            <p:cNvPr name="Freeform 11" id="11"/>
            <p:cNvSpPr/>
            <p:nvPr/>
          </p:nvSpPr>
          <p:spPr>
            <a:xfrm flipH="false" flipV="false" rot="0">
              <a:off x="72390" y="72390"/>
              <a:ext cx="42556856" cy="14886382"/>
            </a:xfrm>
            <a:custGeom>
              <a:avLst/>
              <a:gdLst/>
              <a:ahLst/>
              <a:cxnLst/>
              <a:rect r="r" b="b" t="t" l="l"/>
              <a:pathLst>
                <a:path h="14886382" w="42556856">
                  <a:moveTo>
                    <a:pt x="0" y="0"/>
                  </a:moveTo>
                  <a:lnTo>
                    <a:pt x="42556856" y="0"/>
                  </a:lnTo>
                  <a:lnTo>
                    <a:pt x="42556856" y="14886382"/>
                  </a:lnTo>
                  <a:lnTo>
                    <a:pt x="0" y="14886382"/>
                  </a:lnTo>
                  <a:lnTo>
                    <a:pt x="0" y="0"/>
                  </a:lnTo>
                  <a:close/>
                </a:path>
              </a:pathLst>
            </a:custGeom>
            <a:solidFill>
              <a:srgbClr val="FFFFFF"/>
            </a:solidFill>
          </p:spPr>
        </p:sp>
        <p:sp>
          <p:nvSpPr>
            <p:cNvPr name="Freeform 12" id="12"/>
            <p:cNvSpPr/>
            <p:nvPr/>
          </p:nvSpPr>
          <p:spPr>
            <a:xfrm flipH="false" flipV="false" rot="0">
              <a:off x="0" y="0"/>
              <a:ext cx="42701639" cy="15031162"/>
            </a:xfrm>
            <a:custGeom>
              <a:avLst/>
              <a:gdLst/>
              <a:ahLst/>
              <a:cxnLst/>
              <a:rect r="r" b="b" t="t" l="l"/>
              <a:pathLst>
                <a:path h="15031162" w="42701639">
                  <a:moveTo>
                    <a:pt x="42556857" y="14886381"/>
                  </a:moveTo>
                  <a:lnTo>
                    <a:pt x="42701639" y="14886381"/>
                  </a:lnTo>
                  <a:lnTo>
                    <a:pt x="42701639" y="15031162"/>
                  </a:lnTo>
                  <a:lnTo>
                    <a:pt x="42556857" y="15031162"/>
                  </a:lnTo>
                  <a:lnTo>
                    <a:pt x="42556857" y="14886381"/>
                  </a:lnTo>
                  <a:close/>
                  <a:moveTo>
                    <a:pt x="0" y="144780"/>
                  </a:moveTo>
                  <a:lnTo>
                    <a:pt x="144780" y="144780"/>
                  </a:lnTo>
                  <a:lnTo>
                    <a:pt x="144780" y="14886381"/>
                  </a:lnTo>
                  <a:lnTo>
                    <a:pt x="0" y="14886381"/>
                  </a:lnTo>
                  <a:lnTo>
                    <a:pt x="0" y="144780"/>
                  </a:lnTo>
                  <a:close/>
                  <a:moveTo>
                    <a:pt x="0" y="14886381"/>
                  </a:moveTo>
                  <a:lnTo>
                    <a:pt x="144780" y="14886381"/>
                  </a:lnTo>
                  <a:lnTo>
                    <a:pt x="144780" y="15031162"/>
                  </a:lnTo>
                  <a:lnTo>
                    <a:pt x="0" y="15031162"/>
                  </a:lnTo>
                  <a:lnTo>
                    <a:pt x="0" y="14886381"/>
                  </a:lnTo>
                  <a:close/>
                  <a:moveTo>
                    <a:pt x="42556857" y="144780"/>
                  </a:moveTo>
                  <a:lnTo>
                    <a:pt x="42701639" y="144780"/>
                  </a:lnTo>
                  <a:lnTo>
                    <a:pt x="42701639" y="14886381"/>
                  </a:lnTo>
                  <a:lnTo>
                    <a:pt x="42556857" y="14886381"/>
                  </a:lnTo>
                  <a:lnTo>
                    <a:pt x="42556857" y="144780"/>
                  </a:lnTo>
                  <a:close/>
                  <a:moveTo>
                    <a:pt x="144780" y="14886381"/>
                  </a:moveTo>
                  <a:lnTo>
                    <a:pt x="42556857" y="14886381"/>
                  </a:lnTo>
                  <a:lnTo>
                    <a:pt x="42556857" y="15031162"/>
                  </a:lnTo>
                  <a:lnTo>
                    <a:pt x="144780" y="15031162"/>
                  </a:lnTo>
                  <a:lnTo>
                    <a:pt x="144780" y="14886381"/>
                  </a:lnTo>
                  <a:close/>
                  <a:moveTo>
                    <a:pt x="42556857" y="0"/>
                  </a:moveTo>
                  <a:lnTo>
                    <a:pt x="42701639" y="0"/>
                  </a:lnTo>
                  <a:lnTo>
                    <a:pt x="42701639" y="144780"/>
                  </a:lnTo>
                  <a:lnTo>
                    <a:pt x="42556857" y="144780"/>
                  </a:lnTo>
                  <a:lnTo>
                    <a:pt x="42556857" y="0"/>
                  </a:lnTo>
                  <a:close/>
                  <a:moveTo>
                    <a:pt x="0" y="0"/>
                  </a:moveTo>
                  <a:lnTo>
                    <a:pt x="144780" y="0"/>
                  </a:lnTo>
                  <a:lnTo>
                    <a:pt x="144780" y="144780"/>
                  </a:lnTo>
                  <a:lnTo>
                    <a:pt x="0" y="144780"/>
                  </a:lnTo>
                  <a:lnTo>
                    <a:pt x="0" y="0"/>
                  </a:lnTo>
                  <a:close/>
                  <a:moveTo>
                    <a:pt x="144780" y="0"/>
                  </a:moveTo>
                  <a:lnTo>
                    <a:pt x="42556857" y="0"/>
                  </a:lnTo>
                  <a:lnTo>
                    <a:pt x="42556857" y="144780"/>
                  </a:lnTo>
                  <a:lnTo>
                    <a:pt x="144780" y="144780"/>
                  </a:lnTo>
                  <a:lnTo>
                    <a:pt x="144780" y="0"/>
                  </a:lnTo>
                  <a:close/>
                </a:path>
              </a:pathLst>
            </a:custGeom>
            <a:solidFill>
              <a:srgbClr val="000000"/>
            </a:solidFill>
          </p:spPr>
        </p:sp>
      </p:grpSp>
      <p:sp>
        <p:nvSpPr>
          <p:cNvPr name="Freeform 13" id="13"/>
          <p:cNvSpPr/>
          <p:nvPr/>
        </p:nvSpPr>
        <p:spPr>
          <a:xfrm flipH="false" flipV="false" rot="0">
            <a:off x="5367003" y="3624768"/>
            <a:ext cx="1778945" cy="4214241"/>
          </a:xfrm>
          <a:custGeom>
            <a:avLst/>
            <a:gdLst/>
            <a:ahLst/>
            <a:cxnLst/>
            <a:rect r="r" b="b" t="t" l="l"/>
            <a:pathLst>
              <a:path h="4214241" w="1778945">
                <a:moveTo>
                  <a:pt x="0" y="0"/>
                </a:moveTo>
                <a:lnTo>
                  <a:pt x="1778946" y="0"/>
                </a:lnTo>
                <a:lnTo>
                  <a:pt x="1778946" y="4214241"/>
                </a:lnTo>
                <a:lnTo>
                  <a:pt x="0" y="4214241"/>
                </a:lnTo>
                <a:lnTo>
                  <a:pt x="0" y="0"/>
                </a:lnTo>
                <a:close/>
              </a:path>
            </a:pathLst>
          </a:custGeom>
          <a:blipFill>
            <a:blip r:embed="rId4"/>
            <a:stretch>
              <a:fillRect l="0" t="-11208" r="0" b="0"/>
            </a:stretch>
          </a:blipFill>
        </p:spPr>
      </p:sp>
      <p:sp>
        <p:nvSpPr>
          <p:cNvPr name="Freeform 14" id="14"/>
          <p:cNvSpPr/>
          <p:nvPr/>
        </p:nvSpPr>
        <p:spPr>
          <a:xfrm flipH="false" flipV="false" rot="0">
            <a:off x="545356" y="4083351"/>
            <a:ext cx="1436098" cy="1146485"/>
          </a:xfrm>
          <a:custGeom>
            <a:avLst/>
            <a:gdLst/>
            <a:ahLst/>
            <a:cxnLst/>
            <a:rect r="r" b="b" t="t" l="l"/>
            <a:pathLst>
              <a:path h="1146485" w="1436098">
                <a:moveTo>
                  <a:pt x="0" y="0"/>
                </a:moveTo>
                <a:lnTo>
                  <a:pt x="1436098" y="0"/>
                </a:lnTo>
                <a:lnTo>
                  <a:pt x="1436098" y="1146484"/>
                </a:lnTo>
                <a:lnTo>
                  <a:pt x="0" y="1146484"/>
                </a:lnTo>
                <a:lnTo>
                  <a:pt x="0" y="0"/>
                </a:lnTo>
                <a:close/>
              </a:path>
            </a:pathLst>
          </a:custGeom>
          <a:blipFill>
            <a:blip r:embed="rId5"/>
            <a:stretch>
              <a:fillRect l="0" t="0" r="0" b="0"/>
            </a:stretch>
          </a:blipFill>
        </p:spPr>
      </p:sp>
      <p:sp>
        <p:nvSpPr>
          <p:cNvPr name="Freeform 15" id="15"/>
          <p:cNvSpPr/>
          <p:nvPr/>
        </p:nvSpPr>
        <p:spPr>
          <a:xfrm flipH="false" flipV="false" rot="0">
            <a:off x="2971415" y="5731889"/>
            <a:ext cx="2313849" cy="2006616"/>
          </a:xfrm>
          <a:custGeom>
            <a:avLst/>
            <a:gdLst/>
            <a:ahLst/>
            <a:cxnLst/>
            <a:rect r="r" b="b" t="t" l="l"/>
            <a:pathLst>
              <a:path h="2006616" w="2313849">
                <a:moveTo>
                  <a:pt x="0" y="0"/>
                </a:moveTo>
                <a:lnTo>
                  <a:pt x="2313850" y="0"/>
                </a:lnTo>
                <a:lnTo>
                  <a:pt x="2313850" y="2006616"/>
                </a:lnTo>
                <a:lnTo>
                  <a:pt x="0" y="2006616"/>
                </a:lnTo>
                <a:lnTo>
                  <a:pt x="0" y="0"/>
                </a:lnTo>
                <a:close/>
              </a:path>
            </a:pathLst>
          </a:custGeom>
          <a:blipFill>
            <a:blip r:embed="rId6"/>
            <a:stretch>
              <a:fillRect l="0" t="0" r="0" b="0"/>
            </a:stretch>
          </a:blipFill>
        </p:spPr>
      </p:sp>
      <p:sp>
        <p:nvSpPr>
          <p:cNvPr name="Freeform 16" id="16"/>
          <p:cNvSpPr/>
          <p:nvPr/>
        </p:nvSpPr>
        <p:spPr>
          <a:xfrm flipH="false" flipV="false" rot="0">
            <a:off x="2105512" y="3748593"/>
            <a:ext cx="3214344" cy="1698245"/>
          </a:xfrm>
          <a:custGeom>
            <a:avLst/>
            <a:gdLst/>
            <a:ahLst/>
            <a:cxnLst/>
            <a:rect r="r" b="b" t="t" l="l"/>
            <a:pathLst>
              <a:path h="1698245" w="3214344">
                <a:moveTo>
                  <a:pt x="0" y="0"/>
                </a:moveTo>
                <a:lnTo>
                  <a:pt x="3214343" y="0"/>
                </a:lnTo>
                <a:lnTo>
                  <a:pt x="3214343" y="1698245"/>
                </a:lnTo>
                <a:lnTo>
                  <a:pt x="0" y="1698245"/>
                </a:lnTo>
                <a:lnTo>
                  <a:pt x="0" y="0"/>
                </a:lnTo>
                <a:close/>
              </a:path>
            </a:pathLst>
          </a:custGeom>
          <a:blipFill>
            <a:blip r:embed="rId7"/>
            <a:stretch>
              <a:fillRect l="0" t="0" r="0" b="0"/>
            </a:stretch>
          </a:blipFill>
        </p:spPr>
      </p:sp>
      <p:sp>
        <p:nvSpPr>
          <p:cNvPr name="TextBox 17" id="17"/>
          <p:cNvSpPr txBox="true"/>
          <p:nvPr/>
        </p:nvSpPr>
        <p:spPr>
          <a:xfrm rot="0">
            <a:off x="0" y="578265"/>
            <a:ext cx="7546739" cy="428625"/>
          </a:xfrm>
          <a:prstGeom prst="rect">
            <a:avLst/>
          </a:prstGeom>
        </p:spPr>
        <p:txBody>
          <a:bodyPr anchor="t" rtlCol="false" tIns="0" lIns="0" bIns="0" rIns="0">
            <a:spAutoFit/>
          </a:bodyPr>
          <a:lstStyle/>
          <a:p>
            <a:pPr algn="ctr" marL="0" indent="0" lvl="0">
              <a:lnSpc>
                <a:spcPts val="3150"/>
              </a:lnSpc>
            </a:pPr>
            <a:r>
              <a:rPr lang="en-US" sz="3500" spc="70">
                <a:solidFill>
                  <a:srgbClr val="2360D8"/>
                </a:solidFill>
                <a:latin typeface="Barlow Black Bold"/>
              </a:rPr>
              <a:t>FICHE EXPERTISE # 4</a:t>
            </a:r>
          </a:p>
        </p:txBody>
      </p:sp>
      <p:sp>
        <p:nvSpPr>
          <p:cNvPr name="TextBox 18" id="18"/>
          <p:cNvSpPr txBox="true"/>
          <p:nvPr/>
        </p:nvSpPr>
        <p:spPr>
          <a:xfrm rot="0">
            <a:off x="2971415" y="91107"/>
            <a:ext cx="4564145" cy="264159"/>
          </a:xfrm>
          <a:prstGeom prst="rect">
            <a:avLst/>
          </a:prstGeom>
        </p:spPr>
        <p:txBody>
          <a:bodyPr anchor="t" rtlCol="false" tIns="0" lIns="0" bIns="0" rIns="0">
            <a:spAutoFit/>
          </a:bodyPr>
          <a:lstStyle/>
          <a:p>
            <a:pPr algn="ctr">
              <a:lnSpc>
                <a:spcPts val="2240"/>
              </a:lnSpc>
            </a:pPr>
            <a:r>
              <a:rPr lang="en-US" sz="1600">
                <a:solidFill>
                  <a:srgbClr val="000000"/>
                </a:solidFill>
                <a:latin typeface="Open Sans"/>
                <a:ea typeface="Open Sans"/>
              </a:rPr>
              <a:t>💡 La consommation &amp; les ménages</a:t>
            </a:r>
          </a:p>
        </p:txBody>
      </p:sp>
      <p:sp>
        <p:nvSpPr>
          <p:cNvPr name="TextBox 19" id="19"/>
          <p:cNvSpPr txBox="true"/>
          <p:nvPr/>
        </p:nvSpPr>
        <p:spPr>
          <a:xfrm rot="0">
            <a:off x="545356" y="1673174"/>
            <a:ext cx="6492275" cy="1585403"/>
          </a:xfrm>
          <a:prstGeom prst="rect">
            <a:avLst/>
          </a:prstGeom>
        </p:spPr>
        <p:txBody>
          <a:bodyPr anchor="t" rtlCol="false" tIns="0" lIns="0" bIns="0" rIns="0">
            <a:spAutoFit/>
          </a:bodyPr>
          <a:lstStyle/>
          <a:p>
            <a:pPr>
              <a:lnSpc>
                <a:spcPts val="1200"/>
              </a:lnSpc>
              <a:spcBef>
                <a:spcPct val="0"/>
              </a:spcBef>
            </a:pPr>
            <a:r>
              <a:rPr lang="en-US" sz="1000">
                <a:solidFill>
                  <a:srgbClr val="000000"/>
                </a:solidFill>
                <a:latin typeface="Nunito"/>
              </a:rPr>
              <a:t>Les prélèvements obligatoires sont les impôts et cotisations sociales prélevés par les administrations publiques et les institutions européennes.</a:t>
            </a:r>
          </a:p>
          <a:p>
            <a:pPr>
              <a:lnSpc>
                <a:spcPts val="1200"/>
              </a:lnSpc>
              <a:spcBef>
                <a:spcPct val="0"/>
              </a:spcBef>
            </a:pPr>
            <a:r>
              <a:rPr lang="en-US" sz="1000">
                <a:solidFill>
                  <a:srgbClr val="000000"/>
                </a:solidFill>
                <a:latin typeface="Nunito"/>
              </a:rPr>
              <a:t>Les finances publiques distinguent différents types de prélèvements obligatoires :</a:t>
            </a:r>
          </a:p>
          <a:p>
            <a:pPr>
              <a:lnSpc>
                <a:spcPts val="1200"/>
              </a:lnSpc>
              <a:spcBef>
                <a:spcPct val="0"/>
              </a:spcBef>
            </a:pPr>
            <a:r>
              <a:rPr lang="en-US" sz="1000">
                <a:solidFill>
                  <a:srgbClr val="000000"/>
                </a:solidFill>
                <a:latin typeface="Nunito"/>
              </a:rPr>
              <a:t>les impôts : prélevés sur l’ensemble des contribuables, ils trouvent leur contrepartie dans les dépenses de l’État ;</a:t>
            </a:r>
          </a:p>
          <a:p>
            <a:pPr>
              <a:lnSpc>
                <a:spcPts val="1200"/>
              </a:lnSpc>
              <a:spcBef>
                <a:spcPct val="0"/>
              </a:spcBef>
            </a:pPr>
            <a:r>
              <a:rPr lang="en-US" sz="1000">
                <a:solidFill>
                  <a:srgbClr val="000000"/>
                </a:solidFill>
                <a:latin typeface="Nunito"/>
              </a:rPr>
              <a:t>les cotisations sociales : prélevées au profit des organismes de protection sociale, elles ont une contrepartie dans les prestations sociales ;</a:t>
            </a:r>
          </a:p>
          <a:p>
            <a:pPr>
              <a:lnSpc>
                <a:spcPts val="1200"/>
              </a:lnSpc>
              <a:spcBef>
                <a:spcPct val="0"/>
              </a:spcBef>
            </a:pPr>
            <a:r>
              <a:rPr lang="en-US" sz="1000">
                <a:solidFill>
                  <a:srgbClr val="000000"/>
                </a:solidFill>
                <a:latin typeface="Nunito"/>
              </a:rPr>
              <a:t>les taxes fiscales : perçues sur les particuliers à l’occasion de la fourniture d’un service, sans équivalence absolue entre son montant et son prix (ex. : taxe locale d'aménagement, taxe foncière ...).</a:t>
            </a:r>
          </a:p>
          <a:p>
            <a:pPr>
              <a:lnSpc>
                <a:spcPts val="1200"/>
              </a:lnSpc>
              <a:spcBef>
                <a:spcPct val="0"/>
              </a:spcBef>
            </a:pPr>
            <a:r>
              <a:rPr lang="en-US" sz="1000">
                <a:solidFill>
                  <a:srgbClr val="000000"/>
                </a:solidFill>
                <a:latin typeface="Nunito"/>
              </a:rPr>
              <a:t>Les versements sont effectués par les contribuables (personnes physiques ou morales).</a:t>
            </a:r>
          </a:p>
          <a:p>
            <a:pPr>
              <a:lnSpc>
                <a:spcPts val="1200"/>
              </a:lnSpc>
              <a:spcBef>
                <a:spcPct val="0"/>
              </a:spcBef>
            </a:pPr>
            <a:r>
              <a:rPr lang="en-US" sz="1000">
                <a:solidFill>
                  <a:srgbClr val="000000"/>
                </a:solidFill>
                <a:latin typeface="Nunito"/>
              </a:rPr>
              <a:t>En 2022, les prélèvements obligatoires devraient atteindre 1 194,1 milliards d'euros, soit 45,2% du PIB </a:t>
            </a:r>
          </a:p>
          <a:p>
            <a:pPr algn="r">
              <a:lnSpc>
                <a:spcPts val="840"/>
              </a:lnSpc>
              <a:spcBef>
                <a:spcPct val="0"/>
              </a:spcBef>
            </a:pPr>
            <a:r>
              <a:rPr lang="en-US" sz="700">
                <a:solidFill>
                  <a:srgbClr val="000000"/>
                </a:solidFill>
                <a:latin typeface="Nunito"/>
              </a:rPr>
              <a:t>(source : projet de loi de finances pour 2023 https://www.vie-publique.fr/fiches).</a:t>
            </a:r>
          </a:p>
        </p:txBody>
      </p:sp>
      <p:sp>
        <p:nvSpPr>
          <p:cNvPr name="TextBox 20" id="20"/>
          <p:cNvSpPr txBox="true"/>
          <p:nvPr/>
        </p:nvSpPr>
        <p:spPr>
          <a:xfrm rot="0">
            <a:off x="454969" y="7962599"/>
            <a:ext cx="6511066" cy="2133624"/>
          </a:xfrm>
          <a:prstGeom prst="rect">
            <a:avLst/>
          </a:prstGeom>
        </p:spPr>
        <p:txBody>
          <a:bodyPr anchor="t" rtlCol="false" tIns="0" lIns="0" bIns="0" rIns="0">
            <a:spAutoFit/>
          </a:bodyPr>
          <a:lstStyle/>
          <a:p>
            <a:pPr>
              <a:lnSpc>
                <a:spcPts val="1200"/>
              </a:lnSpc>
            </a:pPr>
            <a:r>
              <a:rPr lang="en-US" sz="1000">
                <a:solidFill>
                  <a:srgbClr val="000000"/>
                </a:solidFill>
                <a:latin typeface="Nunito"/>
              </a:rPr>
              <a:t>... Le crédit à la consommation permet  d’acheter un bien onéreux en le remboursant en plusieurs mensualités adaptées à son budget. Il permet tout aussi bien d’effectuer divers achats au quotidien, en remboursant chaque mois les sommes avancées auprès de l’organisme de prêt...En 2018, plus de 8 millions de ménages français ont ainsi eu recours à un crédit à la consommation.</a:t>
            </a:r>
          </a:p>
          <a:p>
            <a:pPr>
              <a:lnSpc>
                <a:spcPts val="1200"/>
              </a:lnSpc>
            </a:pPr>
            <a:r>
              <a:rPr lang="en-US" sz="1000">
                <a:solidFill>
                  <a:srgbClr val="000000"/>
                </a:solidFill>
                <a:latin typeface="Nunito"/>
              </a:rPr>
              <a:t>Le principal avantage d’un crédit à la consommation est de permettre à un ménage d’acquérir un bien qu’il n’aurait pas pu acheter. Ainsi, sans aucun apport financier, le souscripteur au crédit peut obtenir une somme conséquente, qu’il pourra rembourser en plusieurs fois. Il permet également aux ménages de faire face à différentes dépenses engendrées par les évènements de la vie : mariage, naissance d’un enfant, études supérieures, etc. Le recours à ce type de prêt permet aux emprunteurs de ne pas avoir à fournir un important effort de trésorerie. </a:t>
            </a:r>
          </a:p>
          <a:p>
            <a:pPr>
              <a:lnSpc>
                <a:spcPts val="1200"/>
              </a:lnSpc>
            </a:pPr>
            <a:r>
              <a:rPr lang="en-US" sz="1000">
                <a:solidFill>
                  <a:srgbClr val="000000"/>
                </a:solidFill>
                <a:latin typeface="Nunito"/>
              </a:rPr>
              <a:t>Ces dernières années, les établissements financiers octroyant des crédits à la consommation ont été contraints de durcir leurs critères face aux nombreux impayés. Autre inconvénient majeur c'est l’addiction qu’ils sont susceptibles d’engendrer auprès de ménages ne parvenant pas à gérer leur budget mensuel...</a:t>
            </a:r>
          </a:p>
          <a:p>
            <a:pPr>
              <a:lnSpc>
                <a:spcPts val="1200"/>
              </a:lnSpc>
            </a:pPr>
            <a:r>
              <a:rPr lang="en-US" sz="1000">
                <a:solidFill>
                  <a:srgbClr val="000000"/>
                </a:solidFill>
                <a:latin typeface="Nunito"/>
              </a:rPr>
              <a:t>En conclusion, si les crédits à la consommation offrent une grande liberté en permettant aux ménages de financer facilement des projets, ils doivent toutefois être maniés avec parcimonie pour éviter le surendettement. </a:t>
            </a:r>
          </a:p>
          <a:p>
            <a:pPr algn="r">
              <a:lnSpc>
                <a:spcPts val="720"/>
              </a:lnSpc>
              <a:spcBef>
                <a:spcPct val="0"/>
              </a:spcBef>
            </a:pPr>
            <a:r>
              <a:rPr lang="en-US" sz="600">
                <a:solidFill>
                  <a:srgbClr val="000000"/>
                </a:solidFill>
                <a:latin typeface="Nunito"/>
              </a:rPr>
              <a:t>source : https://www.radins.com/budget/credit</a:t>
            </a:r>
          </a:p>
        </p:txBody>
      </p:sp>
      <p:sp>
        <p:nvSpPr>
          <p:cNvPr name="Freeform 21" id="21"/>
          <p:cNvSpPr/>
          <p:nvPr/>
        </p:nvSpPr>
        <p:spPr>
          <a:xfrm flipH="false" flipV="false" rot="0">
            <a:off x="361031" y="5764618"/>
            <a:ext cx="2588211" cy="1941158"/>
          </a:xfrm>
          <a:custGeom>
            <a:avLst/>
            <a:gdLst/>
            <a:ahLst/>
            <a:cxnLst/>
            <a:rect r="r" b="b" t="t" l="l"/>
            <a:pathLst>
              <a:path h="1941158" w="2588211">
                <a:moveTo>
                  <a:pt x="0" y="0"/>
                </a:moveTo>
                <a:lnTo>
                  <a:pt x="2588211" y="0"/>
                </a:lnTo>
                <a:lnTo>
                  <a:pt x="2588211" y="1941158"/>
                </a:lnTo>
                <a:lnTo>
                  <a:pt x="0" y="1941158"/>
                </a:lnTo>
                <a:lnTo>
                  <a:pt x="0" y="0"/>
                </a:lnTo>
                <a:close/>
              </a:path>
            </a:pathLst>
          </a:custGeom>
          <a:blipFill>
            <a:blip r:embed="rId8"/>
            <a:stretch>
              <a:fillRect l="0" t="0" r="0" b="0"/>
            </a:stretch>
          </a:blipFill>
        </p:spPr>
      </p:sp>
      <p:sp>
        <p:nvSpPr>
          <p:cNvPr name="Freeform 22" id="22"/>
          <p:cNvSpPr/>
          <p:nvPr/>
        </p:nvSpPr>
        <p:spPr>
          <a:xfrm flipH="false" flipV="false" rot="0">
            <a:off x="47363" y="10359500"/>
            <a:ext cx="795035" cy="280581"/>
          </a:xfrm>
          <a:custGeom>
            <a:avLst/>
            <a:gdLst/>
            <a:ahLst/>
            <a:cxnLst/>
            <a:rect r="r" b="b" t="t" l="l"/>
            <a:pathLst>
              <a:path h="280581" w="795035">
                <a:moveTo>
                  <a:pt x="0" y="0"/>
                </a:moveTo>
                <a:lnTo>
                  <a:pt x="795035" y="0"/>
                </a:lnTo>
                <a:lnTo>
                  <a:pt x="795035" y="280581"/>
                </a:lnTo>
                <a:lnTo>
                  <a:pt x="0" y="280581"/>
                </a:lnTo>
                <a:lnTo>
                  <a:pt x="0" y="0"/>
                </a:lnTo>
                <a:close/>
              </a:path>
            </a:pathLst>
          </a:custGeom>
          <a:blipFill>
            <a:blip r:embed="rId9"/>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90391" y="262065"/>
            <a:ext cx="2368611" cy="317987"/>
            <a:chOff x="0" y="0"/>
            <a:chExt cx="22615557" cy="3036148"/>
          </a:xfrm>
        </p:grpSpPr>
        <p:sp>
          <p:nvSpPr>
            <p:cNvPr name="Freeform 3" id="3"/>
            <p:cNvSpPr/>
            <p:nvPr/>
          </p:nvSpPr>
          <p:spPr>
            <a:xfrm flipH="false" flipV="false" rot="0">
              <a:off x="72390" y="72390"/>
              <a:ext cx="22470777" cy="2891369"/>
            </a:xfrm>
            <a:custGeom>
              <a:avLst/>
              <a:gdLst/>
              <a:ahLst/>
              <a:cxnLst/>
              <a:rect r="r" b="b" t="t" l="l"/>
              <a:pathLst>
                <a:path h="2891369" w="22470777">
                  <a:moveTo>
                    <a:pt x="0" y="0"/>
                  </a:moveTo>
                  <a:lnTo>
                    <a:pt x="22470777" y="0"/>
                  </a:lnTo>
                  <a:lnTo>
                    <a:pt x="22470777" y="2891369"/>
                  </a:lnTo>
                  <a:lnTo>
                    <a:pt x="0" y="2891369"/>
                  </a:lnTo>
                  <a:lnTo>
                    <a:pt x="0" y="0"/>
                  </a:lnTo>
                  <a:close/>
                </a:path>
              </a:pathLst>
            </a:custGeom>
            <a:solidFill>
              <a:srgbClr val="FFFFFF"/>
            </a:solidFill>
          </p:spPr>
        </p:sp>
        <p:sp>
          <p:nvSpPr>
            <p:cNvPr name="Freeform 4" id="4"/>
            <p:cNvSpPr/>
            <p:nvPr/>
          </p:nvSpPr>
          <p:spPr>
            <a:xfrm flipH="false" flipV="false" rot="0">
              <a:off x="0" y="0"/>
              <a:ext cx="22615558" cy="3036148"/>
            </a:xfrm>
            <a:custGeom>
              <a:avLst/>
              <a:gdLst/>
              <a:ahLst/>
              <a:cxnLst/>
              <a:rect r="r" b="b" t="t" l="l"/>
              <a:pathLst>
                <a:path h="3036148" w="22615558">
                  <a:moveTo>
                    <a:pt x="22470777" y="2891368"/>
                  </a:moveTo>
                  <a:lnTo>
                    <a:pt x="22615558" y="2891368"/>
                  </a:lnTo>
                  <a:lnTo>
                    <a:pt x="22615558" y="3036148"/>
                  </a:lnTo>
                  <a:lnTo>
                    <a:pt x="22470777" y="3036148"/>
                  </a:lnTo>
                  <a:lnTo>
                    <a:pt x="22470777" y="2891368"/>
                  </a:lnTo>
                  <a:close/>
                  <a:moveTo>
                    <a:pt x="0" y="144780"/>
                  </a:moveTo>
                  <a:lnTo>
                    <a:pt x="144780" y="144780"/>
                  </a:lnTo>
                  <a:lnTo>
                    <a:pt x="144780" y="2891368"/>
                  </a:lnTo>
                  <a:lnTo>
                    <a:pt x="0" y="2891368"/>
                  </a:lnTo>
                  <a:lnTo>
                    <a:pt x="0" y="144780"/>
                  </a:lnTo>
                  <a:close/>
                  <a:moveTo>
                    <a:pt x="0" y="2891368"/>
                  </a:moveTo>
                  <a:lnTo>
                    <a:pt x="144780" y="2891368"/>
                  </a:lnTo>
                  <a:lnTo>
                    <a:pt x="144780" y="3036148"/>
                  </a:lnTo>
                  <a:lnTo>
                    <a:pt x="0" y="3036148"/>
                  </a:lnTo>
                  <a:lnTo>
                    <a:pt x="0" y="2891368"/>
                  </a:lnTo>
                  <a:close/>
                  <a:moveTo>
                    <a:pt x="22470777" y="144780"/>
                  </a:moveTo>
                  <a:lnTo>
                    <a:pt x="22615558" y="144780"/>
                  </a:lnTo>
                  <a:lnTo>
                    <a:pt x="22615558" y="2891368"/>
                  </a:lnTo>
                  <a:lnTo>
                    <a:pt x="22470777" y="2891368"/>
                  </a:lnTo>
                  <a:lnTo>
                    <a:pt x="22470777" y="144780"/>
                  </a:lnTo>
                  <a:close/>
                  <a:moveTo>
                    <a:pt x="144780" y="2891368"/>
                  </a:moveTo>
                  <a:lnTo>
                    <a:pt x="22470777" y="2891368"/>
                  </a:lnTo>
                  <a:lnTo>
                    <a:pt x="22470777" y="3036148"/>
                  </a:lnTo>
                  <a:lnTo>
                    <a:pt x="144780" y="3036148"/>
                  </a:lnTo>
                  <a:lnTo>
                    <a:pt x="144780" y="2891368"/>
                  </a:lnTo>
                  <a:close/>
                  <a:moveTo>
                    <a:pt x="22470777" y="0"/>
                  </a:moveTo>
                  <a:lnTo>
                    <a:pt x="22615558" y="0"/>
                  </a:lnTo>
                  <a:lnTo>
                    <a:pt x="22615558" y="144780"/>
                  </a:lnTo>
                  <a:lnTo>
                    <a:pt x="22470777" y="144780"/>
                  </a:lnTo>
                  <a:lnTo>
                    <a:pt x="22470777" y="0"/>
                  </a:lnTo>
                  <a:close/>
                  <a:moveTo>
                    <a:pt x="0" y="0"/>
                  </a:moveTo>
                  <a:lnTo>
                    <a:pt x="144780" y="0"/>
                  </a:lnTo>
                  <a:lnTo>
                    <a:pt x="144780" y="144780"/>
                  </a:lnTo>
                  <a:lnTo>
                    <a:pt x="0" y="144780"/>
                  </a:lnTo>
                  <a:lnTo>
                    <a:pt x="0" y="0"/>
                  </a:lnTo>
                  <a:close/>
                  <a:moveTo>
                    <a:pt x="144780" y="0"/>
                  </a:moveTo>
                  <a:lnTo>
                    <a:pt x="22470777" y="0"/>
                  </a:lnTo>
                  <a:lnTo>
                    <a:pt x="22470777" y="144780"/>
                  </a:lnTo>
                  <a:lnTo>
                    <a:pt x="144780" y="144780"/>
                  </a:lnTo>
                  <a:lnTo>
                    <a:pt x="144780" y="0"/>
                  </a:lnTo>
                  <a:close/>
                </a:path>
              </a:pathLst>
            </a:custGeom>
            <a:solidFill>
              <a:srgbClr val="000000"/>
            </a:solidFill>
          </p:spPr>
        </p:sp>
      </p:grpSp>
      <p:grpSp>
        <p:nvGrpSpPr>
          <p:cNvPr name="Group 5" id="5"/>
          <p:cNvGrpSpPr/>
          <p:nvPr/>
        </p:nvGrpSpPr>
        <p:grpSpPr>
          <a:xfrm rot="0">
            <a:off x="756857" y="4365110"/>
            <a:ext cx="2947403" cy="1883459"/>
            <a:chOff x="0" y="0"/>
            <a:chExt cx="28141878" cy="17983318"/>
          </a:xfrm>
        </p:grpSpPr>
        <p:sp>
          <p:nvSpPr>
            <p:cNvPr name="Freeform 6" id="6"/>
            <p:cNvSpPr/>
            <p:nvPr/>
          </p:nvSpPr>
          <p:spPr>
            <a:xfrm flipH="false" flipV="false" rot="0">
              <a:off x="72390" y="72390"/>
              <a:ext cx="27997100" cy="17838538"/>
            </a:xfrm>
            <a:custGeom>
              <a:avLst/>
              <a:gdLst/>
              <a:ahLst/>
              <a:cxnLst/>
              <a:rect r="r" b="b" t="t" l="l"/>
              <a:pathLst>
                <a:path h="17838538" w="27997100">
                  <a:moveTo>
                    <a:pt x="0" y="0"/>
                  </a:moveTo>
                  <a:lnTo>
                    <a:pt x="27997100" y="0"/>
                  </a:lnTo>
                  <a:lnTo>
                    <a:pt x="27997100" y="17838538"/>
                  </a:lnTo>
                  <a:lnTo>
                    <a:pt x="0" y="17838538"/>
                  </a:lnTo>
                  <a:lnTo>
                    <a:pt x="0" y="0"/>
                  </a:lnTo>
                  <a:close/>
                </a:path>
              </a:pathLst>
            </a:custGeom>
            <a:solidFill>
              <a:srgbClr val="FFFFFF"/>
            </a:solidFill>
          </p:spPr>
        </p:sp>
        <p:sp>
          <p:nvSpPr>
            <p:cNvPr name="Freeform 7" id="7"/>
            <p:cNvSpPr/>
            <p:nvPr/>
          </p:nvSpPr>
          <p:spPr>
            <a:xfrm flipH="false" flipV="false" rot="0">
              <a:off x="0" y="0"/>
              <a:ext cx="28141879" cy="17983318"/>
            </a:xfrm>
            <a:custGeom>
              <a:avLst/>
              <a:gdLst/>
              <a:ahLst/>
              <a:cxnLst/>
              <a:rect r="r" b="b" t="t" l="l"/>
              <a:pathLst>
                <a:path h="17983318" w="28141879">
                  <a:moveTo>
                    <a:pt x="27997097" y="17838539"/>
                  </a:moveTo>
                  <a:lnTo>
                    <a:pt x="28141879" y="17838539"/>
                  </a:lnTo>
                  <a:lnTo>
                    <a:pt x="28141879" y="17983318"/>
                  </a:lnTo>
                  <a:lnTo>
                    <a:pt x="27997097" y="17983318"/>
                  </a:lnTo>
                  <a:lnTo>
                    <a:pt x="27997097" y="17838539"/>
                  </a:lnTo>
                  <a:close/>
                  <a:moveTo>
                    <a:pt x="0" y="144780"/>
                  </a:moveTo>
                  <a:lnTo>
                    <a:pt x="144780" y="144780"/>
                  </a:lnTo>
                  <a:lnTo>
                    <a:pt x="144780" y="17838539"/>
                  </a:lnTo>
                  <a:lnTo>
                    <a:pt x="0" y="17838539"/>
                  </a:lnTo>
                  <a:lnTo>
                    <a:pt x="0" y="144780"/>
                  </a:lnTo>
                  <a:close/>
                  <a:moveTo>
                    <a:pt x="0" y="17838539"/>
                  </a:moveTo>
                  <a:lnTo>
                    <a:pt x="144780" y="17838539"/>
                  </a:lnTo>
                  <a:lnTo>
                    <a:pt x="144780" y="17983318"/>
                  </a:lnTo>
                  <a:lnTo>
                    <a:pt x="0" y="17983318"/>
                  </a:lnTo>
                  <a:lnTo>
                    <a:pt x="0" y="17838539"/>
                  </a:lnTo>
                  <a:close/>
                  <a:moveTo>
                    <a:pt x="27997097" y="144780"/>
                  </a:moveTo>
                  <a:lnTo>
                    <a:pt x="28141879" y="144780"/>
                  </a:lnTo>
                  <a:lnTo>
                    <a:pt x="28141879" y="17838539"/>
                  </a:lnTo>
                  <a:lnTo>
                    <a:pt x="27997097" y="17838539"/>
                  </a:lnTo>
                  <a:lnTo>
                    <a:pt x="27997097" y="144780"/>
                  </a:lnTo>
                  <a:close/>
                  <a:moveTo>
                    <a:pt x="144780" y="17838539"/>
                  </a:moveTo>
                  <a:lnTo>
                    <a:pt x="27997097" y="17838539"/>
                  </a:lnTo>
                  <a:lnTo>
                    <a:pt x="27997097" y="17983318"/>
                  </a:lnTo>
                  <a:lnTo>
                    <a:pt x="144780" y="17983318"/>
                  </a:lnTo>
                  <a:lnTo>
                    <a:pt x="144780" y="17838539"/>
                  </a:lnTo>
                  <a:close/>
                  <a:moveTo>
                    <a:pt x="27997097" y="0"/>
                  </a:moveTo>
                  <a:lnTo>
                    <a:pt x="28141879" y="0"/>
                  </a:lnTo>
                  <a:lnTo>
                    <a:pt x="28141879" y="144780"/>
                  </a:lnTo>
                  <a:lnTo>
                    <a:pt x="27997097" y="144780"/>
                  </a:lnTo>
                  <a:lnTo>
                    <a:pt x="27997097" y="0"/>
                  </a:lnTo>
                  <a:close/>
                  <a:moveTo>
                    <a:pt x="0" y="0"/>
                  </a:moveTo>
                  <a:lnTo>
                    <a:pt x="144780" y="0"/>
                  </a:lnTo>
                  <a:lnTo>
                    <a:pt x="144780" y="144780"/>
                  </a:lnTo>
                  <a:lnTo>
                    <a:pt x="0" y="144780"/>
                  </a:lnTo>
                  <a:lnTo>
                    <a:pt x="0" y="0"/>
                  </a:lnTo>
                  <a:close/>
                  <a:moveTo>
                    <a:pt x="144780" y="0"/>
                  </a:moveTo>
                  <a:lnTo>
                    <a:pt x="27997097" y="0"/>
                  </a:lnTo>
                  <a:lnTo>
                    <a:pt x="27997097" y="144780"/>
                  </a:lnTo>
                  <a:lnTo>
                    <a:pt x="144780" y="144780"/>
                  </a:lnTo>
                  <a:lnTo>
                    <a:pt x="144780" y="0"/>
                  </a:lnTo>
                  <a:close/>
                </a:path>
              </a:pathLst>
            </a:custGeom>
            <a:solidFill>
              <a:srgbClr val="000000"/>
            </a:solidFill>
          </p:spPr>
        </p:sp>
      </p:grpSp>
      <p:grpSp>
        <p:nvGrpSpPr>
          <p:cNvPr name="Group 8" id="8"/>
          <p:cNvGrpSpPr/>
          <p:nvPr/>
        </p:nvGrpSpPr>
        <p:grpSpPr>
          <a:xfrm rot="0">
            <a:off x="3856160" y="4365110"/>
            <a:ext cx="2947403" cy="1883459"/>
            <a:chOff x="0" y="0"/>
            <a:chExt cx="28141878" cy="17983318"/>
          </a:xfrm>
        </p:grpSpPr>
        <p:sp>
          <p:nvSpPr>
            <p:cNvPr name="Freeform 9" id="9"/>
            <p:cNvSpPr/>
            <p:nvPr/>
          </p:nvSpPr>
          <p:spPr>
            <a:xfrm flipH="false" flipV="false" rot="0">
              <a:off x="72390" y="72390"/>
              <a:ext cx="27997100" cy="17838538"/>
            </a:xfrm>
            <a:custGeom>
              <a:avLst/>
              <a:gdLst/>
              <a:ahLst/>
              <a:cxnLst/>
              <a:rect r="r" b="b" t="t" l="l"/>
              <a:pathLst>
                <a:path h="17838538" w="27997100">
                  <a:moveTo>
                    <a:pt x="0" y="0"/>
                  </a:moveTo>
                  <a:lnTo>
                    <a:pt x="27997100" y="0"/>
                  </a:lnTo>
                  <a:lnTo>
                    <a:pt x="27997100" y="17838538"/>
                  </a:lnTo>
                  <a:lnTo>
                    <a:pt x="0" y="17838538"/>
                  </a:lnTo>
                  <a:lnTo>
                    <a:pt x="0" y="0"/>
                  </a:lnTo>
                  <a:close/>
                </a:path>
              </a:pathLst>
            </a:custGeom>
            <a:solidFill>
              <a:srgbClr val="FFFFFF"/>
            </a:solidFill>
          </p:spPr>
        </p:sp>
        <p:sp>
          <p:nvSpPr>
            <p:cNvPr name="Freeform 10" id="10"/>
            <p:cNvSpPr/>
            <p:nvPr/>
          </p:nvSpPr>
          <p:spPr>
            <a:xfrm flipH="false" flipV="false" rot="0">
              <a:off x="0" y="0"/>
              <a:ext cx="28141879" cy="17983318"/>
            </a:xfrm>
            <a:custGeom>
              <a:avLst/>
              <a:gdLst/>
              <a:ahLst/>
              <a:cxnLst/>
              <a:rect r="r" b="b" t="t" l="l"/>
              <a:pathLst>
                <a:path h="17983318" w="28141879">
                  <a:moveTo>
                    <a:pt x="27997097" y="17838539"/>
                  </a:moveTo>
                  <a:lnTo>
                    <a:pt x="28141879" y="17838539"/>
                  </a:lnTo>
                  <a:lnTo>
                    <a:pt x="28141879" y="17983318"/>
                  </a:lnTo>
                  <a:lnTo>
                    <a:pt x="27997097" y="17983318"/>
                  </a:lnTo>
                  <a:lnTo>
                    <a:pt x="27997097" y="17838539"/>
                  </a:lnTo>
                  <a:close/>
                  <a:moveTo>
                    <a:pt x="0" y="144780"/>
                  </a:moveTo>
                  <a:lnTo>
                    <a:pt x="144780" y="144780"/>
                  </a:lnTo>
                  <a:lnTo>
                    <a:pt x="144780" y="17838539"/>
                  </a:lnTo>
                  <a:lnTo>
                    <a:pt x="0" y="17838539"/>
                  </a:lnTo>
                  <a:lnTo>
                    <a:pt x="0" y="144780"/>
                  </a:lnTo>
                  <a:close/>
                  <a:moveTo>
                    <a:pt x="0" y="17838539"/>
                  </a:moveTo>
                  <a:lnTo>
                    <a:pt x="144780" y="17838539"/>
                  </a:lnTo>
                  <a:lnTo>
                    <a:pt x="144780" y="17983318"/>
                  </a:lnTo>
                  <a:lnTo>
                    <a:pt x="0" y="17983318"/>
                  </a:lnTo>
                  <a:lnTo>
                    <a:pt x="0" y="17838539"/>
                  </a:lnTo>
                  <a:close/>
                  <a:moveTo>
                    <a:pt x="27997097" y="144780"/>
                  </a:moveTo>
                  <a:lnTo>
                    <a:pt x="28141879" y="144780"/>
                  </a:lnTo>
                  <a:lnTo>
                    <a:pt x="28141879" y="17838539"/>
                  </a:lnTo>
                  <a:lnTo>
                    <a:pt x="27997097" y="17838539"/>
                  </a:lnTo>
                  <a:lnTo>
                    <a:pt x="27997097" y="144780"/>
                  </a:lnTo>
                  <a:close/>
                  <a:moveTo>
                    <a:pt x="144780" y="17838539"/>
                  </a:moveTo>
                  <a:lnTo>
                    <a:pt x="27997097" y="17838539"/>
                  </a:lnTo>
                  <a:lnTo>
                    <a:pt x="27997097" y="17983318"/>
                  </a:lnTo>
                  <a:lnTo>
                    <a:pt x="144780" y="17983318"/>
                  </a:lnTo>
                  <a:lnTo>
                    <a:pt x="144780" y="17838539"/>
                  </a:lnTo>
                  <a:close/>
                  <a:moveTo>
                    <a:pt x="27997097" y="0"/>
                  </a:moveTo>
                  <a:lnTo>
                    <a:pt x="28141879" y="0"/>
                  </a:lnTo>
                  <a:lnTo>
                    <a:pt x="28141879" y="144780"/>
                  </a:lnTo>
                  <a:lnTo>
                    <a:pt x="27997097" y="144780"/>
                  </a:lnTo>
                  <a:lnTo>
                    <a:pt x="27997097" y="0"/>
                  </a:lnTo>
                  <a:close/>
                  <a:moveTo>
                    <a:pt x="0" y="0"/>
                  </a:moveTo>
                  <a:lnTo>
                    <a:pt x="144780" y="0"/>
                  </a:lnTo>
                  <a:lnTo>
                    <a:pt x="144780" y="144780"/>
                  </a:lnTo>
                  <a:lnTo>
                    <a:pt x="0" y="144780"/>
                  </a:lnTo>
                  <a:lnTo>
                    <a:pt x="0" y="0"/>
                  </a:lnTo>
                  <a:close/>
                  <a:moveTo>
                    <a:pt x="144780" y="0"/>
                  </a:moveTo>
                  <a:lnTo>
                    <a:pt x="27997097" y="0"/>
                  </a:lnTo>
                  <a:lnTo>
                    <a:pt x="27997097" y="144780"/>
                  </a:lnTo>
                  <a:lnTo>
                    <a:pt x="144780" y="144780"/>
                  </a:lnTo>
                  <a:lnTo>
                    <a:pt x="144780" y="0"/>
                  </a:lnTo>
                  <a:close/>
                </a:path>
              </a:pathLst>
            </a:custGeom>
            <a:solidFill>
              <a:srgbClr val="000000"/>
            </a:solidFill>
          </p:spPr>
        </p:sp>
      </p:grpSp>
      <p:grpSp>
        <p:nvGrpSpPr>
          <p:cNvPr name="Group 11" id="11"/>
          <p:cNvGrpSpPr/>
          <p:nvPr/>
        </p:nvGrpSpPr>
        <p:grpSpPr>
          <a:xfrm rot="0">
            <a:off x="756857" y="6394474"/>
            <a:ext cx="3001296" cy="1712496"/>
            <a:chOff x="0" y="0"/>
            <a:chExt cx="28656447" cy="16350951"/>
          </a:xfrm>
        </p:grpSpPr>
        <p:sp>
          <p:nvSpPr>
            <p:cNvPr name="Freeform 12" id="12"/>
            <p:cNvSpPr/>
            <p:nvPr/>
          </p:nvSpPr>
          <p:spPr>
            <a:xfrm flipH="false" flipV="false" rot="0">
              <a:off x="72390" y="72390"/>
              <a:ext cx="28511667" cy="16206171"/>
            </a:xfrm>
            <a:custGeom>
              <a:avLst/>
              <a:gdLst/>
              <a:ahLst/>
              <a:cxnLst/>
              <a:rect r="r" b="b" t="t" l="l"/>
              <a:pathLst>
                <a:path h="16206171" w="28511667">
                  <a:moveTo>
                    <a:pt x="0" y="0"/>
                  </a:moveTo>
                  <a:lnTo>
                    <a:pt x="28511667" y="0"/>
                  </a:lnTo>
                  <a:lnTo>
                    <a:pt x="28511667" y="16206171"/>
                  </a:lnTo>
                  <a:lnTo>
                    <a:pt x="0" y="16206171"/>
                  </a:lnTo>
                  <a:lnTo>
                    <a:pt x="0" y="0"/>
                  </a:lnTo>
                  <a:close/>
                </a:path>
              </a:pathLst>
            </a:custGeom>
            <a:solidFill>
              <a:srgbClr val="FFFFFF"/>
            </a:solidFill>
          </p:spPr>
        </p:sp>
        <p:sp>
          <p:nvSpPr>
            <p:cNvPr name="Freeform 13" id="13"/>
            <p:cNvSpPr/>
            <p:nvPr/>
          </p:nvSpPr>
          <p:spPr>
            <a:xfrm flipH="false" flipV="false" rot="0">
              <a:off x="0" y="0"/>
              <a:ext cx="28656446" cy="16350951"/>
            </a:xfrm>
            <a:custGeom>
              <a:avLst/>
              <a:gdLst/>
              <a:ahLst/>
              <a:cxnLst/>
              <a:rect r="r" b="b" t="t" l="l"/>
              <a:pathLst>
                <a:path h="16350951" w="28656446">
                  <a:moveTo>
                    <a:pt x="28511667" y="16206170"/>
                  </a:moveTo>
                  <a:lnTo>
                    <a:pt x="28656446" y="16206170"/>
                  </a:lnTo>
                  <a:lnTo>
                    <a:pt x="28656446" y="16350951"/>
                  </a:lnTo>
                  <a:lnTo>
                    <a:pt x="28511667" y="16350951"/>
                  </a:lnTo>
                  <a:lnTo>
                    <a:pt x="28511667" y="16206170"/>
                  </a:lnTo>
                  <a:close/>
                  <a:moveTo>
                    <a:pt x="0" y="144780"/>
                  </a:moveTo>
                  <a:lnTo>
                    <a:pt x="144780" y="144780"/>
                  </a:lnTo>
                  <a:lnTo>
                    <a:pt x="144780" y="16206170"/>
                  </a:lnTo>
                  <a:lnTo>
                    <a:pt x="0" y="16206170"/>
                  </a:lnTo>
                  <a:lnTo>
                    <a:pt x="0" y="144780"/>
                  </a:lnTo>
                  <a:close/>
                  <a:moveTo>
                    <a:pt x="0" y="16206170"/>
                  </a:moveTo>
                  <a:lnTo>
                    <a:pt x="144780" y="16206170"/>
                  </a:lnTo>
                  <a:lnTo>
                    <a:pt x="144780" y="16350951"/>
                  </a:lnTo>
                  <a:lnTo>
                    <a:pt x="0" y="16350951"/>
                  </a:lnTo>
                  <a:lnTo>
                    <a:pt x="0" y="16206170"/>
                  </a:lnTo>
                  <a:close/>
                  <a:moveTo>
                    <a:pt x="28511667" y="144780"/>
                  </a:moveTo>
                  <a:lnTo>
                    <a:pt x="28656446" y="144780"/>
                  </a:lnTo>
                  <a:lnTo>
                    <a:pt x="28656446" y="16206170"/>
                  </a:lnTo>
                  <a:lnTo>
                    <a:pt x="28511667" y="16206170"/>
                  </a:lnTo>
                  <a:lnTo>
                    <a:pt x="28511667" y="144780"/>
                  </a:lnTo>
                  <a:close/>
                  <a:moveTo>
                    <a:pt x="144780" y="16206170"/>
                  </a:moveTo>
                  <a:lnTo>
                    <a:pt x="28511667" y="16206170"/>
                  </a:lnTo>
                  <a:lnTo>
                    <a:pt x="28511667" y="16350951"/>
                  </a:lnTo>
                  <a:lnTo>
                    <a:pt x="144780" y="16350951"/>
                  </a:lnTo>
                  <a:lnTo>
                    <a:pt x="144780" y="16206170"/>
                  </a:lnTo>
                  <a:close/>
                  <a:moveTo>
                    <a:pt x="28511667" y="0"/>
                  </a:moveTo>
                  <a:lnTo>
                    <a:pt x="28656446" y="0"/>
                  </a:lnTo>
                  <a:lnTo>
                    <a:pt x="28656446" y="144780"/>
                  </a:lnTo>
                  <a:lnTo>
                    <a:pt x="28511667" y="144780"/>
                  </a:lnTo>
                  <a:lnTo>
                    <a:pt x="28511667" y="0"/>
                  </a:lnTo>
                  <a:close/>
                  <a:moveTo>
                    <a:pt x="0" y="0"/>
                  </a:moveTo>
                  <a:lnTo>
                    <a:pt x="144780" y="0"/>
                  </a:lnTo>
                  <a:lnTo>
                    <a:pt x="144780" y="144780"/>
                  </a:lnTo>
                  <a:lnTo>
                    <a:pt x="0" y="144780"/>
                  </a:lnTo>
                  <a:lnTo>
                    <a:pt x="0" y="0"/>
                  </a:lnTo>
                  <a:close/>
                  <a:moveTo>
                    <a:pt x="144780" y="0"/>
                  </a:moveTo>
                  <a:lnTo>
                    <a:pt x="28511667" y="0"/>
                  </a:lnTo>
                  <a:lnTo>
                    <a:pt x="28511667" y="144780"/>
                  </a:lnTo>
                  <a:lnTo>
                    <a:pt x="144780" y="144780"/>
                  </a:lnTo>
                  <a:lnTo>
                    <a:pt x="144780" y="0"/>
                  </a:lnTo>
                  <a:close/>
                </a:path>
              </a:pathLst>
            </a:custGeom>
            <a:solidFill>
              <a:srgbClr val="000000"/>
            </a:solidFill>
          </p:spPr>
        </p:sp>
      </p:grpSp>
      <p:grpSp>
        <p:nvGrpSpPr>
          <p:cNvPr name="Group 14" id="14"/>
          <p:cNvGrpSpPr/>
          <p:nvPr/>
        </p:nvGrpSpPr>
        <p:grpSpPr>
          <a:xfrm rot="0">
            <a:off x="756857" y="8249198"/>
            <a:ext cx="3001296" cy="1686802"/>
            <a:chOff x="0" y="0"/>
            <a:chExt cx="28656447" cy="16105627"/>
          </a:xfrm>
        </p:grpSpPr>
        <p:sp>
          <p:nvSpPr>
            <p:cNvPr name="Freeform 15" id="15"/>
            <p:cNvSpPr/>
            <p:nvPr/>
          </p:nvSpPr>
          <p:spPr>
            <a:xfrm flipH="false" flipV="false" rot="0">
              <a:off x="72390" y="72390"/>
              <a:ext cx="28511667" cy="15960847"/>
            </a:xfrm>
            <a:custGeom>
              <a:avLst/>
              <a:gdLst/>
              <a:ahLst/>
              <a:cxnLst/>
              <a:rect r="r" b="b" t="t" l="l"/>
              <a:pathLst>
                <a:path h="15960847" w="28511667">
                  <a:moveTo>
                    <a:pt x="0" y="0"/>
                  </a:moveTo>
                  <a:lnTo>
                    <a:pt x="28511667" y="0"/>
                  </a:lnTo>
                  <a:lnTo>
                    <a:pt x="28511667" y="15960847"/>
                  </a:lnTo>
                  <a:lnTo>
                    <a:pt x="0" y="15960847"/>
                  </a:lnTo>
                  <a:lnTo>
                    <a:pt x="0" y="0"/>
                  </a:lnTo>
                  <a:close/>
                </a:path>
              </a:pathLst>
            </a:custGeom>
            <a:solidFill>
              <a:srgbClr val="FFFFFF"/>
            </a:solidFill>
          </p:spPr>
        </p:sp>
        <p:sp>
          <p:nvSpPr>
            <p:cNvPr name="Freeform 16" id="16"/>
            <p:cNvSpPr/>
            <p:nvPr/>
          </p:nvSpPr>
          <p:spPr>
            <a:xfrm flipH="false" flipV="false" rot="0">
              <a:off x="0" y="0"/>
              <a:ext cx="28656446" cy="16105628"/>
            </a:xfrm>
            <a:custGeom>
              <a:avLst/>
              <a:gdLst/>
              <a:ahLst/>
              <a:cxnLst/>
              <a:rect r="r" b="b" t="t" l="l"/>
              <a:pathLst>
                <a:path h="16105628" w="28656446">
                  <a:moveTo>
                    <a:pt x="28511667" y="15960847"/>
                  </a:moveTo>
                  <a:lnTo>
                    <a:pt x="28656446" y="15960847"/>
                  </a:lnTo>
                  <a:lnTo>
                    <a:pt x="28656446" y="16105628"/>
                  </a:lnTo>
                  <a:lnTo>
                    <a:pt x="28511667" y="16105628"/>
                  </a:lnTo>
                  <a:lnTo>
                    <a:pt x="28511667" y="15960847"/>
                  </a:lnTo>
                  <a:close/>
                  <a:moveTo>
                    <a:pt x="0" y="144780"/>
                  </a:moveTo>
                  <a:lnTo>
                    <a:pt x="144780" y="144780"/>
                  </a:lnTo>
                  <a:lnTo>
                    <a:pt x="144780" y="15960847"/>
                  </a:lnTo>
                  <a:lnTo>
                    <a:pt x="0" y="15960847"/>
                  </a:lnTo>
                  <a:lnTo>
                    <a:pt x="0" y="144780"/>
                  </a:lnTo>
                  <a:close/>
                  <a:moveTo>
                    <a:pt x="0" y="15960847"/>
                  </a:moveTo>
                  <a:lnTo>
                    <a:pt x="144780" y="15960847"/>
                  </a:lnTo>
                  <a:lnTo>
                    <a:pt x="144780" y="16105628"/>
                  </a:lnTo>
                  <a:lnTo>
                    <a:pt x="0" y="16105628"/>
                  </a:lnTo>
                  <a:lnTo>
                    <a:pt x="0" y="15960847"/>
                  </a:lnTo>
                  <a:close/>
                  <a:moveTo>
                    <a:pt x="28511667" y="144780"/>
                  </a:moveTo>
                  <a:lnTo>
                    <a:pt x="28656446" y="144780"/>
                  </a:lnTo>
                  <a:lnTo>
                    <a:pt x="28656446" y="15960847"/>
                  </a:lnTo>
                  <a:lnTo>
                    <a:pt x="28511667" y="15960847"/>
                  </a:lnTo>
                  <a:lnTo>
                    <a:pt x="28511667" y="144780"/>
                  </a:lnTo>
                  <a:close/>
                  <a:moveTo>
                    <a:pt x="144780" y="15960847"/>
                  </a:moveTo>
                  <a:lnTo>
                    <a:pt x="28511667" y="15960847"/>
                  </a:lnTo>
                  <a:lnTo>
                    <a:pt x="28511667" y="16105628"/>
                  </a:lnTo>
                  <a:lnTo>
                    <a:pt x="144780" y="16105628"/>
                  </a:lnTo>
                  <a:lnTo>
                    <a:pt x="144780" y="15960847"/>
                  </a:lnTo>
                  <a:close/>
                  <a:moveTo>
                    <a:pt x="28511667" y="0"/>
                  </a:moveTo>
                  <a:lnTo>
                    <a:pt x="28656446" y="0"/>
                  </a:lnTo>
                  <a:lnTo>
                    <a:pt x="28656446" y="144780"/>
                  </a:lnTo>
                  <a:lnTo>
                    <a:pt x="28511667" y="144780"/>
                  </a:lnTo>
                  <a:lnTo>
                    <a:pt x="28511667" y="0"/>
                  </a:lnTo>
                  <a:close/>
                  <a:moveTo>
                    <a:pt x="0" y="0"/>
                  </a:moveTo>
                  <a:lnTo>
                    <a:pt x="144780" y="0"/>
                  </a:lnTo>
                  <a:lnTo>
                    <a:pt x="144780" y="144780"/>
                  </a:lnTo>
                  <a:lnTo>
                    <a:pt x="0" y="144780"/>
                  </a:lnTo>
                  <a:lnTo>
                    <a:pt x="0" y="0"/>
                  </a:lnTo>
                  <a:close/>
                  <a:moveTo>
                    <a:pt x="144780" y="0"/>
                  </a:moveTo>
                  <a:lnTo>
                    <a:pt x="28511667" y="0"/>
                  </a:lnTo>
                  <a:lnTo>
                    <a:pt x="28511667" y="144780"/>
                  </a:lnTo>
                  <a:lnTo>
                    <a:pt x="144780" y="144780"/>
                  </a:lnTo>
                  <a:lnTo>
                    <a:pt x="144780" y="0"/>
                  </a:lnTo>
                  <a:close/>
                </a:path>
              </a:pathLst>
            </a:custGeom>
            <a:solidFill>
              <a:srgbClr val="000000"/>
            </a:solidFill>
          </p:spPr>
        </p:sp>
      </p:grpSp>
      <p:sp>
        <p:nvSpPr>
          <p:cNvPr name="Freeform 17" id="17"/>
          <p:cNvSpPr/>
          <p:nvPr/>
        </p:nvSpPr>
        <p:spPr>
          <a:xfrm flipH="false" flipV="false" rot="0">
            <a:off x="6898813" y="9777057"/>
            <a:ext cx="499168" cy="715653"/>
          </a:xfrm>
          <a:custGeom>
            <a:avLst/>
            <a:gdLst/>
            <a:ahLst/>
            <a:cxnLst/>
            <a:rect r="r" b="b" t="t" l="l"/>
            <a:pathLst>
              <a:path h="715653" w="499168">
                <a:moveTo>
                  <a:pt x="0" y="0"/>
                </a:moveTo>
                <a:lnTo>
                  <a:pt x="499168" y="0"/>
                </a:lnTo>
                <a:lnTo>
                  <a:pt x="499168" y="715653"/>
                </a:lnTo>
                <a:lnTo>
                  <a:pt x="0" y="71565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8" id="18"/>
          <p:cNvSpPr/>
          <p:nvPr/>
        </p:nvSpPr>
        <p:spPr>
          <a:xfrm flipH="false" flipV="false" rot="-10513529">
            <a:off x="6269594" y="1552577"/>
            <a:ext cx="746755" cy="505926"/>
          </a:xfrm>
          <a:custGeom>
            <a:avLst/>
            <a:gdLst/>
            <a:ahLst/>
            <a:cxnLst/>
            <a:rect r="r" b="b" t="t" l="l"/>
            <a:pathLst>
              <a:path h="505926" w="746755">
                <a:moveTo>
                  <a:pt x="0" y="0"/>
                </a:moveTo>
                <a:lnTo>
                  <a:pt x="746755" y="0"/>
                </a:lnTo>
                <a:lnTo>
                  <a:pt x="746755" y="505926"/>
                </a:lnTo>
                <a:lnTo>
                  <a:pt x="0" y="50592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9" id="19"/>
          <p:cNvGrpSpPr/>
          <p:nvPr/>
        </p:nvGrpSpPr>
        <p:grpSpPr>
          <a:xfrm rot="0">
            <a:off x="3856160" y="6410494"/>
            <a:ext cx="2947403" cy="1712496"/>
            <a:chOff x="0" y="0"/>
            <a:chExt cx="28141878" cy="16350951"/>
          </a:xfrm>
        </p:grpSpPr>
        <p:sp>
          <p:nvSpPr>
            <p:cNvPr name="Freeform 20" id="20"/>
            <p:cNvSpPr/>
            <p:nvPr/>
          </p:nvSpPr>
          <p:spPr>
            <a:xfrm flipH="false" flipV="false" rot="0">
              <a:off x="72390" y="72390"/>
              <a:ext cx="27997100" cy="16206171"/>
            </a:xfrm>
            <a:custGeom>
              <a:avLst/>
              <a:gdLst/>
              <a:ahLst/>
              <a:cxnLst/>
              <a:rect r="r" b="b" t="t" l="l"/>
              <a:pathLst>
                <a:path h="16206171" w="27997100">
                  <a:moveTo>
                    <a:pt x="0" y="0"/>
                  </a:moveTo>
                  <a:lnTo>
                    <a:pt x="27997100" y="0"/>
                  </a:lnTo>
                  <a:lnTo>
                    <a:pt x="27997100" y="16206171"/>
                  </a:lnTo>
                  <a:lnTo>
                    <a:pt x="0" y="16206171"/>
                  </a:lnTo>
                  <a:lnTo>
                    <a:pt x="0" y="0"/>
                  </a:lnTo>
                  <a:close/>
                </a:path>
              </a:pathLst>
            </a:custGeom>
            <a:solidFill>
              <a:srgbClr val="FFFFFF"/>
            </a:solidFill>
          </p:spPr>
        </p:sp>
        <p:sp>
          <p:nvSpPr>
            <p:cNvPr name="Freeform 21" id="21"/>
            <p:cNvSpPr/>
            <p:nvPr/>
          </p:nvSpPr>
          <p:spPr>
            <a:xfrm flipH="false" flipV="false" rot="0">
              <a:off x="0" y="0"/>
              <a:ext cx="28141879" cy="16350951"/>
            </a:xfrm>
            <a:custGeom>
              <a:avLst/>
              <a:gdLst/>
              <a:ahLst/>
              <a:cxnLst/>
              <a:rect r="r" b="b" t="t" l="l"/>
              <a:pathLst>
                <a:path h="16350951" w="28141879">
                  <a:moveTo>
                    <a:pt x="27997097" y="16206170"/>
                  </a:moveTo>
                  <a:lnTo>
                    <a:pt x="28141879" y="16206170"/>
                  </a:lnTo>
                  <a:lnTo>
                    <a:pt x="28141879" y="16350951"/>
                  </a:lnTo>
                  <a:lnTo>
                    <a:pt x="27997097" y="16350951"/>
                  </a:lnTo>
                  <a:lnTo>
                    <a:pt x="27997097" y="16206170"/>
                  </a:lnTo>
                  <a:close/>
                  <a:moveTo>
                    <a:pt x="0" y="144780"/>
                  </a:moveTo>
                  <a:lnTo>
                    <a:pt x="144780" y="144780"/>
                  </a:lnTo>
                  <a:lnTo>
                    <a:pt x="144780" y="16206170"/>
                  </a:lnTo>
                  <a:lnTo>
                    <a:pt x="0" y="16206170"/>
                  </a:lnTo>
                  <a:lnTo>
                    <a:pt x="0" y="144780"/>
                  </a:lnTo>
                  <a:close/>
                  <a:moveTo>
                    <a:pt x="0" y="16206170"/>
                  </a:moveTo>
                  <a:lnTo>
                    <a:pt x="144780" y="16206170"/>
                  </a:lnTo>
                  <a:lnTo>
                    <a:pt x="144780" y="16350951"/>
                  </a:lnTo>
                  <a:lnTo>
                    <a:pt x="0" y="16350951"/>
                  </a:lnTo>
                  <a:lnTo>
                    <a:pt x="0" y="16206170"/>
                  </a:lnTo>
                  <a:close/>
                  <a:moveTo>
                    <a:pt x="27997097" y="144780"/>
                  </a:moveTo>
                  <a:lnTo>
                    <a:pt x="28141879" y="144780"/>
                  </a:lnTo>
                  <a:lnTo>
                    <a:pt x="28141879" y="16206170"/>
                  </a:lnTo>
                  <a:lnTo>
                    <a:pt x="27997097" y="16206170"/>
                  </a:lnTo>
                  <a:lnTo>
                    <a:pt x="27997097" y="144780"/>
                  </a:lnTo>
                  <a:close/>
                  <a:moveTo>
                    <a:pt x="144780" y="16206170"/>
                  </a:moveTo>
                  <a:lnTo>
                    <a:pt x="27997097" y="16206170"/>
                  </a:lnTo>
                  <a:lnTo>
                    <a:pt x="27997097" y="16350951"/>
                  </a:lnTo>
                  <a:lnTo>
                    <a:pt x="144780" y="16350951"/>
                  </a:lnTo>
                  <a:lnTo>
                    <a:pt x="144780" y="16206170"/>
                  </a:lnTo>
                  <a:close/>
                  <a:moveTo>
                    <a:pt x="27997097" y="0"/>
                  </a:moveTo>
                  <a:lnTo>
                    <a:pt x="28141879" y="0"/>
                  </a:lnTo>
                  <a:lnTo>
                    <a:pt x="28141879" y="144780"/>
                  </a:lnTo>
                  <a:lnTo>
                    <a:pt x="27997097" y="144780"/>
                  </a:lnTo>
                  <a:lnTo>
                    <a:pt x="27997097" y="0"/>
                  </a:lnTo>
                  <a:close/>
                  <a:moveTo>
                    <a:pt x="0" y="0"/>
                  </a:moveTo>
                  <a:lnTo>
                    <a:pt x="144780" y="0"/>
                  </a:lnTo>
                  <a:lnTo>
                    <a:pt x="144780" y="144780"/>
                  </a:lnTo>
                  <a:lnTo>
                    <a:pt x="0" y="144780"/>
                  </a:lnTo>
                  <a:lnTo>
                    <a:pt x="0" y="0"/>
                  </a:lnTo>
                  <a:close/>
                  <a:moveTo>
                    <a:pt x="144780" y="0"/>
                  </a:moveTo>
                  <a:lnTo>
                    <a:pt x="27997097" y="0"/>
                  </a:lnTo>
                  <a:lnTo>
                    <a:pt x="27997097" y="144780"/>
                  </a:lnTo>
                  <a:lnTo>
                    <a:pt x="144780" y="144780"/>
                  </a:lnTo>
                  <a:lnTo>
                    <a:pt x="144780" y="0"/>
                  </a:lnTo>
                  <a:close/>
                </a:path>
              </a:pathLst>
            </a:custGeom>
            <a:solidFill>
              <a:srgbClr val="000000"/>
            </a:solidFill>
          </p:spPr>
        </p:sp>
      </p:grpSp>
      <p:grpSp>
        <p:nvGrpSpPr>
          <p:cNvPr name="Group 22" id="22"/>
          <p:cNvGrpSpPr/>
          <p:nvPr/>
        </p:nvGrpSpPr>
        <p:grpSpPr>
          <a:xfrm rot="0">
            <a:off x="3856160" y="8249198"/>
            <a:ext cx="2947403" cy="1686802"/>
            <a:chOff x="0" y="0"/>
            <a:chExt cx="28141878" cy="16105627"/>
          </a:xfrm>
        </p:grpSpPr>
        <p:sp>
          <p:nvSpPr>
            <p:cNvPr name="Freeform 23" id="23"/>
            <p:cNvSpPr/>
            <p:nvPr/>
          </p:nvSpPr>
          <p:spPr>
            <a:xfrm flipH="false" flipV="false" rot="0">
              <a:off x="72390" y="72390"/>
              <a:ext cx="27997100" cy="15960847"/>
            </a:xfrm>
            <a:custGeom>
              <a:avLst/>
              <a:gdLst/>
              <a:ahLst/>
              <a:cxnLst/>
              <a:rect r="r" b="b" t="t" l="l"/>
              <a:pathLst>
                <a:path h="15960847" w="27997100">
                  <a:moveTo>
                    <a:pt x="0" y="0"/>
                  </a:moveTo>
                  <a:lnTo>
                    <a:pt x="27997100" y="0"/>
                  </a:lnTo>
                  <a:lnTo>
                    <a:pt x="27997100" y="15960847"/>
                  </a:lnTo>
                  <a:lnTo>
                    <a:pt x="0" y="15960847"/>
                  </a:lnTo>
                  <a:lnTo>
                    <a:pt x="0" y="0"/>
                  </a:lnTo>
                  <a:close/>
                </a:path>
              </a:pathLst>
            </a:custGeom>
            <a:solidFill>
              <a:srgbClr val="FFFFFF"/>
            </a:solidFill>
          </p:spPr>
        </p:sp>
        <p:sp>
          <p:nvSpPr>
            <p:cNvPr name="Freeform 24" id="24"/>
            <p:cNvSpPr/>
            <p:nvPr/>
          </p:nvSpPr>
          <p:spPr>
            <a:xfrm flipH="false" flipV="false" rot="0">
              <a:off x="0" y="0"/>
              <a:ext cx="28141879" cy="16105628"/>
            </a:xfrm>
            <a:custGeom>
              <a:avLst/>
              <a:gdLst/>
              <a:ahLst/>
              <a:cxnLst/>
              <a:rect r="r" b="b" t="t" l="l"/>
              <a:pathLst>
                <a:path h="16105628" w="28141879">
                  <a:moveTo>
                    <a:pt x="27997097" y="15960847"/>
                  </a:moveTo>
                  <a:lnTo>
                    <a:pt x="28141879" y="15960847"/>
                  </a:lnTo>
                  <a:lnTo>
                    <a:pt x="28141879" y="16105628"/>
                  </a:lnTo>
                  <a:lnTo>
                    <a:pt x="27997097" y="16105628"/>
                  </a:lnTo>
                  <a:lnTo>
                    <a:pt x="27997097" y="15960847"/>
                  </a:lnTo>
                  <a:close/>
                  <a:moveTo>
                    <a:pt x="0" y="144780"/>
                  </a:moveTo>
                  <a:lnTo>
                    <a:pt x="144780" y="144780"/>
                  </a:lnTo>
                  <a:lnTo>
                    <a:pt x="144780" y="15960847"/>
                  </a:lnTo>
                  <a:lnTo>
                    <a:pt x="0" y="15960847"/>
                  </a:lnTo>
                  <a:lnTo>
                    <a:pt x="0" y="144780"/>
                  </a:lnTo>
                  <a:close/>
                  <a:moveTo>
                    <a:pt x="0" y="15960847"/>
                  </a:moveTo>
                  <a:lnTo>
                    <a:pt x="144780" y="15960847"/>
                  </a:lnTo>
                  <a:lnTo>
                    <a:pt x="144780" y="16105628"/>
                  </a:lnTo>
                  <a:lnTo>
                    <a:pt x="0" y="16105628"/>
                  </a:lnTo>
                  <a:lnTo>
                    <a:pt x="0" y="15960847"/>
                  </a:lnTo>
                  <a:close/>
                  <a:moveTo>
                    <a:pt x="27997097" y="144780"/>
                  </a:moveTo>
                  <a:lnTo>
                    <a:pt x="28141879" y="144780"/>
                  </a:lnTo>
                  <a:lnTo>
                    <a:pt x="28141879" y="15960847"/>
                  </a:lnTo>
                  <a:lnTo>
                    <a:pt x="27997097" y="15960847"/>
                  </a:lnTo>
                  <a:lnTo>
                    <a:pt x="27997097" y="144780"/>
                  </a:lnTo>
                  <a:close/>
                  <a:moveTo>
                    <a:pt x="144780" y="15960847"/>
                  </a:moveTo>
                  <a:lnTo>
                    <a:pt x="27997097" y="15960847"/>
                  </a:lnTo>
                  <a:lnTo>
                    <a:pt x="27997097" y="16105628"/>
                  </a:lnTo>
                  <a:lnTo>
                    <a:pt x="144780" y="16105628"/>
                  </a:lnTo>
                  <a:lnTo>
                    <a:pt x="144780" y="15960847"/>
                  </a:lnTo>
                  <a:close/>
                  <a:moveTo>
                    <a:pt x="27997097" y="0"/>
                  </a:moveTo>
                  <a:lnTo>
                    <a:pt x="28141879" y="0"/>
                  </a:lnTo>
                  <a:lnTo>
                    <a:pt x="28141879" y="144780"/>
                  </a:lnTo>
                  <a:lnTo>
                    <a:pt x="27997097" y="144780"/>
                  </a:lnTo>
                  <a:lnTo>
                    <a:pt x="27997097" y="0"/>
                  </a:lnTo>
                  <a:close/>
                  <a:moveTo>
                    <a:pt x="0" y="0"/>
                  </a:moveTo>
                  <a:lnTo>
                    <a:pt x="144780" y="0"/>
                  </a:lnTo>
                  <a:lnTo>
                    <a:pt x="144780" y="144780"/>
                  </a:lnTo>
                  <a:lnTo>
                    <a:pt x="0" y="144780"/>
                  </a:lnTo>
                  <a:lnTo>
                    <a:pt x="0" y="0"/>
                  </a:lnTo>
                  <a:close/>
                  <a:moveTo>
                    <a:pt x="144780" y="0"/>
                  </a:moveTo>
                  <a:lnTo>
                    <a:pt x="27997097" y="0"/>
                  </a:lnTo>
                  <a:lnTo>
                    <a:pt x="27997097" y="144780"/>
                  </a:lnTo>
                  <a:lnTo>
                    <a:pt x="144780" y="144780"/>
                  </a:lnTo>
                  <a:lnTo>
                    <a:pt x="144780" y="0"/>
                  </a:lnTo>
                  <a:close/>
                </a:path>
              </a:pathLst>
            </a:custGeom>
            <a:solidFill>
              <a:srgbClr val="000000"/>
            </a:solidFill>
          </p:spPr>
        </p:sp>
      </p:grpSp>
      <p:grpSp>
        <p:nvGrpSpPr>
          <p:cNvPr name="Group 25" id="25"/>
          <p:cNvGrpSpPr/>
          <p:nvPr/>
        </p:nvGrpSpPr>
        <p:grpSpPr>
          <a:xfrm rot="0">
            <a:off x="624318" y="1784183"/>
            <a:ext cx="5373442" cy="525706"/>
            <a:chOff x="0" y="0"/>
            <a:chExt cx="1925720" cy="188401"/>
          </a:xfrm>
        </p:grpSpPr>
        <p:sp>
          <p:nvSpPr>
            <p:cNvPr name="Freeform 26" id="26"/>
            <p:cNvSpPr/>
            <p:nvPr/>
          </p:nvSpPr>
          <p:spPr>
            <a:xfrm flipH="false" flipV="false" rot="0">
              <a:off x="0" y="0"/>
              <a:ext cx="1925720" cy="188401"/>
            </a:xfrm>
            <a:custGeom>
              <a:avLst/>
              <a:gdLst/>
              <a:ahLst/>
              <a:cxnLst/>
              <a:rect r="r" b="b" t="t" l="l"/>
              <a:pathLst>
                <a:path h="188401" w="1925720">
                  <a:moveTo>
                    <a:pt x="53309" y="0"/>
                  </a:moveTo>
                  <a:lnTo>
                    <a:pt x="1872412" y="0"/>
                  </a:lnTo>
                  <a:cubicBezTo>
                    <a:pt x="1901853" y="0"/>
                    <a:pt x="1925720" y="23867"/>
                    <a:pt x="1925720" y="53309"/>
                  </a:cubicBezTo>
                  <a:lnTo>
                    <a:pt x="1925720" y="135092"/>
                  </a:lnTo>
                  <a:cubicBezTo>
                    <a:pt x="1925720" y="149231"/>
                    <a:pt x="1920104" y="162790"/>
                    <a:pt x="1910106" y="172787"/>
                  </a:cubicBezTo>
                  <a:cubicBezTo>
                    <a:pt x="1900109" y="182785"/>
                    <a:pt x="1886550" y="188401"/>
                    <a:pt x="1872412" y="188401"/>
                  </a:cubicBezTo>
                  <a:lnTo>
                    <a:pt x="53309" y="188401"/>
                  </a:lnTo>
                  <a:cubicBezTo>
                    <a:pt x="23867" y="188401"/>
                    <a:pt x="0" y="164534"/>
                    <a:pt x="0" y="135092"/>
                  </a:cubicBezTo>
                  <a:lnTo>
                    <a:pt x="0" y="53309"/>
                  </a:lnTo>
                  <a:cubicBezTo>
                    <a:pt x="0" y="23867"/>
                    <a:pt x="23867" y="0"/>
                    <a:pt x="53309" y="0"/>
                  </a:cubicBezTo>
                  <a:close/>
                </a:path>
              </a:pathLst>
            </a:custGeom>
            <a:solidFill>
              <a:srgbClr val="F41F6B">
                <a:alpha val="16863"/>
              </a:srgbClr>
            </a:solidFill>
          </p:spPr>
        </p:sp>
        <p:sp>
          <p:nvSpPr>
            <p:cNvPr name="TextBox 27" id="27"/>
            <p:cNvSpPr txBox="true"/>
            <p:nvPr/>
          </p:nvSpPr>
          <p:spPr>
            <a:xfrm>
              <a:off x="0" y="-9525"/>
              <a:ext cx="1925720" cy="197926"/>
            </a:xfrm>
            <a:prstGeom prst="rect">
              <a:avLst/>
            </a:prstGeom>
          </p:spPr>
          <p:txBody>
            <a:bodyPr anchor="ctr" rtlCol="false" tIns="50800" lIns="50800" bIns="50800" rIns="50800"/>
            <a:lstStyle/>
            <a:p>
              <a:pPr algn="ctr">
                <a:lnSpc>
                  <a:spcPts val="1439"/>
                </a:lnSpc>
              </a:pPr>
            </a:p>
          </p:txBody>
        </p:sp>
      </p:grpSp>
      <p:sp>
        <p:nvSpPr>
          <p:cNvPr name="Freeform 28" id="28"/>
          <p:cNvSpPr/>
          <p:nvPr/>
        </p:nvSpPr>
        <p:spPr>
          <a:xfrm flipH="false" flipV="false" rot="0">
            <a:off x="47363" y="10359500"/>
            <a:ext cx="795035" cy="280581"/>
          </a:xfrm>
          <a:custGeom>
            <a:avLst/>
            <a:gdLst/>
            <a:ahLst/>
            <a:cxnLst/>
            <a:rect r="r" b="b" t="t" l="l"/>
            <a:pathLst>
              <a:path h="280581" w="795035">
                <a:moveTo>
                  <a:pt x="0" y="0"/>
                </a:moveTo>
                <a:lnTo>
                  <a:pt x="795035" y="0"/>
                </a:lnTo>
                <a:lnTo>
                  <a:pt x="795035" y="280581"/>
                </a:lnTo>
                <a:lnTo>
                  <a:pt x="0" y="280581"/>
                </a:lnTo>
                <a:lnTo>
                  <a:pt x="0" y="0"/>
                </a:lnTo>
                <a:close/>
              </a:path>
            </a:pathLst>
          </a:custGeom>
          <a:blipFill>
            <a:blip r:embed="rId6"/>
            <a:stretch>
              <a:fillRect l="0" t="0" r="0" b="0"/>
            </a:stretch>
          </a:blipFill>
        </p:spPr>
      </p:sp>
      <p:sp>
        <p:nvSpPr>
          <p:cNvPr name="Freeform 29" id="29">
            <a:hlinkClick r:id="rId8" tooltip="https://youtu.be/61pke1zgVxo?si=lSAj6DX4vwB9PLr4"/>
          </p:cNvPr>
          <p:cNvSpPr/>
          <p:nvPr/>
        </p:nvSpPr>
        <p:spPr>
          <a:xfrm flipH="false" flipV="false" rot="0">
            <a:off x="5026524" y="1695228"/>
            <a:ext cx="673131" cy="683153"/>
          </a:xfrm>
          <a:custGeom>
            <a:avLst/>
            <a:gdLst/>
            <a:ahLst/>
            <a:cxnLst/>
            <a:rect r="r" b="b" t="t" l="l"/>
            <a:pathLst>
              <a:path h="683153" w="673131">
                <a:moveTo>
                  <a:pt x="0" y="0"/>
                </a:moveTo>
                <a:lnTo>
                  <a:pt x="673131" y="0"/>
                </a:lnTo>
                <a:lnTo>
                  <a:pt x="673131" y="683153"/>
                </a:lnTo>
                <a:lnTo>
                  <a:pt x="0" y="683153"/>
                </a:lnTo>
                <a:lnTo>
                  <a:pt x="0" y="0"/>
                </a:lnTo>
                <a:close/>
              </a:path>
            </a:pathLst>
          </a:custGeom>
          <a:blipFill>
            <a:blip r:embed="rId7"/>
            <a:stretch>
              <a:fillRect l="0" t="0" r="0" b="0"/>
            </a:stretch>
          </a:blipFill>
        </p:spPr>
      </p:sp>
      <p:sp>
        <p:nvSpPr>
          <p:cNvPr name="TextBox 30" id="30"/>
          <p:cNvSpPr txBox="true"/>
          <p:nvPr/>
        </p:nvSpPr>
        <p:spPr>
          <a:xfrm rot="0">
            <a:off x="275164" y="322877"/>
            <a:ext cx="2199065" cy="190500"/>
          </a:xfrm>
          <a:prstGeom prst="rect">
            <a:avLst/>
          </a:prstGeom>
        </p:spPr>
        <p:txBody>
          <a:bodyPr anchor="t" rtlCol="false" tIns="0" lIns="0" bIns="0" rIns="0">
            <a:spAutoFit/>
          </a:bodyPr>
          <a:lstStyle/>
          <a:p>
            <a:pPr>
              <a:lnSpc>
                <a:spcPts val="1439"/>
              </a:lnSpc>
            </a:pPr>
            <a:r>
              <a:rPr lang="en-US" sz="1200">
                <a:solidFill>
                  <a:srgbClr val="000000"/>
                </a:solidFill>
                <a:latin typeface="One Little Font"/>
              </a:rPr>
              <a:t>Date:</a:t>
            </a:r>
          </a:p>
        </p:txBody>
      </p:sp>
      <p:sp>
        <p:nvSpPr>
          <p:cNvPr name="TextBox 31" id="31"/>
          <p:cNvSpPr txBox="true"/>
          <p:nvPr/>
        </p:nvSpPr>
        <p:spPr>
          <a:xfrm rot="0">
            <a:off x="877546" y="1927267"/>
            <a:ext cx="4036162" cy="200025"/>
          </a:xfrm>
          <a:prstGeom prst="rect">
            <a:avLst/>
          </a:prstGeom>
        </p:spPr>
        <p:txBody>
          <a:bodyPr anchor="t" rtlCol="false" tIns="0" lIns="0" bIns="0" rIns="0">
            <a:spAutoFit/>
          </a:bodyPr>
          <a:lstStyle/>
          <a:p>
            <a:pPr>
              <a:lnSpc>
                <a:spcPts val="1439"/>
              </a:lnSpc>
            </a:pPr>
            <a:r>
              <a:rPr lang="en-US" sz="1200">
                <a:solidFill>
                  <a:srgbClr val="000000"/>
                </a:solidFill>
                <a:latin typeface="Arimo"/>
                <a:ea typeface="Arimo"/>
              </a:rPr>
              <a:t>📺 La consommation des ménages </a:t>
            </a:r>
            <a:r>
              <a:rPr lang="en-US" sz="1200" u="sng">
                <a:solidFill>
                  <a:srgbClr val="000000"/>
                </a:solidFill>
                <a:latin typeface="Arimo"/>
                <a:hlinkClick r:id="rId9" tooltip="https://dgxy.link/wIvqD"/>
              </a:rPr>
              <a:t>https://dgxy.link/wIvqD</a:t>
            </a:r>
          </a:p>
        </p:txBody>
      </p:sp>
      <p:sp>
        <p:nvSpPr>
          <p:cNvPr name="TextBox 32" id="32"/>
          <p:cNvSpPr txBox="true"/>
          <p:nvPr/>
        </p:nvSpPr>
        <p:spPr>
          <a:xfrm rot="0">
            <a:off x="873923" y="4438665"/>
            <a:ext cx="2487300" cy="190500"/>
          </a:xfrm>
          <a:prstGeom prst="rect">
            <a:avLst/>
          </a:prstGeom>
        </p:spPr>
        <p:txBody>
          <a:bodyPr anchor="t" rtlCol="false" tIns="0" lIns="0" bIns="0" rIns="0">
            <a:spAutoFit/>
          </a:bodyPr>
          <a:lstStyle/>
          <a:p>
            <a:pPr>
              <a:lnSpc>
                <a:spcPts val="1439"/>
              </a:lnSpc>
            </a:pPr>
            <a:r>
              <a:rPr lang="en-US" sz="1200">
                <a:solidFill>
                  <a:srgbClr val="000000"/>
                </a:solidFill>
                <a:latin typeface="One Little Font"/>
              </a:rPr>
              <a:t>Qu'est-ce qu'un poste budgétaire ? </a:t>
            </a:r>
          </a:p>
        </p:txBody>
      </p:sp>
      <p:sp>
        <p:nvSpPr>
          <p:cNvPr name="TextBox 33" id="33"/>
          <p:cNvSpPr txBox="true"/>
          <p:nvPr/>
        </p:nvSpPr>
        <p:spPr>
          <a:xfrm rot="0">
            <a:off x="3973226" y="4438665"/>
            <a:ext cx="2669746" cy="371475"/>
          </a:xfrm>
          <a:prstGeom prst="rect">
            <a:avLst/>
          </a:prstGeom>
        </p:spPr>
        <p:txBody>
          <a:bodyPr anchor="t" rtlCol="false" tIns="0" lIns="0" bIns="0" rIns="0">
            <a:spAutoFit/>
          </a:bodyPr>
          <a:lstStyle/>
          <a:p>
            <a:pPr>
              <a:lnSpc>
                <a:spcPts val="1439"/>
              </a:lnSpc>
            </a:pPr>
            <a:r>
              <a:rPr lang="en-US" sz="1200">
                <a:solidFill>
                  <a:srgbClr val="000000"/>
                </a:solidFill>
                <a:latin typeface="One Little Font"/>
              </a:rPr>
              <a:t>Qu'est-ce que   la consommation  finale ? Donner un exemple</a:t>
            </a:r>
          </a:p>
        </p:txBody>
      </p:sp>
      <p:sp>
        <p:nvSpPr>
          <p:cNvPr name="TextBox 34" id="34"/>
          <p:cNvSpPr txBox="true"/>
          <p:nvPr/>
        </p:nvSpPr>
        <p:spPr>
          <a:xfrm rot="0">
            <a:off x="873923" y="8322753"/>
            <a:ext cx="2725760" cy="371475"/>
          </a:xfrm>
          <a:prstGeom prst="rect">
            <a:avLst/>
          </a:prstGeom>
        </p:spPr>
        <p:txBody>
          <a:bodyPr anchor="t" rtlCol="false" tIns="0" lIns="0" bIns="0" rIns="0">
            <a:spAutoFit/>
          </a:bodyPr>
          <a:lstStyle/>
          <a:p>
            <a:pPr>
              <a:lnSpc>
                <a:spcPts val="1439"/>
              </a:lnSpc>
            </a:pPr>
            <a:r>
              <a:rPr lang="en-US" sz="1200">
                <a:solidFill>
                  <a:srgbClr val="000000"/>
                </a:solidFill>
                <a:latin typeface="One Little Font"/>
              </a:rPr>
              <a:t>Comment est structurée la consommation ou comment sont réparties les dépenses ?</a:t>
            </a:r>
          </a:p>
        </p:txBody>
      </p:sp>
      <p:sp>
        <p:nvSpPr>
          <p:cNvPr name="TextBox 35" id="35"/>
          <p:cNvSpPr txBox="true"/>
          <p:nvPr/>
        </p:nvSpPr>
        <p:spPr>
          <a:xfrm rot="0">
            <a:off x="0" y="772324"/>
            <a:ext cx="7560000" cy="428625"/>
          </a:xfrm>
          <a:prstGeom prst="rect">
            <a:avLst/>
          </a:prstGeom>
        </p:spPr>
        <p:txBody>
          <a:bodyPr anchor="t" rtlCol="false" tIns="0" lIns="0" bIns="0" rIns="0">
            <a:spAutoFit/>
          </a:bodyPr>
          <a:lstStyle/>
          <a:p>
            <a:pPr algn="ctr" marL="0" indent="0" lvl="0">
              <a:lnSpc>
                <a:spcPts val="3150"/>
              </a:lnSpc>
            </a:pPr>
            <a:r>
              <a:rPr lang="en-US" sz="3500" spc="70">
                <a:solidFill>
                  <a:srgbClr val="F41F6B"/>
                </a:solidFill>
                <a:latin typeface="Barlow Black Bold"/>
              </a:rPr>
              <a:t>FICHE DOCUMENTAIRE #3</a:t>
            </a:r>
          </a:p>
        </p:txBody>
      </p:sp>
      <p:sp>
        <p:nvSpPr>
          <p:cNvPr name="TextBox 36" id="36"/>
          <p:cNvSpPr txBox="true"/>
          <p:nvPr/>
        </p:nvSpPr>
        <p:spPr>
          <a:xfrm rot="0">
            <a:off x="43479" y="1164439"/>
            <a:ext cx="7354502" cy="396239"/>
          </a:xfrm>
          <a:prstGeom prst="rect">
            <a:avLst/>
          </a:prstGeom>
        </p:spPr>
        <p:txBody>
          <a:bodyPr anchor="t" rtlCol="false" tIns="0" lIns="0" bIns="0" rIns="0">
            <a:spAutoFit/>
          </a:bodyPr>
          <a:lstStyle/>
          <a:p>
            <a:pPr algn="ctr">
              <a:lnSpc>
                <a:spcPts val="3360"/>
              </a:lnSpc>
            </a:pPr>
            <a:r>
              <a:rPr lang="en-US" sz="2400">
                <a:solidFill>
                  <a:srgbClr val="000000"/>
                </a:solidFill>
                <a:latin typeface="Open Sans"/>
              </a:rPr>
              <a:t>La consommation &amp; les ménages</a:t>
            </a:r>
          </a:p>
        </p:txBody>
      </p:sp>
      <p:sp>
        <p:nvSpPr>
          <p:cNvPr name="TextBox 37" id="37"/>
          <p:cNvSpPr txBox="true"/>
          <p:nvPr/>
        </p:nvSpPr>
        <p:spPr>
          <a:xfrm rot="0">
            <a:off x="873335" y="6524794"/>
            <a:ext cx="2611242" cy="371475"/>
          </a:xfrm>
          <a:prstGeom prst="rect">
            <a:avLst/>
          </a:prstGeom>
        </p:spPr>
        <p:txBody>
          <a:bodyPr anchor="t" rtlCol="false" tIns="0" lIns="0" bIns="0" rIns="0">
            <a:spAutoFit/>
          </a:bodyPr>
          <a:lstStyle/>
          <a:p>
            <a:pPr>
              <a:lnSpc>
                <a:spcPts val="1439"/>
              </a:lnSpc>
            </a:pPr>
            <a:r>
              <a:rPr lang="en-US" sz="1200">
                <a:solidFill>
                  <a:srgbClr val="000000"/>
                </a:solidFill>
                <a:latin typeface="One Little Font"/>
              </a:rPr>
              <a:t>Qu'est-ce que   la consommation intermédiaire ? Donner un exemple</a:t>
            </a:r>
          </a:p>
        </p:txBody>
      </p:sp>
      <p:sp>
        <p:nvSpPr>
          <p:cNvPr name="TextBox 38" id="38"/>
          <p:cNvSpPr txBox="true"/>
          <p:nvPr/>
        </p:nvSpPr>
        <p:spPr>
          <a:xfrm rot="0">
            <a:off x="3940202" y="6524794"/>
            <a:ext cx="2611242" cy="371475"/>
          </a:xfrm>
          <a:prstGeom prst="rect">
            <a:avLst/>
          </a:prstGeom>
        </p:spPr>
        <p:txBody>
          <a:bodyPr anchor="t" rtlCol="false" tIns="0" lIns="0" bIns="0" rIns="0">
            <a:spAutoFit/>
          </a:bodyPr>
          <a:lstStyle/>
          <a:p>
            <a:pPr>
              <a:lnSpc>
                <a:spcPts val="1439"/>
              </a:lnSpc>
            </a:pPr>
            <a:r>
              <a:rPr lang="en-US" sz="1200">
                <a:solidFill>
                  <a:srgbClr val="000000"/>
                </a:solidFill>
                <a:latin typeface="One Little Font"/>
              </a:rPr>
              <a:t>Qu'est-ce  qui  influence la consommation? Donner des exemples</a:t>
            </a:r>
          </a:p>
        </p:txBody>
      </p:sp>
      <p:sp>
        <p:nvSpPr>
          <p:cNvPr name="TextBox 39" id="39"/>
          <p:cNvSpPr txBox="true"/>
          <p:nvPr/>
        </p:nvSpPr>
        <p:spPr>
          <a:xfrm rot="0">
            <a:off x="3940202" y="8322753"/>
            <a:ext cx="2845775" cy="371475"/>
          </a:xfrm>
          <a:prstGeom prst="rect">
            <a:avLst/>
          </a:prstGeom>
        </p:spPr>
        <p:txBody>
          <a:bodyPr anchor="t" rtlCol="false" tIns="0" lIns="0" bIns="0" rIns="0">
            <a:spAutoFit/>
          </a:bodyPr>
          <a:lstStyle/>
          <a:p>
            <a:pPr>
              <a:lnSpc>
                <a:spcPts val="1439"/>
              </a:lnSpc>
            </a:pPr>
            <a:r>
              <a:rPr lang="en-US" sz="1200">
                <a:solidFill>
                  <a:srgbClr val="000000"/>
                </a:solidFill>
                <a:latin typeface="One Little Font"/>
              </a:rPr>
              <a:t>Donner une définition du coefficient budgétaire ?</a:t>
            </a:r>
          </a:p>
        </p:txBody>
      </p:sp>
      <p:sp>
        <p:nvSpPr>
          <p:cNvPr name="TextBox 40" id="40"/>
          <p:cNvSpPr txBox="true"/>
          <p:nvPr/>
        </p:nvSpPr>
        <p:spPr>
          <a:xfrm rot="0">
            <a:off x="789935" y="2410132"/>
            <a:ext cx="6132450" cy="1814010"/>
          </a:xfrm>
          <a:prstGeom prst="rect">
            <a:avLst/>
          </a:prstGeom>
        </p:spPr>
        <p:txBody>
          <a:bodyPr anchor="t" rtlCol="false" tIns="0" lIns="0" bIns="0" rIns="0">
            <a:spAutoFit/>
          </a:bodyPr>
          <a:lstStyle/>
          <a:p>
            <a:pPr>
              <a:lnSpc>
                <a:spcPts val="1939"/>
              </a:lnSpc>
            </a:pPr>
            <a:r>
              <a:rPr lang="en-US" sz="1616">
                <a:solidFill>
                  <a:srgbClr val="F41F6B"/>
                </a:solidFill>
                <a:latin typeface="One Little Font"/>
              </a:rPr>
              <a:t>Travail préparatoire </a:t>
            </a:r>
          </a:p>
          <a:p>
            <a:pPr>
              <a:lnSpc>
                <a:spcPts val="979"/>
              </a:lnSpc>
            </a:pPr>
          </a:p>
          <a:p>
            <a:pPr marL="262575" indent="-131288" lvl="1">
              <a:lnSpc>
                <a:spcPts val="1459"/>
              </a:lnSpc>
              <a:buFont typeface="Arial"/>
              <a:buChar char="•"/>
            </a:pPr>
            <a:r>
              <a:rPr lang="en-US" sz="1216">
                <a:solidFill>
                  <a:srgbClr val="000000"/>
                </a:solidFill>
                <a:latin typeface="One Little Font"/>
              </a:rPr>
              <a:t>Regarder plusieurs fois la vidéo avant de commencer son analyse et la prise de note ci-dessous</a:t>
            </a:r>
          </a:p>
          <a:p>
            <a:pPr>
              <a:lnSpc>
                <a:spcPts val="1459"/>
              </a:lnSpc>
            </a:pPr>
          </a:p>
          <a:p>
            <a:pPr marL="262575" indent="-131288" lvl="1">
              <a:lnSpc>
                <a:spcPts val="1459"/>
              </a:lnSpc>
              <a:buFont typeface="Arial"/>
              <a:buChar char="•"/>
            </a:pPr>
            <a:r>
              <a:rPr lang="en-US" sz="1216">
                <a:solidFill>
                  <a:srgbClr val="000000"/>
                </a:solidFill>
                <a:latin typeface="One Little Font"/>
              </a:rPr>
              <a:t>Identifier le titre de la vidéo :</a:t>
            </a:r>
          </a:p>
          <a:p>
            <a:pPr>
              <a:lnSpc>
                <a:spcPts val="1459"/>
              </a:lnSpc>
            </a:pPr>
          </a:p>
          <a:p>
            <a:pPr marL="262575" indent="-131288" lvl="1">
              <a:lnSpc>
                <a:spcPts val="1459"/>
              </a:lnSpc>
              <a:buFont typeface="Arial"/>
              <a:buChar char="•"/>
            </a:pPr>
            <a:r>
              <a:rPr lang="en-US" sz="1216">
                <a:solidFill>
                  <a:srgbClr val="000000"/>
                </a:solidFill>
                <a:latin typeface="One Little Font"/>
              </a:rPr>
              <a:t>Repérer le sujet traité :</a:t>
            </a:r>
          </a:p>
          <a:p>
            <a:pPr>
              <a:lnSpc>
                <a:spcPts val="1459"/>
              </a:lnSpc>
            </a:pPr>
          </a:p>
          <a:p>
            <a:pPr marL="262575" indent="-131288" lvl="1">
              <a:lnSpc>
                <a:spcPts val="1459"/>
              </a:lnSpc>
              <a:buFont typeface="Arial"/>
              <a:buChar char="•"/>
            </a:pPr>
            <a:r>
              <a:rPr lang="en-US" sz="1216">
                <a:solidFill>
                  <a:srgbClr val="000000"/>
                </a:solidFill>
                <a:latin typeface="One Little Font"/>
              </a:rPr>
              <a:t>Date de l'actualité (si elle est repérable) :</a:t>
            </a:r>
          </a:p>
          <a:p>
            <a:pPr>
              <a:lnSpc>
                <a:spcPts val="1459"/>
              </a:lnSpc>
            </a:pP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90391" y="262065"/>
            <a:ext cx="2368611" cy="317987"/>
            <a:chOff x="0" y="0"/>
            <a:chExt cx="22615557" cy="3036148"/>
          </a:xfrm>
        </p:grpSpPr>
        <p:sp>
          <p:nvSpPr>
            <p:cNvPr name="Freeform 3" id="3"/>
            <p:cNvSpPr/>
            <p:nvPr/>
          </p:nvSpPr>
          <p:spPr>
            <a:xfrm flipH="false" flipV="false" rot="0">
              <a:off x="72390" y="72390"/>
              <a:ext cx="22470777" cy="2891369"/>
            </a:xfrm>
            <a:custGeom>
              <a:avLst/>
              <a:gdLst/>
              <a:ahLst/>
              <a:cxnLst/>
              <a:rect r="r" b="b" t="t" l="l"/>
              <a:pathLst>
                <a:path h="2891369" w="22470777">
                  <a:moveTo>
                    <a:pt x="0" y="0"/>
                  </a:moveTo>
                  <a:lnTo>
                    <a:pt x="22470777" y="0"/>
                  </a:lnTo>
                  <a:lnTo>
                    <a:pt x="22470777" y="2891369"/>
                  </a:lnTo>
                  <a:lnTo>
                    <a:pt x="0" y="2891369"/>
                  </a:lnTo>
                  <a:lnTo>
                    <a:pt x="0" y="0"/>
                  </a:lnTo>
                  <a:close/>
                </a:path>
              </a:pathLst>
            </a:custGeom>
            <a:solidFill>
              <a:srgbClr val="FFFFFF"/>
            </a:solidFill>
          </p:spPr>
        </p:sp>
        <p:sp>
          <p:nvSpPr>
            <p:cNvPr name="Freeform 4" id="4"/>
            <p:cNvSpPr/>
            <p:nvPr/>
          </p:nvSpPr>
          <p:spPr>
            <a:xfrm flipH="false" flipV="false" rot="0">
              <a:off x="0" y="0"/>
              <a:ext cx="22615558" cy="3036148"/>
            </a:xfrm>
            <a:custGeom>
              <a:avLst/>
              <a:gdLst/>
              <a:ahLst/>
              <a:cxnLst/>
              <a:rect r="r" b="b" t="t" l="l"/>
              <a:pathLst>
                <a:path h="3036148" w="22615558">
                  <a:moveTo>
                    <a:pt x="22470777" y="2891368"/>
                  </a:moveTo>
                  <a:lnTo>
                    <a:pt x="22615558" y="2891368"/>
                  </a:lnTo>
                  <a:lnTo>
                    <a:pt x="22615558" y="3036148"/>
                  </a:lnTo>
                  <a:lnTo>
                    <a:pt x="22470777" y="3036148"/>
                  </a:lnTo>
                  <a:lnTo>
                    <a:pt x="22470777" y="2891368"/>
                  </a:lnTo>
                  <a:close/>
                  <a:moveTo>
                    <a:pt x="0" y="144780"/>
                  </a:moveTo>
                  <a:lnTo>
                    <a:pt x="144780" y="144780"/>
                  </a:lnTo>
                  <a:lnTo>
                    <a:pt x="144780" y="2891368"/>
                  </a:lnTo>
                  <a:lnTo>
                    <a:pt x="0" y="2891368"/>
                  </a:lnTo>
                  <a:lnTo>
                    <a:pt x="0" y="144780"/>
                  </a:lnTo>
                  <a:close/>
                  <a:moveTo>
                    <a:pt x="0" y="2891368"/>
                  </a:moveTo>
                  <a:lnTo>
                    <a:pt x="144780" y="2891368"/>
                  </a:lnTo>
                  <a:lnTo>
                    <a:pt x="144780" y="3036148"/>
                  </a:lnTo>
                  <a:lnTo>
                    <a:pt x="0" y="3036148"/>
                  </a:lnTo>
                  <a:lnTo>
                    <a:pt x="0" y="2891368"/>
                  </a:lnTo>
                  <a:close/>
                  <a:moveTo>
                    <a:pt x="22470777" y="144780"/>
                  </a:moveTo>
                  <a:lnTo>
                    <a:pt x="22615558" y="144780"/>
                  </a:lnTo>
                  <a:lnTo>
                    <a:pt x="22615558" y="2891368"/>
                  </a:lnTo>
                  <a:lnTo>
                    <a:pt x="22470777" y="2891368"/>
                  </a:lnTo>
                  <a:lnTo>
                    <a:pt x="22470777" y="144780"/>
                  </a:lnTo>
                  <a:close/>
                  <a:moveTo>
                    <a:pt x="144780" y="2891368"/>
                  </a:moveTo>
                  <a:lnTo>
                    <a:pt x="22470777" y="2891368"/>
                  </a:lnTo>
                  <a:lnTo>
                    <a:pt x="22470777" y="3036148"/>
                  </a:lnTo>
                  <a:lnTo>
                    <a:pt x="144780" y="3036148"/>
                  </a:lnTo>
                  <a:lnTo>
                    <a:pt x="144780" y="2891368"/>
                  </a:lnTo>
                  <a:close/>
                  <a:moveTo>
                    <a:pt x="22470777" y="0"/>
                  </a:moveTo>
                  <a:lnTo>
                    <a:pt x="22615558" y="0"/>
                  </a:lnTo>
                  <a:lnTo>
                    <a:pt x="22615558" y="144780"/>
                  </a:lnTo>
                  <a:lnTo>
                    <a:pt x="22470777" y="144780"/>
                  </a:lnTo>
                  <a:lnTo>
                    <a:pt x="22470777" y="0"/>
                  </a:lnTo>
                  <a:close/>
                  <a:moveTo>
                    <a:pt x="0" y="0"/>
                  </a:moveTo>
                  <a:lnTo>
                    <a:pt x="144780" y="0"/>
                  </a:lnTo>
                  <a:lnTo>
                    <a:pt x="144780" y="144780"/>
                  </a:lnTo>
                  <a:lnTo>
                    <a:pt x="0" y="144780"/>
                  </a:lnTo>
                  <a:lnTo>
                    <a:pt x="0" y="0"/>
                  </a:lnTo>
                  <a:close/>
                  <a:moveTo>
                    <a:pt x="144780" y="0"/>
                  </a:moveTo>
                  <a:lnTo>
                    <a:pt x="22470777" y="0"/>
                  </a:lnTo>
                  <a:lnTo>
                    <a:pt x="22470777" y="144780"/>
                  </a:lnTo>
                  <a:lnTo>
                    <a:pt x="144780" y="144780"/>
                  </a:lnTo>
                  <a:lnTo>
                    <a:pt x="144780" y="0"/>
                  </a:lnTo>
                  <a:close/>
                </a:path>
              </a:pathLst>
            </a:custGeom>
            <a:solidFill>
              <a:srgbClr val="000000"/>
            </a:solidFill>
          </p:spPr>
        </p:sp>
      </p:grpSp>
      <p:grpSp>
        <p:nvGrpSpPr>
          <p:cNvPr name="Group 5" id="5"/>
          <p:cNvGrpSpPr/>
          <p:nvPr/>
        </p:nvGrpSpPr>
        <p:grpSpPr>
          <a:xfrm rot="0">
            <a:off x="756857" y="4365110"/>
            <a:ext cx="2947403" cy="1883459"/>
            <a:chOff x="0" y="0"/>
            <a:chExt cx="28141878" cy="17983318"/>
          </a:xfrm>
        </p:grpSpPr>
        <p:sp>
          <p:nvSpPr>
            <p:cNvPr name="Freeform 6" id="6"/>
            <p:cNvSpPr/>
            <p:nvPr/>
          </p:nvSpPr>
          <p:spPr>
            <a:xfrm flipH="false" flipV="false" rot="0">
              <a:off x="72390" y="72390"/>
              <a:ext cx="27997100" cy="17838538"/>
            </a:xfrm>
            <a:custGeom>
              <a:avLst/>
              <a:gdLst/>
              <a:ahLst/>
              <a:cxnLst/>
              <a:rect r="r" b="b" t="t" l="l"/>
              <a:pathLst>
                <a:path h="17838538" w="27997100">
                  <a:moveTo>
                    <a:pt x="0" y="0"/>
                  </a:moveTo>
                  <a:lnTo>
                    <a:pt x="27997100" y="0"/>
                  </a:lnTo>
                  <a:lnTo>
                    <a:pt x="27997100" y="17838538"/>
                  </a:lnTo>
                  <a:lnTo>
                    <a:pt x="0" y="17838538"/>
                  </a:lnTo>
                  <a:lnTo>
                    <a:pt x="0" y="0"/>
                  </a:lnTo>
                  <a:close/>
                </a:path>
              </a:pathLst>
            </a:custGeom>
            <a:solidFill>
              <a:srgbClr val="FFFFFF"/>
            </a:solidFill>
          </p:spPr>
        </p:sp>
        <p:sp>
          <p:nvSpPr>
            <p:cNvPr name="Freeform 7" id="7"/>
            <p:cNvSpPr/>
            <p:nvPr/>
          </p:nvSpPr>
          <p:spPr>
            <a:xfrm flipH="false" flipV="false" rot="0">
              <a:off x="0" y="0"/>
              <a:ext cx="28141879" cy="17983318"/>
            </a:xfrm>
            <a:custGeom>
              <a:avLst/>
              <a:gdLst/>
              <a:ahLst/>
              <a:cxnLst/>
              <a:rect r="r" b="b" t="t" l="l"/>
              <a:pathLst>
                <a:path h="17983318" w="28141879">
                  <a:moveTo>
                    <a:pt x="27997097" y="17838539"/>
                  </a:moveTo>
                  <a:lnTo>
                    <a:pt x="28141879" y="17838539"/>
                  </a:lnTo>
                  <a:lnTo>
                    <a:pt x="28141879" y="17983318"/>
                  </a:lnTo>
                  <a:lnTo>
                    <a:pt x="27997097" y="17983318"/>
                  </a:lnTo>
                  <a:lnTo>
                    <a:pt x="27997097" y="17838539"/>
                  </a:lnTo>
                  <a:close/>
                  <a:moveTo>
                    <a:pt x="0" y="144780"/>
                  </a:moveTo>
                  <a:lnTo>
                    <a:pt x="144780" y="144780"/>
                  </a:lnTo>
                  <a:lnTo>
                    <a:pt x="144780" y="17838539"/>
                  </a:lnTo>
                  <a:lnTo>
                    <a:pt x="0" y="17838539"/>
                  </a:lnTo>
                  <a:lnTo>
                    <a:pt x="0" y="144780"/>
                  </a:lnTo>
                  <a:close/>
                  <a:moveTo>
                    <a:pt x="0" y="17838539"/>
                  </a:moveTo>
                  <a:lnTo>
                    <a:pt x="144780" y="17838539"/>
                  </a:lnTo>
                  <a:lnTo>
                    <a:pt x="144780" y="17983318"/>
                  </a:lnTo>
                  <a:lnTo>
                    <a:pt x="0" y="17983318"/>
                  </a:lnTo>
                  <a:lnTo>
                    <a:pt x="0" y="17838539"/>
                  </a:lnTo>
                  <a:close/>
                  <a:moveTo>
                    <a:pt x="27997097" y="144780"/>
                  </a:moveTo>
                  <a:lnTo>
                    <a:pt x="28141879" y="144780"/>
                  </a:lnTo>
                  <a:lnTo>
                    <a:pt x="28141879" y="17838539"/>
                  </a:lnTo>
                  <a:lnTo>
                    <a:pt x="27997097" y="17838539"/>
                  </a:lnTo>
                  <a:lnTo>
                    <a:pt x="27997097" y="144780"/>
                  </a:lnTo>
                  <a:close/>
                  <a:moveTo>
                    <a:pt x="144780" y="17838539"/>
                  </a:moveTo>
                  <a:lnTo>
                    <a:pt x="27997097" y="17838539"/>
                  </a:lnTo>
                  <a:lnTo>
                    <a:pt x="27997097" y="17983318"/>
                  </a:lnTo>
                  <a:lnTo>
                    <a:pt x="144780" y="17983318"/>
                  </a:lnTo>
                  <a:lnTo>
                    <a:pt x="144780" y="17838539"/>
                  </a:lnTo>
                  <a:close/>
                  <a:moveTo>
                    <a:pt x="27997097" y="0"/>
                  </a:moveTo>
                  <a:lnTo>
                    <a:pt x="28141879" y="0"/>
                  </a:lnTo>
                  <a:lnTo>
                    <a:pt x="28141879" y="144780"/>
                  </a:lnTo>
                  <a:lnTo>
                    <a:pt x="27997097" y="144780"/>
                  </a:lnTo>
                  <a:lnTo>
                    <a:pt x="27997097" y="0"/>
                  </a:lnTo>
                  <a:close/>
                  <a:moveTo>
                    <a:pt x="0" y="0"/>
                  </a:moveTo>
                  <a:lnTo>
                    <a:pt x="144780" y="0"/>
                  </a:lnTo>
                  <a:lnTo>
                    <a:pt x="144780" y="144780"/>
                  </a:lnTo>
                  <a:lnTo>
                    <a:pt x="0" y="144780"/>
                  </a:lnTo>
                  <a:lnTo>
                    <a:pt x="0" y="0"/>
                  </a:lnTo>
                  <a:close/>
                  <a:moveTo>
                    <a:pt x="144780" y="0"/>
                  </a:moveTo>
                  <a:lnTo>
                    <a:pt x="27997097" y="0"/>
                  </a:lnTo>
                  <a:lnTo>
                    <a:pt x="27997097" y="144780"/>
                  </a:lnTo>
                  <a:lnTo>
                    <a:pt x="144780" y="144780"/>
                  </a:lnTo>
                  <a:lnTo>
                    <a:pt x="144780" y="0"/>
                  </a:lnTo>
                  <a:close/>
                </a:path>
              </a:pathLst>
            </a:custGeom>
            <a:solidFill>
              <a:srgbClr val="000000"/>
            </a:solidFill>
          </p:spPr>
        </p:sp>
      </p:grpSp>
      <p:grpSp>
        <p:nvGrpSpPr>
          <p:cNvPr name="Group 8" id="8"/>
          <p:cNvGrpSpPr/>
          <p:nvPr/>
        </p:nvGrpSpPr>
        <p:grpSpPr>
          <a:xfrm rot="0">
            <a:off x="3856160" y="4365110"/>
            <a:ext cx="3066225" cy="1883459"/>
            <a:chOff x="0" y="0"/>
            <a:chExt cx="29276392" cy="17983318"/>
          </a:xfrm>
        </p:grpSpPr>
        <p:sp>
          <p:nvSpPr>
            <p:cNvPr name="Freeform 9" id="9"/>
            <p:cNvSpPr/>
            <p:nvPr/>
          </p:nvSpPr>
          <p:spPr>
            <a:xfrm flipH="false" flipV="false" rot="0">
              <a:off x="72390" y="72390"/>
              <a:ext cx="29131613" cy="17838538"/>
            </a:xfrm>
            <a:custGeom>
              <a:avLst/>
              <a:gdLst/>
              <a:ahLst/>
              <a:cxnLst/>
              <a:rect r="r" b="b" t="t" l="l"/>
              <a:pathLst>
                <a:path h="17838538" w="29131613">
                  <a:moveTo>
                    <a:pt x="0" y="0"/>
                  </a:moveTo>
                  <a:lnTo>
                    <a:pt x="29131613" y="0"/>
                  </a:lnTo>
                  <a:lnTo>
                    <a:pt x="29131613" y="17838538"/>
                  </a:lnTo>
                  <a:lnTo>
                    <a:pt x="0" y="17838538"/>
                  </a:lnTo>
                  <a:lnTo>
                    <a:pt x="0" y="0"/>
                  </a:lnTo>
                  <a:close/>
                </a:path>
              </a:pathLst>
            </a:custGeom>
            <a:solidFill>
              <a:srgbClr val="FFFFFF"/>
            </a:solidFill>
          </p:spPr>
        </p:sp>
        <p:sp>
          <p:nvSpPr>
            <p:cNvPr name="Freeform 10" id="10"/>
            <p:cNvSpPr/>
            <p:nvPr/>
          </p:nvSpPr>
          <p:spPr>
            <a:xfrm flipH="false" flipV="false" rot="0">
              <a:off x="0" y="0"/>
              <a:ext cx="29276393" cy="17983318"/>
            </a:xfrm>
            <a:custGeom>
              <a:avLst/>
              <a:gdLst/>
              <a:ahLst/>
              <a:cxnLst/>
              <a:rect r="r" b="b" t="t" l="l"/>
              <a:pathLst>
                <a:path h="17983318" w="29276393">
                  <a:moveTo>
                    <a:pt x="29131611" y="17838539"/>
                  </a:moveTo>
                  <a:lnTo>
                    <a:pt x="29276393" y="17838539"/>
                  </a:lnTo>
                  <a:lnTo>
                    <a:pt x="29276393" y="17983318"/>
                  </a:lnTo>
                  <a:lnTo>
                    <a:pt x="29131611" y="17983318"/>
                  </a:lnTo>
                  <a:lnTo>
                    <a:pt x="29131611" y="17838539"/>
                  </a:lnTo>
                  <a:close/>
                  <a:moveTo>
                    <a:pt x="0" y="144780"/>
                  </a:moveTo>
                  <a:lnTo>
                    <a:pt x="144780" y="144780"/>
                  </a:lnTo>
                  <a:lnTo>
                    <a:pt x="144780" y="17838539"/>
                  </a:lnTo>
                  <a:lnTo>
                    <a:pt x="0" y="17838539"/>
                  </a:lnTo>
                  <a:lnTo>
                    <a:pt x="0" y="144780"/>
                  </a:lnTo>
                  <a:close/>
                  <a:moveTo>
                    <a:pt x="0" y="17838539"/>
                  </a:moveTo>
                  <a:lnTo>
                    <a:pt x="144780" y="17838539"/>
                  </a:lnTo>
                  <a:lnTo>
                    <a:pt x="144780" y="17983318"/>
                  </a:lnTo>
                  <a:lnTo>
                    <a:pt x="0" y="17983318"/>
                  </a:lnTo>
                  <a:lnTo>
                    <a:pt x="0" y="17838539"/>
                  </a:lnTo>
                  <a:close/>
                  <a:moveTo>
                    <a:pt x="29131611" y="144780"/>
                  </a:moveTo>
                  <a:lnTo>
                    <a:pt x="29276393" y="144780"/>
                  </a:lnTo>
                  <a:lnTo>
                    <a:pt x="29276393" y="17838539"/>
                  </a:lnTo>
                  <a:lnTo>
                    <a:pt x="29131611" y="17838539"/>
                  </a:lnTo>
                  <a:lnTo>
                    <a:pt x="29131611" y="144780"/>
                  </a:lnTo>
                  <a:close/>
                  <a:moveTo>
                    <a:pt x="144780" y="17838539"/>
                  </a:moveTo>
                  <a:lnTo>
                    <a:pt x="29131611" y="17838539"/>
                  </a:lnTo>
                  <a:lnTo>
                    <a:pt x="29131611" y="17983318"/>
                  </a:lnTo>
                  <a:lnTo>
                    <a:pt x="144780" y="17983318"/>
                  </a:lnTo>
                  <a:lnTo>
                    <a:pt x="144780" y="17838539"/>
                  </a:lnTo>
                  <a:close/>
                  <a:moveTo>
                    <a:pt x="29131611" y="0"/>
                  </a:moveTo>
                  <a:lnTo>
                    <a:pt x="29276393" y="0"/>
                  </a:lnTo>
                  <a:lnTo>
                    <a:pt x="29276393" y="144780"/>
                  </a:lnTo>
                  <a:lnTo>
                    <a:pt x="29131611" y="144780"/>
                  </a:lnTo>
                  <a:lnTo>
                    <a:pt x="29131611" y="0"/>
                  </a:lnTo>
                  <a:close/>
                  <a:moveTo>
                    <a:pt x="0" y="0"/>
                  </a:moveTo>
                  <a:lnTo>
                    <a:pt x="144780" y="0"/>
                  </a:lnTo>
                  <a:lnTo>
                    <a:pt x="144780" y="144780"/>
                  </a:lnTo>
                  <a:lnTo>
                    <a:pt x="0" y="144780"/>
                  </a:lnTo>
                  <a:lnTo>
                    <a:pt x="0" y="0"/>
                  </a:lnTo>
                  <a:close/>
                  <a:moveTo>
                    <a:pt x="144780" y="0"/>
                  </a:moveTo>
                  <a:lnTo>
                    <a:pt x="29131611" y="0"/>
                  </a:lnTo>
                  <a:lnTo>
                    <a:pt x="29131611" y="144780"/>
                  </a:lnTo>
                  <a:lnTo>
                    <a:pt x="144780" y="144780"/>
                  </a:lnTo>
                  <a:lnTo>
                    <a:pt x="144780" y="0"/>
                  </a:lnTo>
                  <a:close/>
                </a:path>
              </a:pathLst>
            </a:custGeom>
            <a:solidFill>
              <a:srgbClr val="000000"/>
            </a:solidFill>
          </p:spPr>
        </p:sp>
      </p:grpSp>
      <p:grpSp>
        <p:nvGrpSpPr>
          <p:cNvPr name="Group 11" id="11"/>
          <p:cNvGrpSpPr/>
          <p:nvPr/>
        </p:nvGrpSpPr>
        <p:grpSpPr>
          <a:xfrm rot="0">
            <a:off x="756857" y="6394474"/>
            <a:ext cx="6165527" cy="1712496"/>
            <a:chOff x="0" y="0"/>
            <a:chExt cx="58868610" cy="16350951"/>
          </a:xfrm>
        </p:grpSpPr>
        <p:sp>
          <p:nvSpPr>
            <p:cNvPr name="Freeform 12" id="12"/>
            <p:cNvSpPr/>
            <p:nvPr/>
          </p:nvSpPr>
          <p:spPr>
            <a:xfrm flipH="false" flipV="false" rot="0">
              <a:off x="72390" y="72390"/>
              <a:ext cx="58723829" cy="16206171"/>
            </a:xfrm>
            <a:custGeom>
              <a:avLst/>
              <a:gdLst/>
              <a:ahLst/>
              <a:cxnLst/>
              <a:rect r="r" b="b" t="t" l="l"/>
              <a:pathLst>
                <a:path h="16206171" w="58723829">
                  <a:moveTo>
                    <a:pt x="0" y="0"/>
                  </a:moveTo>
                  <a:lnTo>
                    <a:pt x="58723829" y="0"/>
                  </a:lnTo>
                  <a:lnTo>
                    <a:pt x="58723829" y="16206171"/>
                  </a:lnTo>
                  <a:lnTo>
                    <a:pt x="0" y="16206171"/>
                  </a:lnTo>
                  <a:lnTo>
                    <a:pt x="0" y="0"/>
                  </a:lnTo>
                  <a:close/>
                </a:path>
              </a:pathLst>
            </a:custGeom>
            <a:solidFill>
              <a:srgbClr val="FFFFFF"/>
            </a:solidFill>
          </p:spPr>
        </p:sp>
        <p:sp>
          <p:nvSpPr>
            <p:cNvPr name="Freeform 13" id="13"/>
            <p:cNvSpPr/>
            <p:nvPr/>
          </p:nvSpPr>
          <p:spPr>
            <a:xfrm flipH="false" flipV="false" rot="0">
              <a:off x="0" y="0"/>
              <a:ext cx="58868611" cy="16350951"/>
            </a:xfrm>
            <a:custGeom>
              <a:avLst/>
              <a:gdLst/>
              <a:ahLst/>
              <a:cxnLst/>
              <a:rect r="r" b="b" t="t" l="l"/>
              <a:pathLst>
                <a:path h="16350951" w="58868611">
                  <a:moveTo>
                    <a:pt x="58723833" y="16206170"/>
                  </a:moveTo>
                  <a:lnTo>
                    <a:pt x="58868611" y="16206170"/>
                  </a:lnTo>
                  <a:lnTo>
                    <a:pt x="58868611" y="16350951"/>
                  </a:lnTo>
                  <a:lnTo>
                    <a:pt x="58723833" y="16350951"/>
                  </a:lnTo>
                  <a:lnTo>
                    <a:pt x="58723833" y="16206170"/>
                  </a:lnTo>
                  <a:close/>
                  <a:moveTo>
                    <a:pt x="0" y="144780"/>
                  </a:moveTo>
                  <a:lnTo>
                    <a:pt x="144780" y="144780"/>
                  </a:lnTo>
                  <a:lnTo>
                    <a:pt x="144780" y="16206170"/>
                  </a:lnTo>
                  <a:lnTo>
                    <a:pt x="0" y="16206170"/>
                  </a:lnTo>
                  <a:lnTo>
                    <a:pt x="0" y="144780"/>
                  </a:lnTo>
                  <a:close/>
                  <a:moveTo>
                    <a:pt x="0" y="16206170"/>
                  </a:moveTo>
                  <a:lnTo>
                    <a:pt x="144780" y="16206170"/>
                  </a:lnTo>
                  <a:lnTo>
                    <a:pt x="144780" y="16350951"/>
                  </a:lnTo>
                  <a:lnTo>
                    <a:pt x="0" y="16350951"/>
                  </a:lnTo>
                  <a:lnTo>
                    <a:pt x="0" y="16206170"/>
                  </a:lnTo>
                  <a:close/>
                  <a:moveTo>
                    <a:pt x="58723833" y="144780"/>
                  </a:moveTo>
                  <a:lnTo>
                    <a:pt x="58868611" y="144780"/>
                  </a:lnTo>
                  <a:lnTo>
                    <a:pt x="58868611" y="16206170"/>
                  </a:lnTo>
                  <a:lnTo>
                    <a:pt x="58723833" y="16206170"/>
                  </a:lnTo>
                  <a:lnTo>
                    <a:pt x="58723833" y="144780"/>
                  </a:lnTo>
                  <a:close/>
                  <a:moveTo>
                    <a:pt x="144780" y="16206170"/>
                  </a:moveTo>
                  <a:lnTo>
                    <a:pt x="58723833" y="16206170"/>
                  </a:lnTo>
                  <a:lnTo>
                    <a:pt x="58723833" y="16350951"/>
                  </a:lnTo>
                  <a:lnTo>
                    <a:pt x="144780" y="16350951"/>
                  </a:lnTo>
                  <a:lnTo>
                    <a:pt x="144780" y="16206170"/>
                  </a:lnTo>
                  <a:close/>
                  <a:moveTo>
                    <a:pt x="58723833" y="0"/>
                  </a:moveTo>
                  <a:lnTo>
                    <a:pt x="58868611" y="0"/>
                  </a:lnTo>
                  <a:lnTo>
                    <a:pt x="58868611" y="144780"/>
                  </a:lnTo>
                  <a:lnTo>
                    <a:pt x="58723833" y="144780"/>
                  </a:lnTo>
                  <a:lnTo>
                    <a:pt x="58723833" y="0"/>
                  </a:lnTo>
                  <a:close/>
                  <a:moveTo>
                    <a:pt x="0" y="0"/>
                  </a:moveTo>
                  <a:lnTo>
                    <a:pt x="144780" y="0"/>
                  </a:lnTo>
                  <a:lnTo>
                    <a:pt x="144780" y="144780"/>
                  </a:lnTo>
                  <a:lnTo>
                    <a:pt x="0" y="144780"/>
                  </a:lnTo>
                  <a:lnTo>
                    <a:pt x="0" y="0"/>
                  </a:lnTo>
                  <a:close/>
                  <a:moveTo>
                    <a:pt x="144780" y="0"/>
                  </a:moveTo>
                  <a:lnTo>
                    <a:pt x="58723833" y="0"/>
                  </a:lnTo>
                  <a:lnTo>
                    <a:pt x="58723833" y="144780"/>
                  </a:lnTo>
                  <a:lnTo>
                    <a:pt x="144780" y="144780"/>
                  </a:lnTo>
                  <a:lnTo>
                    <a:pt x="144780" y="0"/>
                  </a:lnTo>
                  <a:close/>
                </a:path>
              </a:pathLst>
            </a:custGeom>
            <a:solidFill>
              <a:srgbClr val="000000"/>
            </a:solidFill>
          </p:spPr>
        </p:sp>
      </p:grpSp>
      <p:grpSp>
        <p:nvGrpSpPr>
          <p:cNvPr name="Group 14" id="14"/>
          <p:cNvGrpSpPr/>
          <p:nvPr/>
        </p:nvGrpSpPr>
        <p:grpSpPr>
          <a:xfrm rot="0">
            <a:off x="756857" y="8249198"/>
            <a:ext cx="6165527" cy="1686802"/>
            <a:chOff x="0" y="0"/>
            <a:chExt cx="58868610" cy="16105627"/>
          </a:xfrm>
        </p:grpSpPr>
        <p:sp>
          <p:nvSpPr>
            <p:cNvPr name="Freeform 15" id="15"/>
            <p:cNvSpPr/>
            <p:nvPr/>
          </p:nvSpPr>
          <p:spPr>
            <a:xfrm flipH="false" flipV="false" rot="0">
              <a:off x="72390" y="72390"/>
              <a:ext cx="58723829" cy="15960847"/>
            </a:xfrm>
            <a:custGeom>
              <a:avLst/>
              <a:gdLst/>
              <a:ahLst/>
              <a:cxnLst/>
              <a:rect r="r" b="b" t="t" l="l"/>
              <a:pathLst>
                <a:path h="15960847" w="58723829">
                  <a:moveTo>
                    <a:pt x="0" y="0"/>
                  </a:moveTo>
                  <a:lnTo>
                    <a:pt x="58723829" y="0"/>
                  </a:lnTo>
                  <a:lnTo>
                    <a:pt x="58723829" y="15960847"/>
                  </a:lnTo>
                  <a:lnTo>
                    <a:pt x="0" y="15960847"/>
                  </a:lnTo>
                  <a:lnTo>
                    <a:pt x="0" y="0"/>
                  </a:lnTo>
                  <a:close/>
                </a:path>
              </a:pathLst>
            </a:custGeom>
            <a:solidFill>
              <a:srgbClr val="FFFFFF"/>
            </a:solidFill>
          </p:spPr>
        </p:sp>
        <p:sp>
          <p:nvSpPr>
            <p:cNvPr name="Freeform 16" id="16"/>
            <p:cNvSpPr/>
            <p:nvPr/>
          </p:nvSpPr>
          <p:spPr>
            <a:xfrm flipH="false" flipV="false" rot="0">
              <a:off x="0" y="0"/>
              <a:ext cx="58868611" cy="16105628"/>
            </a:xfrm>
            <a:custGeom>
              <a:avLst/>
              <a:gdLst/>
              <a:ahLst/>
              <a:cxnLst/>
              <a:rect r="r" b="b" t="t" l="l"/>
              <a:pathLst>
                <a:path h="16105628" w="58868611">
                  <a:moveTo>
                    <a:pt x="58723833" y="15960847"/>
                  </a:moveTo>
                  <a:lnTo>
                    <a:pt x="58868611" y="15960847"/>
                  </a:lnTo>
                  <a:lnTo>
                    <a:pt x="58868611" y="16105628"/>
                  </a:lnTo>
                  <a:lnTo>
                    <a:pt x="58723833" y="16105628"/>
                  </a:lnTo>
                  <a:lnTo>
                    <a:pt x="58723833" y="15960847"/>
                  </a:lnTo>
                  <a:close/>
                  <a:moveTo>
                    <a:pt x="0" y="144780"/>
                  </a:moveTo>
                  <a:lnTo>
                    <a:pt x="144780" y="144780"/>
                  </a:lnTo>
                  <a:lnTo>
                    <a:pt x="144780" y="15960847"/>
                  </a:lnTo>
                  <a:lnTo>
                    <a:pt x="0" y="15960847"/>
                  </a:lnTo>
                  <a:lnTo>
                    <a:pt x="0" y="144780"/>
                  </a:lnTo>
                  <a:close/>
                  <a:moveTo>
                    <a:pt x="0" y="15960847"/>
                  </a:moveTo>
                  <a:lnTo>
                    <a:pt x="144780" y="15960847"/>
                  </a:lnTo>
                  <a:lnTo>
                    <a:pt x="144780" y="16105628"/>
                  </a:lnTo>
                  <a:lnTo>
                    <a:pt x="0" y="16105628"/>
                  </a:lnTo>
                  <a:lnTo>
                    <a:pt x="0" y="15960847"/>
                  </a:lnTo>
                  <a:close/>
                  <a:moveTo>
                    <a:pt x="58723833" y="144780"/>
                  </a:moveTo>
                  <a:lnTo>
                    <a:pt x="58868611" y="144780"/>
                  </a:lnTo>
                  <a:lnTo>
                    <a:pt x="58868611" y="15960847"/>
                  </a:lnTo>
                  <a:lnTo>
                    <a:pt x="58723833" y="15960847"/>
                  </a:lnTo>
                  <a:lnTo>
                    <a:pt x="58723833" y="144780"/>
                  </a:lnTo>
                  <a:close/>
                  <a:moveTo>
                    <a:pt x="144780" y="15960847"/>
                  </a:moveTo>
                  <a:lnTo>
                    <a:pt x="58723833" y="15960847"/>
                  </a:lnTo>
                  <a:lnTo>
                    <a:pt x="58723833" y="16105628"/>
                  </a:lnTo>
                  <a:lnTo>
                    <a:pt x="144780" y="16105628"/>
                  </a:lnTo>
                  <a:lnTo>
                    <a:pt x="144780" y="15960847"/>
                  </a:lnTo>
                  <a:close/>
                  <a:moveTo>
                    <a:pt x="58723833" y="0"/>
                  </a:moveTo>
                  <a:lnTo>
                    <a:pt x="58868611" y="0"/>
                  </a:lnTo>
                  <a:lnTo>
                    <a:pt x="58868611" y="144780"/>
                  </a:lnTo>
                  <a:lnTo>
                    <a:pt x="58723833" y="144780"/>
                  </a:lnTo>
                  <a:lnTo>
                    <a:pt x="58723833" y="0"/>
                  </a:lnTo>
                  <a:close/>
                  <a:moveTo>
                    <a:pt x="0" y="0"/>
                  </a:moveTo>
                  <a:lnTo>
                    <a:pt x="144780" y="0"/>
                  </a:lnTo>
                  <a:lnTo>
                    <a:pt x="144780" y="144780"/>
                  </a:lnTo>
                  <a:lnTo>
                    <a:pt x="0" y="144780"/>
                  </a:lnTo>
                  <a:lnTo>
                    <a:pt x="0" y="0"/>
                  </a:lnTo>
                  <a:close/>
                  <a:moveTo>
                    <a:pt x="144780" y="0"/>
                  </a:moveTo>
                  <a:lnTo>
                    <a:pt x="58723833" y="0"/>
                  </a:lnTo>
                  <a:lnTo>
                    <a:pt x="58723833" y="144780"/>
                  </a:lnTo>
                  <a:lnTo>
                    <a:pt x="144780" y="144780"/>
                  </a:lnTo>
                  <a:lnTo>
                    <a:pt x="144780" y="0"/>
                  </a:lnTo>
                  <a:close/>
                </a:path>
              </a:pathLst>
            </a:custGeom>
            <a:solidFill>
              <a:srgbClr val="000000"/>
            </a:solidFill>
          </p:spPr>
        </p:sp>
      </p:grpSp>
      <p:sp>
        <p:nvSpPr>
          <p:cNvPr name="Freeform 17" id="17"/>
          <p:cNvSpPr/>
          <p:nvPr/>
        </p:nvSpPr>
        <p:spPr>
          <a:xfrm flipH="false" flipV="false" rot="0">
            <a:off x="6744697" y="9744714"/>
            <a:ext cx="499168" cy="715653"/>
          </a:xfrm>
          <a:custGeom>
            <a:avLst/>
            <a:gdLst/>
            <a:ahLst/>
            <a:cxnLst/>
            <a:rect r="r" b="b" t="t" l="l"/>
            <a:pathLst>
              <a:path h="715653" w="499168">
                <a:moveTo>
                  <a:pt x="0" y="0"/>
                </a:moveTo>
                <a:lnTo>
                  <a:pt x="499168" y="0"/>
                </a:lnTo>
                <a:lnTo>
                  <a:pt x="499168" y="715653"/>
                </a:lnTo>
                <a:lnTo>
                  <a:pt x="0" y="71565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8" id="18"/>
          <p:cNvSpPr/>
          <p:nvPr/>
        </p:nvSpPr>
        <p:spPr>
          <a:xfrm flipH="false" flipV="false" rot="-10423479">
            <a:off x="6057624" y="1608777"/>
            <a:ext cx="777652" cy="526859"/>
          </a:xfrm>
          <a:custGeom>
            <a:avLst/>
            <a:gdLst/>
            <a:ahLst/>
            <a:cxnLst/>
            <a:rect r="r" b="b" t="t" l="l"/>
            <a:pathLst>
              <a:path h="526859" w="777652">
                <a:moveTo>
                  <a:pt x="0" y="0"/>
                </a:moveTo>
                <a:lnTo>
                  <a:pt x="777652" y="0"/>
                </a:lnTo>
                <a:lnTo>
                  <a:pt x="777652" y="526859"/>
                </a:lnTo>
                <a:lnTo>
                  <a:pt x="0" y="52685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9" id="19"/>
          <p:cNvGrpSpPr/>
          <p:nvPr/>
        </p:nvGrpSpPr>
        <p:grpSpPr>
          <a:xfrm rot="0">
            <a:off x="624318" y="1784183"/>
            <a:ext cx="5373442" cy="525706"/>
            <a:chOff x="0" y="0"/>
            <a:chExt cx="1925720" cy="188401"/>
          </a:xfrm>
        </p:grpSpPr>
        <p:sp>
          <p:nvSpPr>
            <p:cNvPr name="Freeform 20" id="20"/>
            <p:cNvSpPr/>
            <p:nvPr/>
          </p:nvSpPr>
          <p:spPr>
            <a:xfrm flipH="false" flipV="false" rot="0">
              <a:off x="0" y="0"/>
              <a:ext cx="1925720" cy="188401"/>
            </a:xfrm>
            <a:custGeom>
              <a:avLst/>
              <a:gdLst/>
              <a:ahLst/>
              <a:cxnLst/>
              <a:rect r="r" b="b" t="t" l="l"/>
              <a:pathLst>
                <a:path h="188401" w="1925720">
                  <a:moveTo>
                    <a:pt x="53309" y="0"/>
                  </a:moveTo>
                  <a:lnTo>
                    <a:pt x="1872412" y="0"/>
                  </a:lnTo>
                  <a:cubicBezTo>
                    <a:pt x="1901853" y="0"/>
                    <a:pt x="1925720" y="23867"/>
                    <a:pt x="1925720" y="53309"/>
                  </a:cubicBezTo>
                  <a:lnTo>
                    <a:pt x="1925720" y="135092"/>
                  </a:lnTo>
                  <a:cubicBezTo>
                    <a:pt x="1925720" y="149231"/>
                    <a:pt x="1920104" y="162790"/>
                    <a:pt x="1910106" y="172787"/>
                  </a:cubicBezTo>
                  <a:cubicBezTo>
                    <a:pt x="1900109" y="182785"/>
                    <a:pt x="1886550" y="188401"/>
                    <a:pt x="1872412" y="188401"/>
                  </a:cubicBezTo>
                  <a:lnTo>
                    <a:pt x="53309" y="188401"/>
                  </a:lnTo>
                  <a:cubicBezTo>
                    <a:pt x="23867" y="188401"/>
                    <a:pt x="0" y="164534"/>
                    <a:pt x="0" y="135092"/>
                  </a:cubicBezTo>
                  <a:lnTo>
                    <a:pt x="0" y="53309"/>
                  </a:lnTo>
                  <a:cubicBezTo>
                    <a:pt x="0" y="23867"/>
                    <a:pt x="23867" y="0"/>
                    <a:pt x="53309" y="0"/>
                  </a:cubicBezTo>
                  <a:close/>
                </a:path>
              </a:pathLst>
            </a:custGeom>
            <a:solidFill>
              <a:srgbClr val="F41F6B">
                <a:alpha val="16863"/>
              </a:srgbClr>
            </a:solidFill>
          </p:spPr>
        </p:sp>
        <p:sp>
          <p:nvSpPr>
            <p:cNvPr name="TextBox 21" id="21"/>
            <p:cNvSpPr txBox="true"/>
            <p:nvPr/>
          </p:nvSpPr>
          <p:spPr>
            <a:xfrm>
              <a:off x="0" y="-9525"/>
              <a:ext cx="1925720" cy="197926"/>
            </a:xfrm>
            <a:prstGeom prst="rect">
              <a:avLst/>
            </a:prstGeom>
          </p:spPr>
          <p:txBody>
            <a:bodyPr anchor="ctr" rtlCol="false" tIns="50800" lIns="50800" bIns="50800" rIns="50800"/>
            <a:lstStyle/>
            <a:p>
              <a:pPr algn="ctr">
                <a:lnSpc>
                  <a:spcPts val="1439"/>
                </a:lnSpc>
              </a:pPr>
            </a:p>
          </p:txBody>
        </p:sp>
      </p:grpSp>
      <p:sp>
        <p:nvSpPr>
          <p:cNvPr name="Freeform 22" id="22"/>
          <p:cNvSpPr/>
          <p:nvPr/>
        </p:nvSpPr>
        <p:spPr>
          <a:xfrm flipH="false" flipV="false" rot="0">
            <a:off x="47363" y="10359500"/>
            <a:ext cx="795035" cy="280581"/>
          </a:xfrm>
          <a:custGeom>
            <a:avLst/>
            <a:gdLst/>
            <a:ahLst/>
            <a:cxnLst/>
            <a:rect r="r" b="b" t="t" l="l"/>
            <a:pathLst>
              <a:path h="280581" w="795035">
                <a:moveTo>
                  <a:pt x="0" y="0"/>
                </a:moveTo>
                <a:lnTo>
                  <a:pt x="795035" y="0"/>
                </a:lnTo>
                <a:lnTo>
                  <a:pt x="795035" y="280581"/>
                </a:lnTo>
                <a:lnTo>
                  <a:pt x="0" y="280581"/>
                </a:lnTo>
                <a:lnTo>
                  <a:pt x="0" y="0"/>
                </a:lnTo>
                <a:close/>
              </a:path>
            </a:pathLst>
          </a:custGeom>
          <a:blipFill>
            <a:blip r:embed="rId6"/>
            <a:stretch>
              <a:fillRect l="0" t="0" r="0" b="0"/>
            </a:stretch>
          </a:blipFill>
        </p:spPr>
      </p:sp>
      <p:sp>
        <p:nvSpPr>
          <p:cNvPr name="Freeform 23" id="23">
            <a:hlinkClick r:id="rId8" tooltip="https://dgxy.link/4WmGu"/>
          </p:cNvPr>
          <p:cNvSpPr/>
          <p:nvPr/>
        </p:nvSpPr>
        <p:spPr>
          <a:xfrm flipH="false" flipV="false" rot="0">
            <a:off x="4960351" y="1692980"/>
            <a:ext cx="717152" cy="717152"/>
          </a:xfrm>
          <a:custGeom>
            <a:avLst/>
            <a:gdLst/>
            <a:ahLst/>
            <a:cxnLst/>
            <a:rect r="r" b="b" t="t" l="l"/>
            <a:pathLst>
              <a:path h="717152" w="717152">
                <a:moveTo>
                  <a:pt x="0" y="0"/>
                </a:moveTo>
                <a:lnTo>
                  <a:pt x="717152" y="0"/>
                </a:lnTo>
                <a:lnTo>
                  <a:pt x="717152" y="717152"/>
                </a:lnTo>
                <a:lnTo>
                  <a:pt x="0" y="717152"/>
                </a:lnTo>
                <a:lnTo>
                  <a:pt x="0" y="0"/>
                </a:lnTo>
                <a:close/>
              </a:path>
            </a:pathLst>
          </a:custGeom>
          <a:blipFill>
            <a:blip r:embed="rId7"/>
            <a:stretch>
              <a:fillRect l="0" t="0" r="0" b="0"/>
            </a:stretch>
          </a:blipFill>
        </p:spPr>
      </p:sp>
      <p:sp>
        <p:nvSpPr>
          <p:cNvPr name="TextBox 24" id="24"/>
          <p:cNvSpPr txBox="true"/>
          <p:nvPr/>
        </p:nvSpPr>
        <p:spPr>
          <a:xfrm rot="0">
            <a:off x="275164" y="322877"/>
            <a:ext cx="2199065" cy="190500"/>
          </a:xfrm>
          <a:prstGeom prst="rect">
            <a:avLst/>
          </a:prstGeom>
        </p:spPr>
        <p:txBody>
          <a:bodyPr anchor="t" rtlCol="false" tIns="0" lIns="0" bIns="0" rIns="0">
            <a:spAutoFit/>
          </a:bodyPr>
          <a:lstStyle/>
          <a:p>
            <a:pPr>
              <a:lnSpc>
                <a:spcPts val="1439"/>
              </a:lnSpc>
            </a:pPr>
            <a:r>
              <a:rPr lang="en-US" sz="1200">
                <a:solidFill>
                  <a:srgbClr val="000000"/>
                </a:solidFill>
                <a:latin typeface="One Little Font"/>
              </a:rPr>
              <a:t>Date:</a:t>
            </a:r>
          </a:p>
        </p:txBody>
      </p:sp>
      <p:sp>
        <p:nvSpPr>
          <p:cNvPr name="TextBox 25" id="25"/>
          <p:cNvSpPr txBox="true"/>
          <p:nvPr/>
        </p:nvSpPr>
        <p:spPr>
          <a:xfrm rot="0">
            <a:off x="873335" y="1924981"/>
            <a:ext cx="4804168" cy="200025"/>
          </a:xfrm>
          <a:prstGeom prst="rect">
            <a:avLst/>
          </a:prstGeom>
        </p:spPr>
        <p:txBody>
          <a:bodyPr anchor="t" rtlCol="false" tIns="0" lIns="0" bIns="0" rIns="0">
            <a:spAutoFit/>
          </a:bodyPr>
          <a:lstStyle/>
          <a:p>
            <a:pPr>
              <a:lnSpc>
                <a:spcPts val="1439"/>
              </a:lnSpc>
            </a:pPr>
            <a:r>
              <a:rPr lang="en-US" sz="1200">
                <a:solidFill>
                  <a:srgbClr val="000000"/>
                </a:solidFill>
                <a:latin typeface="Arimo"/>
                <a:ea typeface="Arimo"/>
              </a:rPr>
              <a:t>📺 Les dépenses pré engagées </a:t>
            </a:r>
            <a:r>
              <a:rPr lang="en-US" sz="1200" u="sng">
                <a:solidFill>
                  <a:srgbClr val="000000"/>
                </a:solidFill>
                <a:latin typeface="Arimo"/>
                <a:hlinkClick r:id="rId9" tooltip="https://dgxy.link/4WmGu"/>
              </a:rPr>
              <a:t>https://dgxy.link/4WmGu</a:t>
            </a:r>
          </a:p>
        </p:txBody>
      </p:sp>
      <p:sp>
        <p:nvSpPr>
          <p:cNvPr name="TextBox 26" id="26"/>
          <p:cNvSpPr txBox="true"/>
          <p:nvPr/>
        </p:nvSpPr>
        <p:spPr>
          <a:xfrm rot="0">
            <a:off x="873923" y="4438665"/>
            <a:ext cx="2610653" cy="371475"/>
          </a:xfrm>
          <a:prstGeom prst="rect">
            <a:avLst/>
          </a:prstGeom>
        </p:spPr>
        <p:txBody>
          <a:bodyPr anchor="t" rtlCol="false" tIns="0" lIns="0" bIns="0" rIns="0">
            <a:spAutoFit/>
          </a:bodyPr>
          <a:lstStyle/>
          <a:p>
            <a:pPr>
              <a:lnSpc>
                <a:spcPts val="1439"/>
              </a:lnSpc>
            </a:pPr>
            <a:r>
              <a:rPr lang="en-US" sz="1200">
                <a:solidFill>
                  <a:srgbClr val="000000"/>
                </a:solidFill>
                <a:latin typeface="One Little Font"/>
              </a:rPr>
              <a:t>Que veut dire les dépenses pré engagées ? Donnez un exemple.</a:t>
            </a:r>
          </a:p>
        </p:txBody>
      </p:sp>
      <p:sp>
        <p:nvSpPr>
          <p:cNvPr name="TextBox 27" id="27"/>
          <p:cNvSpPr txBox="true"/>
          <p:nvPr/>
        </p:nvSpPr>
        <p:spPr>
          <a:xfrm rot="0">
            <a:off x="3973226" y="4438665"/>
            <a:ext cx="2669746" cy="371475"/>
          </a:xfrm>
          <a:prstGeom prst="rect">
            <a:avLst/>
          </a:prstGeom>
        </p:spPr>
        <p:txBody>
          <a:bodyPr anchor="t" rtlCol="false" tIns="0" lIns="0" bIns="0" rIns="0">
            <a:spAutoFit/>
          </a:bodyPr>
          <a:lstStyle/>
          <a:p>
            <a:pPr>
              <a:lnSpc>
                <a:spcPts val="1439"/>
              </a:lnSpc>
            </a:pPr>
            <a:r>
              <a:rPr lang="en-US" sz="1200">
                <a:solidFill>
                  <a:srgbClr val="000000"/>
                </a:solidFill>
                <a:latin typeface="One Little Font"/>
              </a:rPr>
              <a:t>Citez les dépenses pré engagées selon l'INSEE :</a:t>
            </a:r>
          </a:p>
        </p:txBody>
      </p:sp>
      <p:sp>
        <p:nvSpPr>
          <p:cNvPr name="TextBox 28" id="28"/>
          <p:cNvSpPr txBox="true"/>
          <p:nvPr/>
        </p:nvSpPr>
        <p:spPr>
          <a:xfrm rot="0">
            <a:off x="813279" y="8335570"/>
            <a:ext cx="6048462" cy="371475"/>
          </a:xfrm>
          <a:prstGeom prst="rect">
            <a:avLst/>
          </a:prstGeom>
        </p:spPr>
        <p:txBody>
          <a:bodyPr anchor="t" rtlCol="false" tIns="0" lIns="0" bIns="0" rIns="0">
            <a:spAutoFit/>
          </a:bodyPr>
          <a:lstStyle/>
          <a:p>
            <a:pPr>
              <a:lnSpc>
                <a:spcPts val="1439"/>
              </a:lnSpc>
            </a:pPr>
            <a:r>
              <a:rPr lang="en-US" sz="1200">
                <a:solidFill>
                  <a:srgbClr val="000000"/>
                </a:solidFill>
                <a:latin typeface="One Little Font"/>
              </a:rPr>
              <a:t>Quelles sont les dépenses incontournables des ménages ? Que représentent elles en pourcentage ? </a:t>
            </a:r>
          </a:p>
          <a:p>
            <a:pPr>
              <a:lnSpc>
                <a:spcPts val="1439"/>
              </a:lnSpc>
            </a:pPr>
            <a:r>
              <a:rPr lang="en-US" sz="1200">
                <a:solidFill>
                  <a:srgbClr val="000000"/>
                </a:solidFill>
                <a:latin typeface="One Little Font"/>
              </a:rPr>
              <a:t>Quelles sont les catégories de ménages les plus touchées par la hausse des prix ?</a:t>
            </a:r>
          </a:p>
        </p:txBody>
      </p:sp>
      <p:sp>
        <p:nvSpPr>
          <p:cNvPr name="TextBox 29" id="29"/>
          <p:cNvSpPr txBox="true"/>
          <p:nvPr/>
        </p:nvSpPr>
        <p:spPr>
          <a:xfrm rot="0">
            <a:off x="436344" y="763247"/>
            <a:ext cx="6807521" cy="428625"/>
          </a:xfrm>
          <a:prstGeom prst="rect">
            <a:avLst/>
          </a:prstGeom>
        </p:spPr>
        <p:txBody>
          <a:bodyPr anchor="t" rtlCol="false" tIns="0" lIns="0" bIns="0" rIns="0">
            <a:spAutoFit/>
          </a:bodyPr>
          <a:lstStyle/>
          <a:p>
            <a:pPr algn="ctr" marL="0" indent="0" lvl="0">
              <a:lnSpc>
                <a:spcPts val="3150"/>
              </a:lnSpc>
            </a:pPr>
            <a:r>
              <a:rPr lang="en-US" sz="3500" spc="70">
                <a:solidFill>
                  <a:srgbClr val="F41F6B"/>
                </a:solidFill>
                <a:latin typeface="Barlow Black Bold"/>
              </a:rPr>
              <a:t>FICHE DOCUMENTAIRE #4</a:t>
            </a:r>
          </a:p>
        </p:txBody>
      </p:sp>
      <p:sp>
        <p:nvSpPr>
          <p:cNvPr name="TextBox 30" id="30"/>
          <p:cNvSpPr txBox="true"/>
          <p:nvPr/>
        </p:nvSpPr>
        <p:spPr>
          <a:xfrm rot="0">
            <a:off x="519765" y="1190685"/>
            <a:ext cx="6635489" cy="396239"/>
          </a:xfrm>
          <a:prstGeom prst="rect">
            <a:avLst/>
          </a:prstGeom>
        </p:spPr>
        <p:txBody>
          <a:bodyPr anchor="t" rtlCol="false" tIns="0" lIns="0" bIns="0" rIns="0">
            <a:spAutoFit/>
          </a:bodyPr>
          <a:lstStyle/>
          <a:p>
            <a:pPr algn="ctr">
              <a:lnSpc>
                <a:spcPts val="3360"/>
              </a:lnSpc>
            </a:pPr>
            <a:r>
              <a:rPr lang="en-US" sz="2400">
                <a:solidFill>
                  <a:srgbClr val="000000"/>
                </a:solidFill>
                <a:latin typeface="Open Sans"/>
              </a:rPr>
              <a:t>La consommation &amp; les ménages</a:t>
            </a:r>
          </a:p>
        </p:txBody>
      </p:sp>
      <p:sp>
        <p:nvSpPr>
          <p:cNvPr name="TextBox 31" id="31"/>
          <p:cNvSpPr txBox="true"/>
          <p:nvPr/>
        </p:nvSpPr>
        <p:spPr>
          <a:xfrm rot="0">
            <a:off x="873335" y="6524794"/>
            <a:ext cx="5871362" cy="371475"/>
          </a:xfrm>
          <a:prstGeom prst="rect">
            <a:avLst/>
          </a:prstGeom>
        </p:spPr>
        <p:txBody>
          <a:bodyPr anchor="t" rtlCol="false" tIns="0" lIns="0" bIns="0" rIns="0">
            <a:spAutoFit/>
          </a:bodyPr>
          <a:lstStyle/>
          <a:p>
            <a:pPr>
              <a:lnSpc>
                <a:spcPts val="1439"/>
              </a:lnSpc>
            </a:pPr>
            <a:r>
              <a:rPr lang="en-US" sz="1200">
                <a:solidFill>
                  <a:srgbClr val="000000"/>
                </a:solidFill>
                <a:latin typeface="One Little Font"/>
              </a:rPr>
              <a:t>Quelle est la part des dépenses pré engagées dans  la consommation des ménages ? Quel est le pourcentage ?</a:t>
            </a:r>
          </a:p>
        </p:txBody>
      </p:sp>
      <p:sp>
        <p:nvSpPr>
          <p:cNvPr name="TextBox 32" id="32"/>
          <p:cNvSpPr txBox="true"/>
          <p:nvPr/>
        </p:nvSpPr>
        <p:spPr>
          <a:xfrm rot="0">
            <a:off x="789935" y="2410132"/>
            <a:ext cx="6132450" cy="1814010"/>
          </a:xfrm>
          <a:prstGeom prst="rect">
            <a:avLst/>
          </a:prstGeom>
        </p:spPr>
        <p:txBody>
          <a:bodyPr anchor="t" rtlCol="false" tIns="0" lIns="0" bIns="0" rIns="0">
            <a:spAutoFit/>
          </a:bodyPr>
          <a:lstStyle/>
          <a:p>
            <a:pPr>
              <a:lnSpc>
                <a:spcPts val="1939"/>
              </a:lnSpc>
            </a:pPr>
            <a:r>
              <a:rPr lang="en-US" sz="1616">
                <a:solidFill>
                  <a:srgbClr val="F41F6B"/>
                </a:solidFill>
                <a:latin typeface="One Little Font"/>
              </a:rPr>
              <a:t>Travail préparatoire </a:t>
            </a:r>
          </a:p>
          <a:p>
            <a:pPr>
              <a:lnSpc>
                <a:spcPts val="979"/>
              </a:lnSpc>
            </a:pPr>
          </a:p>
          <a:p>
            <a:pPr marL="262575" indent="-131288" lvl="1">
              <a:lnSpc>
                <a:spcPts val="1459"/>
              </a:lnSpc>
              <a:buFont typeface="Arial"/>
              <a:buChar char="•"/>
            </a:pPr>
            <a:r>
              <a:rPr lang="en-US" sz="1216">
                <a:solidFill>
                  <a:srgbClr val="000000"/>
                </a:solidFill>
                <a:latin typeface="One Little Font"/>
              </a:rPr>
              <a:t>Regarder plusieurs fois la vidéo avant de commencer son analyse et la prise de note ci-dessous</a:t>
            </a:r>
          </a:p>
          <a:p>
            <a:pPr>
              <a:lnSpc>
                <a:spcPts val="1459"/>
              </a:lnSpc>
            </a:pPr>
          </a:p>
          <a:p>
            <a:pPr marL="262575" indent="-131288" lvl="1">
              <a:lnSpc>
                <a:spcPts val="1459"/>
              </a:lnSpc>
              <a:buFont typeface="Arial"/>
              <a:buChar char="•"/>
            </a:pPr>
            <a:r>
              <a:rPr lang="en-US" sz="1216">
                <a:solidFill>
                  <a:srgbClr val="000000"/>
                </a:solidFill>
                <a:latin typeface="One Little Font"/>
              </a:rPr>
              <a:t>Identifier le titre de la vidéo :</a:t>
            </a:r>
          </a:p>
          <a:p>
            <a:pPr>
              <a:lnSpc>
                <a:spcPts val="1459"/>
              </a:lnSpc>
            </a:pPr>
          </a:p>
          <a:p>
            <a:pPr marL="262575" indent="-131288" lvl="1">
              <a:lnSpc>
                <a:spcPts val="1459"/>
              </a:lnSpc>
              <a:buFont typeface="Arial"/>
              <a:buChar char="•"/>
            </a:pPr>
            <a:r>
              <a:rPr lang="en-US" sz="1216">
                <a:solidFill>
                  <a:srgbClr val="000000"/>
                </a:solidFill>
                <a:latin typeface="One Little Font"/>
              </a:rPr>
              <a:t>Repérer le sujet traité :</a:t>
            </a:r>
          </a:p>
          <a:p>
            <a:pPr>
              <a:lnSpc>
                <a:spcPts val="1459"/>
              </a:lnSpc>
            </a:pPr>
          </a:p>
          <a:p>
            <a:pPr marL="262575" indent="-131288" lvl="1">
              <a:lnSpc>
                <a:spcPts val="1459"/>
              </a:lnSpc>
              <a:buFont typeface="Arial"/>
              <a:buChar char="•"/>
            </a:pPr>
            <a:r>
              <a:rPr lang="en-US" sz="1216">
                <a:solidFill>
                  <a:srgbClr val="000000"/>
                </a:solidFill>
                <a:latin typeface="One Little Font"/>
              </a:rPr>
              <a:t>Date de l'actualité (si elle est repérable) :</a:t>
            </a:r>
          </a:p>
          <a:p>
            <a:pPr>
              <a:lnSpc>
                <a:spcPts val="1459"/>
              </a:lnSpc>
            </a:pP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90391" y="262065"/>
            <a:ext cx="2368611" cy="317987"/>
            <a:chOff x="0" y="0"/>
            <a:chExt cx="22615557" cy="3036148"/>
          </a:xfrm>
        </p:grpSpPr>
        <p:sp>
          <p:nvSpPr>
            <p:cNvPr name="Freeform 3" id="3"/>
            <p:cNvSpPr/>
            <p:nvPr/>
          </p:nvSpPr>
          <p:spPr>
            <a:xfrm flipH="false" flipV="false" rot="0">
              <a:off x="72390" y="72390"/>
              <a:ext cx="22470777" cy="2891369"/>
            </a:xfrm>
            <a:custGeom>
              <a:avLst/>
              <a:gdLst/>
              <a:ahLst/>
              <a:cxnLst/>
              <a:rect r="r" b="b" t="t" l="l"/>
              <a:pathLst>
                <a:path h="2891369" w="22470777">
                  <a:moveTo>
                    <a:pt x="0" y="0"/>
                  </a:moveTo>
                  <a:lnTo>
                    <a:pt x="22470777" y="0"/>
                  </a:lnTo>
                  <a:lnTo>
                    <a:pt x="22470777" y="2891369"/>
                  </a:lnTo>
                  <a:lnTo>
                    <a:pt x="0" y="2891369"/>
                  </a:lnTo>
                  <a:lnTo>
                    <a:pt x="0" y="0"/>
                  </a:lnTo>
                  <a:close/>
                </a:path>
              </a:pathLst>
            </a:custGeom>
            <a:solidFill>
              <a:srgbClr val="FFFFFF"/>
            </a:solidFill>
          </p:spPr>
        </p:sp>
        <p:sp>
          <p:nvSpPr>
            <p:cNvPr name="Freeform 4" id="4"/>
            <p:cNvSpPr/>
            <p:nvPr/>
          </p:nvSpPr>
          <p:spPr>
            <a:xfrm flipH="false" flipV="false" rot="0">
              <a:off x="0" y="0"/>
              <a:ext cx="22615558" cy="3036148"/>
            </a:xfrm>
            <a:custGeom>
              <a:avLst/>
              <a:gdLst/>
              <a:ahLst/>
              <a:cxnLst/>
              <a:rect r="r" b="b" t="t" l="l"/>
              <a:pathLst>
                <a:path h="3036148" w="22615558">
                  <a:moveTo>
                    <a:pt x="22470777" y="2891368"/>
                  </a:moveTo>
                  <a:lnTo>
                    <a:pt x="22615558" y="2891368"/>
                  </a:lnTo>
                  <a:lnTo>
                    <a:pt x="22615558" y="3036148"/>
                  </a:lnTo>
                  <a:lnTo>
                    <a:pt x="22470777" y="3036148"/>
                  </a:lnTo>
                  <a:lnTo>
                    <a:pt x="22470777" y="2891368"/>
                  </a:lnTo>
                  <a:close/>
                  <a:moveTo>
                    <a:pt x="0" y="144780"/>
                  </a:moveTo>
                  <a:lnTo>
                    <a:pt x="144780" y="144780"/>
                  </a:lnTo>
                  <a:lnTo>
                    <a:pt x="144780" y="2891368"/>
                  </a:lnTo>
                  <a:lnTo>
                    <a:pt x="0" y="2891368"/>
                  </a:lnTo>
                  <a:lnTo>
                    <a:pt x="0" y="144780"/>
                  </a:lnTo>
                  <a:close/>
                  <a:moveTo>
                    <a:pt x="0" y="2891368"/>
                  </a:moveTo>
                  <a:lnTo>
                    <a:pt x="144780" y="2891368"/>
                  </a:lnTo>
                  <a:lnTo>
                    <a:pt x="144780" y="3036148"/>
                  </a:lnTo>
                  <a:lnTo>
                    <a:pt x="0" y="3036148"/>
                  </a:lnTo>
                  <a:lnTo>
                    <a:pt x="0" y="2891368"/>
                  </a:lnTo>
                  <a:close/>
                  <a:moveTo>
                    <a:pt x="22470777" y="144780"/>
                  </a:moveTo>
                  <a:lnTo>
                    <a:pt x="22615558" y="144780"/>
                  </a:lnTo>
                  <a:lnTo>
                    <a:pt x="22615558" y="2891368"/>
                  </a:lnTo>
                  <a:lnTo>
                    <a:pt x="22470777" y="2891368"/>
                  </a:lnTo>
                  <a:lnTo>
                    <a:pt x="22470777" y="144780"/>
                  </a:lnTo>
                  <a:close/>
                  <a:moveTo>
                    <a:pt x="144780" y="2891368"/>
                  </a:moveTo>
                  <a:lnTo>
                    <a:pt x="22470777" y="2891368"/>
                  </a:lnTo>
                  <a:lnTo>
                    <a:pt x="22470777" y="3036148"/>
                  </a:lnTo>
                  <a:lnTo>
                    <a:pt x="144780" y="3036148"/>
                  </a:lnTo>
                  <a:lnTo>
                    <a:pt x="144780" y="2891368"/>
                  </a:lnTo>
                  <a:close/>
                  <a:moveTo>
                    <a:pt x="22470777" y="0"/>
                  </a:moveTo>
                  <a:lnTo>
                    <a:pt x="22615558" y="0"/>
                  </a:lnTo>
                  <a:lnTo>
                    <a:pt x="22615558" y="144780"/>
                  </a:lnTo>
                  <a:lnTo>
                    <a:pt x="22470777" y="144780"/>
                  </a:lnTo>
                  <a:lnTo>
                    <a:pt x="22470777" y="0"/>
                  </a:lnTo>
                  <a:close/>
                  <a:moveTo>
                    <a:pt x="0" y="0"/>
                  </a:moveTo>
                  <a:lnTo>
                    <a:pt x="144780" y="0"/>
                  </a:lnTo>
                  <a:lnTo>
                    <a:pt x="144780" y="144780"/>
                  </a:lnTo>
                  <a:lnTo>
                    <a:pt x="0" y="144780"/>
                  </a:lnTo>
                  <a:lnTo>
                    <a:pt x="0" y="0"/>
                  </a:lnTo>
                  <a:close/>
                  <a:moveTo>
                    <a:pt x="144780" y="0"/>
                  </a:moveTo>
                  <a:lnTo>
                    <a:pt x="22470777" y="0"/>
                  </a:lnTo>
                  <a:lnTo>
                    <a:pt x="22470777" y="144780"/>
                  </a:lnTo>
                  <a:lnTo>
                    <a:pt x="144780" y="144780"/>
                  </a:lnTo>
                  <a:lnTo>
                    <a:pt x="144780" y="0"/>
                  </a:lnTo>
                  <a:close/>
                </a:path>
              </a:pathLst>
            </a:custGeom>
            <a:solidFill>
              <a:srgbClr val="000000"/>
            </a:solidFill>
          </p:spPr>
        </p:sp>
      </p:grpSp>
      <p:grpSp>
        <p:nvGrpSpPr>
          <p:cNvPr name="Group 5" id="5"/>
          <p:cNvGrpSpPr/>
          <p:nvPr/>
        </p:nvGrpSpPr>
        <p:grpSpPr>
          <a:xfrm rot="0">
            <a:off x="756857" y="4365110"/>
            <a:ext cx="2947403" cy="1883459"/>
            <a:chOff x="0" y="0"/>
            <a:chExt cx="28141878" cy="17983318"/>
          </a:xfrm>
        </p:grpSpPr>
        <p:sp>
          <p:nvSpPr>
            <p:cNvPr name="Freeform 6" id="6"/>
            <p:cNvSpPr/>
            <p:nvPr/>
          </p:nvSpPr>
          <p:spPr>
            <a:xfrm flipH="false" flipV="false" rot="0">
              <a:off x="72390" y="72390"/>
              <a:ext cx="27997100" cy="17838538"/>
            </a:xfrm>
            <a:custGeom>
              <a:avLst/>
              <a:gdLst/>
              <a:ahLst/>
              <a:cxnLst/>
              <a:rect r="r" b="b" t="t" l="l"/>
              <a:pathLst>
                <a:path h="17838538" w="27997100">
                  <a:moveTo>
                    <a:pt x="0" y="0"/>
                  </a:moveTo>
                  <a:lnTo>
                    <a:pt x="27997100" y="0"/>
                  </a:lnTo>
                  <a:lnTo>
                    <a:pt x="27997100" y="17838538"/>
                  </a:lnTo>
                  <a:lnTo>
                    <a:pt x="0" y="17838538"/>
                  </a:lnTo>
                  <a:lnTo>
                    <a:pt x="0" y="0"/>
                  </a:lnTo>
                  <a:close/>
                </a:path>
              </a:pathLst>
            </a:custGeom>
            <a:solidFill>
              <a:srgbClr val="FFFFFF"/>
            </a:solidFill>
          </p:spPr>
        </p:sp>
        <p:sp>
          <p:nvSpPr>
            <p:cNvPr name="Freeform 7" id="7"/>
            <p:cNvSpPr/>
            <p:nvPr/>
          </p:nvSpPr>
          <p:spPr>
            <a:xfrm flipH="false" flipV="false" rot="0">
              <a:off x="0" y="0"/>
              <a:ext cx="28141879" cy="17983318"/>
            </a:xfrm>
            <a:custGeom>
              <a:avLst/>
              <a:gdLst/>
              <a:ahLst/>
              <a:cxnLst/>
              <a:rect r="r" b="b" t="t" l="l"/>
              <a:pathLst>
                <a:path h="17983318" w="28141879">
                  <a:moveTo>
                    <a:pt x="27997097" y="17838539"/>
                  </a:moveTo>
                  <a:lnTo>
                    <a:pt x="28141879" y="17838539"/>
                  </a:lnTo>
                  <a:lnTo>
                    <a:pt x="28141879" y="17983318"/>
                  </a:lnTo>
                  <a:lnTo>
                    <a:pt x="27997097" y="17983318"/>
                  </a:lnTo>
                  <a:lnTo>
                    <a:pt x="27997097" y="17838539"/>
                  </a:lnTo>
                  <a:close/>
                  <a:moveTo>
                    <a:pt x="0" y="144780"/>
                  </a:moveTo>
                  <a:lnTo>
                    <a:pt x="144780" y="144780"/>
                  </a:lnTo>
                  <a:lnTo>
                    <a:pt x="144780" y="17838539"/>
                  </a:lnTo>
                  <a:lnTo>
                    <a:pt x="0" y="17838539"/>
                  </a:lnTo>
                  <a:lnTo>
                    <a:pt x="0" y="144780"/>
                  </a:lnTo>
                  <a:close/>
                  <a:moveTo>
                    <a:pt x="0" y="17838539"/>
                  </a:moveTo>
                  <a:lnTo>
                    <a:pt x="144780" y="17838539"/>
                  </a:lnTo>
                  <a:lnTo>
                    <a:pt x="144780" y="17983318"/>
                  </a:lnTo>
                  <a:lnTo>
                    <a:pt x="0" y="17983318"/>
                  </a:lnTo>
                  <a:lnTo>
                    <a:pt x="0" y="17838539"/>
                  </a:lnTo>
                  <a:close/>
                  <a:moveTo>
                    <a:pt x="27997097" y="144780"/>
                  </a:moveTo>
                  <a:lnTo>
                    <a:pt x="28141879" y="144780"/>
                  </a:lnTo>
                  <a:lnTo>
                    <a:pt x="28141879" y="17838539"/>
                  </a:lnTo>
                  <a:lnTo>
                    <a:pt x="27997097" y="17838539"/>
                  </a:lnTo>
                  <a:lnTo>
                    <a:pt x="27997097" y="144780"/>
                  </a:lnTo>
                  <a:close/>
                  <a:moveTo>
                    <a:pt x="144780" y="17838539"/>
                  </a:moveTo>
                  <a:lnTo>
                    <a:pt x="27997097" y="17838539"/>
                  </a:lnTo>
                  <a:lnTo>
                    <a:pt x="27997097" y="17983318"/>
                  </a:lnTo>
                  <a:lnTo>
                    <a:pt x="144780" y="17983318"/>
                  </a:lnTo>
                  <a:lnTo>
                    <a:pt x="144780" y="17838539"/>
                  </a:lnTo>
                  <a:close/>
                  <a:moveTo>
                    <a:pt x="27997097" y="0"/>
                  </a:moveTo>
                  <a:lnTo>
                    <a:pt x="28141879" y="0"/>
                  </a:lnTo>
                  <a:lnTo>
                    <a:pt x="28141879" y="144780"/>
                  </a:lnTo>
                  <a:lnTo>
                    <a:pt x="27997097" y="144780"/>
                  </a:lnTo>
                  <a:lnTo>
                    <a:pt x="27997097" y="0"/>
                  </a:lnTo>
                  <a:close/>
                  <a:moveTo>
                    <a:pt x="0" y="0"/>
                  </a:moveTo>
                  <a:lnTo>
                    <a:pt x="144780" y="0"/>
                  </a:lnTo>
                  <a:lnTo>
                    <a:pt x="144780" y="144780"/>
                  </a:lnTo>
                  <a:lnTo>
                    <a:pt x="0" y="144780"/>
                  </a:lnTo>
                  <a:lnTo>
                    <a:pt x="0" y="0"/>
                  </a:lnTo>
                  <a:close/>
                  <a:moveTo>
                    <a:pt x="144780" y="0"/>
                  </a:moveTo>
                  <a:lnTo>
                    <a:pt x="27997097" y="0"/>
                  </a:lnTo>
                  <a:lnTo>
                    <a:pt x="27997097" y="144780"/>
                  </a:lnTo>
                  <a:lnTo>
                    <a:pt x="144780" y="144780"/>
                  </a:lnTo>
                  <a:lnTo>
                    <a:pt x="144780" y="0"/>
                  </a:lnTo>
                  <a:close/>
                </a:path>
              </a:pathLst>
            </a:custGeom>
            <a:solidFill>
              <a:srgbClr val="000000"/>
            </a:solidFill>
          </p:spPr>
        </p:sp>
      </p:grpSp>
      <p:grpSp>
        <p:nvGrpSpPr>
          <p:cNvPr name="Group 8" id="8"/>
          <p:cNvGrpSpPr/>
          <p:nvPr/>
        </p:nvGrpSpPr>
        <p:grpSpPr>
          <a:xfrm rot="0">
            <a:off x="3856160" y="4365110"/>
            <a:ext cx="3066225" cy="1883459"/>
            <a:chOff x="0" y="0"/>
            <a:chExt cx="29276392" cy="17983318"/>
          </a:xfrm>
        </p:grpSpPr>
        <p:sp>
          <p:nvSpPr>
            <p:cNvPr name="Freeform 9" id="9"/>
            <p:cNvSpPr/>
            <p:nvPr/>
          </p:nvSpPr>
          <p:spPr>
            <a:xfrm flipH="false" flipV="false" rot="0">
              <a:off x="72390" y="72390"/>
              <a:ext cx="29131613" cy="17838538"/>
            </a:xfrm>
            <a:custGeom>
              <a:avLst/>
              <a:gdLst/>
              <a:ahLst/>
              <a:cxnLst/>
              <a:rect r="r" b="b" t="t" l="l"/>
              <a:pathLst>
                <a:path h="17838538" w="29131613">
                  <a:moveTo>
                    <a:pt x="0" y="0"/>
                  </a:moveTo>
                  <a:lnTo>
                    <a:pt x="29131613" y="0"/>
                  </a:lnTo>
                  <a:lnTo>
                    <a:pt x="29131613" y="17838538"/>
                  </a:lnTo>
                  <a:lnTo>
                    <a:pt x="0" y="17838538"/>
                  </a:lnTo>
                  <a:lnTo>
                    <a:pt x="0" y="0"/>
                  </a:lnTo>
                  <a:close/>
                </a:path>
              </a:pathLst>
            </a:custGeom>
            <a:solidFill>
              <a:srgbClr val="FFFFFF"/>
            </a:solidFill>
          </p:spPr>
        </p:sp>
        <p:sp>
          <p:nvSpPr>
            <p:cNvPr name="Freeform 10" id="10"/>
            <p:cNvSpPr/>
            <p:nvPr/>
          </p:nvSpPr>
          <p:spPr>
            <a:xfrm flipH="false" flipV="false" rot="0">
              <a:off x="0" y="0"/>
              <a:ext cx="29276393" cy="17983318"/>
            </a:xfrm>
            <a:custGeom>
              <a:avLst/>
              <a:gdLst/>
              <a:ahLst/>
              <a:cxnLst/>
              <a:rect r="r" b="b" t="t" l="l"/>
              <a:pathLst>
                <a:path h="17983318" w="29276393">
                  <a:moveTo>
                    <a:pt x="29131611" y="17838539"/>
                  </a:moveTo>
                  <a:lnTo>
                    <a:pt x="29276393" y="17838539"/>
                  </a:lnTo>
                  <a:lnTo>
                    <a:pt x="29276393" y="17983318"/>
                  </a:lnTo>
                  <a:lnTo>
                    <a:pt x="29131611" y="17983318"/>
                  </a:lnTo>
                  <a:lnTo>
                    <a:pt x="29131611" y="17838539"/>
                  </a:lnTo>
                  <a:close/>
                  <a:moveTo>
                    <a:pt x="0" y="144780"/>
                  </a:moveTo>
                  <a:lnTo>
                    <a:pt x="144780" y="144780"/>
                  </a:lnTo>
                  <a:lnTo>
                    <a:pt x="144780" y="17838539"/>
                  </a:lnTo>
                  <a:lnTo>
                    <a:pt x="0" y="17838539"/>
                  </a:lnTo>
                  <a:lnTo>
                    <a:pt x="0" y="144780"/>
                  </a:lnTo>
                  <a:close/>
                  <a:moveTo>
                    <a:pt x="0" y="17838539"/>
                  </a:moveTo>
                  <a:lnTo>
                    <a:pt x="144780" y="17838539"/>
                  </a:lnTo>
                  <a:lnTo>
                    <a:pt x="144780" y="17983318"/>
                  </a:lnTo>
                  <a:lnTo>
                    <a:pt x="0" y="17983318"/>
                  </a:lnTo>
                  <a:lnTo>
                    <a:pt x="0" y="17838539"/>
                  </a:lnTo>
                  <a:close/>
                  <a:moveTo>
                    <a:pt x="29131611" y="144780"/>
                  </a:moveTo>
                  <a:lnTo>
                    <a:pt x="29276393" y="144780"/>
                  </a:lnTo>
                  <a:lnTo>
                    <a:pt x="29276393" y="17838539"/>
                  </a:lnTo>
                  <a:lnTo>
                    <a:pt x="29131611" y="17838539"/>
                  </a:lnTo>
                  <a:lnTo>
                    <a:pt x="29131611" y="144780"/>
                  </a:lnTo>
                  <a:close/>
                  <a:moveTo>
                    <a:pt x="144780" y="17838539"/>
                  </a:moveTo>
                  <a:lnTo>
                    <a:pt x="29131611" y="17838539"/>
                  </a:lnTo>
                  <a:lnTo>
                    <a:pt x="29131611" y="17983318"/>
                  </a:lnTo>
                  <a:lnTo>
                    <a:pt x="144780" y="17983318"/>
                  </a:lnTo>
                  <a:lnTo>
                    <a:pt x="144780" y="17838539"/>
                  </a:lnTo>
                  <a:close/>
                  <a:moveTo>
                    <a:pt x="29131611" y="0"/>
                  </a:moveTo>
                  <a:lnTo>
                    <a:pt x="29276393" y="0"/>
                  </a:lnTo>
                  <a:lnTo>
                    <a:pt x="29276393" y="144780"/>
                  </a:lnTo>
                  <a:lnTo>
                    <a:pt x="29131611" y="144780"/>
                  </a:lnTo>
                  <a:lnTo>
                    <a:pt x="29131611" y="0"/>
                  </a:lnTo>
                  <a:close/>
                  <a:moveTo>
                    <a:pt x="0" y="0"/>
                  </a:moveTo>
                  <a:lnTo>
                    <a:pt x="144780" y="0"/>
                  </a:lnTo>
                  <a:lnTo>
                    <a:pt x="144780" y="144780"/>
                  </a:lnTo>
                  <a:lnTo>
                    <a:pt x="0" y="144780"/>
                  </a:lnTo>
                  <a:lnTo>
                    <a:pt x="0" y="0"/>
                  </a:lnTo>
                  <a:close/>
                  <a:moveTo>
                    <a:pt x="144780" y="0"/>
                  </a:moveTo>
                  <a:lnTo>
                    <a:pt x="29131611" y="0"/>
                  </a:lnTo>
                  <a:lnTo>
                    <a:pt x="29131611" y="144780"/>
                  </a:lnTo>
                  <a:lnTo>
                    <a:pt x="144780" y="144780"/>
                  </a:lnTo>
                  <a:lnTo>
                    <a:pt x="144780" y="0"/>
                  </a:lnTo>
                  <a:close/>
                </a:path>
              </a:pathLst>
            </a:custGeom>
            <a:solidFill>
              <a:srgbClr val="000000"/>
            </a:solidFill>
          </p:spPr>
        </p:sp>
      </p:grpSp>
      <p:grpSp>
        <p:nvGrpSpPr>
          <p:cNvPr name="Group 11" id="11"/>
          <p:cNvGrpSpPr/>
          <p:nvPr/>
        </p:nvGrpSpPr>
        <p:grpSpPr>
          <a:xfrm rot="0">
            <a:off x="756857" y="6394474"/>
            <a:ext cx="6165527" cy="1712496"/>
            <a:chOff x="0" y="0"/>
            <a:chExt cx="58868610" cy="16350951"/>
          </a:xfrm>
        </p:grpSpPr>
        <p:sp>
          <p:nvSpPr>
            <p:cNvPr name="Freeform 12" id="12"/>
            <p:cNvSpPr/>
            <p:nvPr/>
          </p:nvSpPr>
          <p:spPr>
            <a:xfrm flipH="false" flipV="false" rot="0">
              <a:off x="72390" y="72390"/>
              <a:ext cx="58723829" cy="16206171"/>
            </a:xfrm>
            <a:custGeom>
              <a:avLst/>
              <a:gdLst/>
              <a:ahLst/>
              <a:cxnLst/>
              <a:rect r="r" b="b" t="t" l="l"/>
              <a:pathLst>
                <a:path h="16206171" w="58723829">
                  <a:moveTo>
                    <a:pt x="0" y="0"/>
                  </a:moveTo>
                  <a:lnTo>
                    <a:pt x="58723829" y="0"/>
                  </a:lnTo>
                  <a:lnTo>
                    <a:pt x="58723829" y="16206171"/>
                  </a:lnTo>
                  <a:lnTo>
                    <a:pt x="0" y="16206171"/>
                  </a:lnTo>
                  <a:lnTo>
                    <a:pt x="0" y="0"/>
                  </a:lnTo>
                  <a:close/>
                </a:path>
              </a:pathLst>
            </a:custGeom>
            <a:solidFill>
              <a:srgbClr val="FFFFFF"/>
            </a:solidFill>
          </p:spPr>
        </p:sp>
        <p:sp>
          <p:nvSpPr>
            <p:cNvPr name="Freeform 13" id="13"/>
            <p:cNvSpPr/>
            <p:nvPr/>
          </p:nvSpPr>
          <p:spPr>
            <a:xfrm flipH="false" flipV="false" rot="0">
              <a:off x="0" y="0"/>
              <a:ext cx="58868611" cy="16350951"/>
            </a:xfrm>
            <a:custGeom>
              <a:avLst/>
              <a:gdLst/>
              <a:ahLst/>
              <a:cxnLst/>
              <a:rect r="r" b="b" t="t" l="l"/>
              <a:pathLst>
                <a:path h="16350951" w="58868611">
                  <a:moveTo>
                    <a:pt x="58723833" y="16206170"/>
                  </a:moveTo>
                  <a:lnTo>
                    <a:pt x="58868611" y="16206170"/>
                  </a:lnTo>
                  <a:lnTo>
                    <a:pt x="58868611" y="16350951"/>
                  </a:lnTo>
                  <a:lnTo>
                    <a:pt x="58723833" y="16350951"/>
                  </a:lnTo>
                  <a:lnTo>
                    <a:pt x="58723833" y="16206170"/>
                  </a:lnTo>
                  <a:close/>
                  <a:moveTo>
                    <a:pt x="0" y="144780"/>
                  </a:moveTo>
                  <a:lnTo>
                    <a:pt x="144780" y="144780"/>
                  </a:lnTo>
                  <a:lnTo>
                    <a:pt x="144780" y="16206170"/>
                  </a:lnTo>
                  <a:lnTo>
                    <a:pt x="0" y="16206170"/>
                  </a:lnTo>
                  <a:lnTo>
                    <a:pt x="0" y="144780"/>
                  </a:lnTo>
                  <a:close/>
                  <a:moveTo>
                    <a:pt x="0" y="16206170"/>
                  </a:moveTo>
                  <a:lnTo>
                    <a:pt x="144780" y="16206170"/>
                  </a:lnTo>
                  <a:lnTo>
                    <a:pt x="144780" y="16350951"/>
                  </a:lnTo>
                  <a:lnTo>
                    <a:pt x="0" y="16350951"/>
                  </a:lnTo>
                  <a:lnTo>
                    <a:pt x="0" y="16206170"/>
                  </a:lnTo>
                  <a:close/>
                  <a:moveTo>
                    <a:pt x="58723833" y="144780"/>
                  </a:moveTo>
                  <a:lnTo>
                    <a:pt x="58868611" y="144780"/>
                  </a:lnTo>
                  <a:lnTo>
                    <a:pt x="58868611" y="16206170"/>
                  </a:lnTo>
                  <a:lnTo>
                    <a:pt x="58723833" y="16206170"/>
                  </a:lnTo>
                  <a:lnTo>
                    <a:pt x="58723833" y="144780"/>
                  </a:lnTo>
                  <a:close/>
                  <a:moveTo>
                    <a:pt x="144780" y="16206170"/>
                  </a:moveTo>
                  <a:lnTo>
                    <a:pt x="58723833" y="16206170"/>
                  </a:lnTo>
                  <a:lnTo>
                    <a:pt x="58723833" y="16350951"/>
                  </a:lnTo>
                  <a:lnTo>
                    <a:pt x="144780" y="16350951"/>
                  </a:lnTo>
                  <a:lnTo>
                    <a:pt x="144780" y="16206170"/>
                  </a:lnTo>
                  <a:close/>
                  <a:moveTo>
                    <a:pt x="58723833" y="0"/>
                  </a:moveTo>
                  <a:lnTo>
                    <a:pt x="58868611" y="0"/>
                  </a:lnTo>
                  <a:lnTo>
                    <a:pt x="58868611" y="144780"/>
                  </a:lnTo>
                  <a:lnTo>
                    <a:pt x="58723833" y="144780"/>
                  </a:lnTo>
                  <a:lnTo>
                    <a:pt x="58723833" y="0"/>
                  </a:lnTo>
                  <a:close/>
                  <a:moveTo>
                    <a:pt x="0" y="0"/>
                  </a:moveTo>
                  <a:lnTo>
                    <a:pt x="144780" y="0"/>
                  </a:lnTo>
                  <a:lnTo>
                    <a:pt x="144780" y="144780"/>
                  </a:lnTo>
                  <a:lnTo>
                    <a:pt x="0" y="144780"/>
                  </a:lnTo>
                  <a:lnTo>
                    <a:pt x="0" y="0"/>
                  </a:lnTo>
                  <a:close/>
                  <a:moveTo>
                    <a:pt x="144780" y="0"/>
                  </a:moveTo>
                  <a:lnTo>
                    <a:pt x="58723833" y="0"/>
                  </a:lnTo>
                  <a:lnTo>
                    <a:pt x="58723833" y="144780"/>
                  </a:lnTo>
                  <a:lnTo>
                    <a:pt x="144780" y="144780"/>
                  </a:lnTo>
                  <a:lnTo>
                    <a:pt x="144780" y="0"/>
                  </a:lnTo>
                  <a:close/>
                </a:path>
              </a:pathLst>
            </a:custGeom>
            <a:solidFill>
              <a:srgbClr val="000000"/>
            </a:solidFill>
          </p:spPr>
        </p:sp>
      </p:grpSp>
      <p:grpSp>
        <p:nvGrpSpPr>
          <p:cNvPr name="Group 14" id="14"/>
          <p:cNvGrpSpPr/>
          <p:nvPr/>
        </p:nvGrpSpPr>
        <p:grpSpPr>
          <a:xfrm rot="0">
            <a:off x="756857" y="8249198"/>
            <a:ext cx="6165527" cy="1686802"/>
            <a:chOff x="0" y="0"/>
            <a:chExt cx="58868610" cy="16105627"/>
          </a:xfrm>
        </p:grpSpPr>
        <p:sp>
          <p:nvSpPr>
            <p:cNvPr name="Freeform 15" id="15"/>
            <p:cNvSpPr/>
            <p:nvPr/>
          </p:nvSpPr>
          <p:spPr>
            <a:xfrm flipH="false" flipV="false" rot="0">
              <a:off x="72390" y="72390"/>
              <a:ext cx="58723829" cy="15960847"/>
            </a:xfrm>
            <a:custGeom>
              <a:avLst/>
              <a:gdLst/>
              <a:ahLst/>
              <a:cxnLst/>
              <a:rect r="r" b="b" t="t" l="l"/>
              <a:pathLst>
                <a:path h="15960847" w="58723829">
                  <a:moveTo>
                    <a:pt x="0" y="0"/>
                  </a:moveTo>
                  <a:lnTo>
                    <a:pt x="58723829" y="0"/>
                  </a:lnTo>
                  <a:lnTo>
                    <a:pt x="58723829" y="15960847"/>
                  </a:lnTo>
                  <a:lnTo>
                    <a:pt x="0" y="15960847"/>
                  </a:lnTo>
                  <a:lnTo>
                    <a:pt x="0" y="0"/>
                  </a:lnTo>
                  <a:close/>
                </a:path>
              </a:pathLst>
            </a:custGeom>
            <a:solidFill>
              <a:srgbClr val="FFFFFF"/>
            </a:solidFill>
          </p:spPr>
        </p:sp>
        <p:sp>
          <p:nvSpPr>
            <p:cNvPr name="Freeform 16" id="16"/>
            <p:cNvSpPr/>
            <p:nvPr/>
          </p:nvSpPr>
          <p:spPr>
            <a:xfrm flipH="false" flipV="false" rot="0">
              <a:off x="0" y="0"/>
              <a:ext cx="58868611" cy="16105628"/>
            </a:xfrm>
            <a:custGeom>
              <a:avLst/>
              <a:gdLst/>
              <a:ahLst/>
              <a:cxnLst/>
              <a:rect r="r" b="b" t="t" l="l"/>
              <a:pathLst>
                <a:path h="16105628" w="58868611">
                  <a:moveTo>
                    <a:pt x="58723833" y="15960847"/>
                  </a:moveTo>
                  <a:lnTo>
                    <a:pt x="58868611" y="15960847"/>
                  </a:lnTo>
                  <a:lnTo>
                    <a:pt x="58868611" y="16105628"/>
                  </a:lnTo>
                  <a:lnTo>
                    <a:pt x="58723833" y="16105628"/>
                  </a:lnTo>
                  <a:lnTo>
                    <a:pt x="58723833" y="15960847"/>
                  </a:lnTo>
                  <a:close/>
                  <a:moveTo>
                    <a:pt x="0" y="144780"/>
                  </a:moveTo>
                  <a:lnTo>
                    <a:pt x="144780" y="144780"/>
                  </a:lnTo>
                  <a:lnTo>
                    <a:pt x="144780" y="15960847"/>
                  </a:lnTo>
                  <a:lnTo>
                    <a:pt x="0" y="15960847"/>
                  </a:lnTo>
                  <a:lnTo>
                    <a:pt x="0" y="144780"/>
                  </a:lnTo>
                  <a:close/>
                  <a:moveTo>
                    <a:pt x="0" y="15960847"/>
                  </a:moveTo>
                  <a:lnTo>
                    <a:pt x="144780" y="15960847"/>
                  </a:lnTo>
                  <a:lnTo>
                    <a:pt x="144780" y="16105628"/>
                  </a:lnTo>
                  <a:lnTo>
                    <a:pt x="0" y="16105628"/>
                  </a:lnTo>
                  <a:lnTo>
                    <a:pt x="0" y="15960847"/>
                  </a:lnTo>
                  <a:close/>
                  <a:moveTo>
                    <a:pt x="58723833" y="144780"/>
                  </a:moveTo>
                  <a:lnTo>
                    <a:pt x="58868611" y="144780"/>
                  </a:lnTo>
                  <a:lnTo>
                    <a:pt x="58868611" y="15960847"/>
                  </a:lnTo>
                  <a:lnTo>
                    <a:pt x="58723833" y="15960847"/>
                  </a:lnTo>
                  <a:lnTo>
                    <a:pt x="58723833" y="144780"/>
                  </a:lnTo>
                  <a:close/>
                  <a:moveTo>
                    <a:pt x="144780" y="15960847"/>
                  </a:moveTo>
                  <a:lnTo>
                    <a:pt x="58723833" y="15960847"/>
                  </a:lnTo>
                  <a:lnTo>
                    <a:pt x="58723833" y="16105628"/>
                  </a:lnTo>
                  <a:lnTo>
                    <a:pt x="144780" y="16105628"/>
                  </a:lnTo>
                  <a:lnTo>
                    <a:pt x="144780" y="15960847"/>
                  </a:lnTo>
                  <a:close/>
                  <a:moveTo>
                    <a:pt x="58723833" y="0"/>
                  </a:moveTo>
                  <a:lnTo>
                    <a:pt x="58868611" y="0"/>
                  </a:lnTo>
                  <a:lnTo>
                    <a:pt x="58868611" y="144780"/>
                  </a:lnTo>
                  <a:lnTo>
                    <a:pt x="58723833" y="144780"/>
                  </a:lnTo>
                  <a:lnTo>
                    <a:pt x="58723833" y="0"/>
                  </a:lnTo>
                  <a:close/>
                  <a:moveTo>
                    <a:pt x="0" y="0"/>
                  </a:moveTo>
                  <a:lnTo>
                    <a:pt x="144780" y="0"/>
                  </a:lnTo>
                  <a:lnTo>
                    <a:pt x="144780" y="144780"/>
                  </a:lnTo>
                  <a:lnTo>
                    <a:pt x="0" y="144780"/>
                  </a:lnTo>
                  <a:lnTo>
                    <a:pt x="0" y="0"/>
                  </a:lnTo>
                  <a:close/>
                  <a:moveTo>
                    <a:pt x="144780" y="0"/>
                  </a:moveTo>
                  <a:lnTo>
                    <a:pt x="58723833" y="0"/>
                  </a:lnTo>
                  <a:lnTo>
                    <a:pt x="58723833" y="144780"/>
                  </a:lnTo>
                  <a:lnTo>
                    <a:pt x="144780" y="144780"/>
                  </a:lnTo>
                  <a:lnTo>
                    <a:pt x="144780" y="0"/>
                  </a:lnTo>
                  <a:close/>
                </a:path>
              </a:pathLst>
            </a:custGeom>
            <a:solidFill>
              <a:srgbClr val="000000"/>
            </a:solidFill>
          </p:spPr>
        </p:sp>
      </p:grpSp>
      <p:sp>
        <p:nvSpPr>
          <p:cNvPr name="Freeform 17" id="17"/>
          <p:cNvSpPr/>
          <p:nvPr/>
        </p:nvSpPr>
        <p:spPr>
          <a:xfrm flipH="false" flipV="false" rot="0">
            <a:off x="6744697" y="9744714"/>
            <a:ext cx="499168" cy="715653"/>
          </a:xfrm>
          <a:custGeom>
            <a:avLst/>
            <a:gdLst/>
            <a:ahLst/>
            <a:cxnLst/>
            <a:rect r="r" b="b" t="t" l="l"/>
            <a:pathLst>
              <a:path h="715653" w="499168">
                <a:moveTo>
                  <a:pt x="0" y="0"/>
                </a:moveTo>
                <a:lnTo>
                  <a:pt x="499168" y="0"/>
                </a:lnTo>
                <a:lnTo>
                  <a:pt x="499168" y="715653"/>
                </a:lnTo>
                <a:lnTo>
                  <a:pt x="0" y="71565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8" id="18"/>
          <p:cNvSpPr/>
          <p:nvPr/>
        </p:nvSpPr>
        <p:spPr>
          <a:xfrm flipH="false" flipV="false" rot="-10423479">
            <a:off x="6059441" y="1603975"/>
            <a:ext cx="720054" cy="487837"/>
          </a:xfrm>
          <a:custGeom>
            <a:avLst/>
            <a:gdLst/>
            <a:ahLst/>
            <a:cxnLst/>
            <a:rect r="r" b="b" t="t" l="l"/>
            <a:pathLst>
              <a:path h="487837" w="720054">
                <a:moveTo>
                  <a:pt x="0" y="0"/>
                </a:moveTo>
                <a:lnTo>
                  <a:pt x="720054" y="0"/>
                </a:lnTo>
                <a:lnTo>
                  <a:pt x="720054" y="487836"/>
                </a:lnTo>
                <a:lnTo>
                  <a:pt x="0" y="48783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9" id="19"/>
          <p:cNvGrpSpPr/>
          <p:nvPr/>
        </p:nvGrpSpPr>
        <p:grpSpPr>
          <a:xfrm rot="0">
            <a:off x="624318" y="1784183"/>
            <a:ext cx="5266952" cy="525706"/>
            <a:chOff x="0" y="0"/>
            <a:chExt cx="1887557" cy="188401"/>
          </a:xfrm>
        </p:grpSpPr>
        <p:sp>
          <p:nvSpPr>
            <p:cNvPr name="Freeform 20" id="20"/>
            <p:cNvSpPr/>
            <p:nvPr/>
          </p:nvSpPr>
          <p:spPr>
            <a:xfrm flipH="false" flipV="false" rot="0">
              <a:off x="0" y="0"/>
              <a:ext cx="1887556" cy="188401"/>
            </a:xfrm>
            <a:custGeom>
              <a:avLst/>
              <a:gdLst/>
              <a:ahLst/>
              <a:cxnLst/>
              <a:rect r="r" b="b" t="t" l="l"/>
              <a:pathLst>
                <a:path h="188401" w="1887556">
                  <a:moveTo>
                    <a:pt x="54386" y="0"/>
                  </a:moveTo>
                  <a:lnTo>
                    <a:pt x="1833170" y="0"/>
                  </a:lnTo>
                  <a:cubicBezTo>
                    <a:pt x="1847594" y="0"/>
                    <a:pt x="1861428" y="5730"/>
                    <a:pt x="1871627" y="15929"/>
                  </a:cubicBezTo>
                  <a:cubicBezTo>
                    <a:pt x="1881827" y="26129"/>
                    <a:pt x="1887556" y="39962"/>
                    <a:pt x="1887556" y="54386"/>
                  </a:cubicBezTo>
                  <a:lnTo>
                    <a:pt x="1887556" y="134015"/>
                  </a:lnTo>
                  <a:cubicBezTo>
                    <a:pt x="1887556" y="148439"/>
                    <a:pt x="1881827" y="162272"/>
                    <a:pt x="1871627" y="172472"/>
                  </a:cubicBezTo>
                  <a:cubicBezTo>
                    <a:pt x="1861428" y="182671"/>
                    <a:pt x="1847594" y="188401"/>
                    <a:pt x="1833170" y="188401"/>
                  </a:cubicBezTo>
                  <a:lnTo>
                    <a:pt x="54386" y="188401"/>
                  </a:lnTo>
                  <a:cubicBezTo>
                    <a:pt x="24350" y="188401"/>
                    <a:pt x="0" y="164052"/>
                    <a:pt x="0" y="134015"/>
                  </a:cubicBezTo>
                  <a:lnTo>
                    <a:pt x="0" y="54386"/>
                  </a:lnTo>
                  <a:cubicBezTo>
                    <a:pt x="0" y="39962"/>
                    <a:pt x="5730" y="26129"/>
                    <a:pt x="15929" y="15929"/>
                  </a:cubicBezTo>
                  <a:cubicBezTo>
                    <a:pt x="26129" y="5730"/>
                    <a:pt x="39962" y="0"/>
                    <a:pt x="54386" y="0"/>
                  </a:cubicBezTo>
                  <a:close/>
                </a:path>
              </a:pathLst>
            </a:custGeom>
            <a:solidFill>
              <a:srgbClr val="F41F6B">
                <a:alpha val="16863"/>
              </a:srgbClr>
            </a:solidFill>
          </p:spPr>
        </p:sp>
        <p:sp>
          <p:nvSpPr>
            <p:cNvPr name="TextBox 21" id="21"/>
            <p:cNvSpPr txBox="true"/>
            <p:nvPr/>
          </p:nvSpPr>
          <p:spPr>
            <a:xfrm>
              <a:off x="0" y="-9525"/>
              <a:ext cx="1887557" cy="197926"/>
            </a:xfrm>
            <a:prstGeom prst="rect">
              <a:avLst/>
            </a:prstGeom>
          </p:spPr>
          <p:txBody>
            <a:bodyPr anchor="ctr" rtlCol="false" tIns="50800" lIns="50800" bIns="50800" rIns="50800"/>
            <a:lstStyle/>
            <a:p>
              <a:pPr algn="ctr">
                <a:lnSpc>
                  <a:spcPts val="1439"/>
                </a:lnSpc>
              </a:pPr>
            </a:p>
          </p:txBody>
        </p:sp>
      </p:grpSp>
      <p:sp>
        <p:nvSpPr>
          <p:cNvPr name="Freeform 22" id="22"/>
          <p:cNvSpPr/>
          <p:nvPr/>
        </p:nvSpPr>
        <p:spPr>
          <a:xfrm flipH="false" flipV="false" rot="0">
            <a:off x="47363" y="10359500"/>
            <a:ext cx="795035" cy="280581"/>
          </a:xfrm>
          <a:custGeom>
            <a:avLst/>
            <a:gdLst/>
            <a:ahLst/>
            <a:cxnLst/>
            <a:rect r="r" b="b" t="t" l="l"/>
            <a:pathLst>
              <a:path h="280581" w="795035">
                <a:moveTo>
                  <a:pt x="0" y="0"/>
                </a:moveTo>
                <a:lnTo>
                  <a:pt x="795035" y="0"/>
                </a:lnTo>
                <a:lnTo>
                  <a:pt x="795035" y="280581"/>
                </a:lnTo>
                <a:lnTo>
                  <a:pt x="0" y="280581"/>
                </a:lnTo>
                <a:lnTo>
                  <a:pt x="0" y="0"/>
                </a:lnTo>
                <a:close/>
              </a:path>
            </a:pathLst>
          </a:custGeom>
          <a:blipFill>
            <a:blip r:embed="rId6"/>
            <a:stretch>
              <a:fillRect l="0" t="0" r="0" b="0"/>
            </a:stretch>
          </a:blipFill>
        </p:spPr>
      </p:sp>
      <p:sp>
        <p:nvSpPr>
          <p:cNvPr name="Freeform 23" id="23">
            <a:hlinkClick r:id="rId8" tooltip="https://dgxy.link/RtRik"/>
          </p:cNvPr>
          <p:cNvSpPr/>
          <p:nvPr/>
        </p:nvSpPr>
        <p:spPr>
          <a:xfrm flipH="false" flipV="false" rot="0">
            <a:off x="4774190" y="1682077"/>
            <a:ext cx="731650" cy="728054"/>
          </a:xfrm>
          <a:custGeom>
            <a:avLst/>
            <a:gdLst/>
            <a:ahLst/>
            <a:cxnLst/>
            <a:rect r="r" b="b" t="t" l="l"/>
            <a:pathLst>
              <a:path h="728054" w="731650">
                <a:moveTo>
                  <a:pt x="0" y="0"/>
                </a:moveTo>
                <a:lnTo>
                  <a:pt x="731650" y="0"/>
                </a:lnTo>
                <a:lnTo>
                  <a:pt x="731650" y="728055"/>
                </a:lnTo>
                <a:lnTo>
                  <a:pt x="0" y="728055"/>
                </a:lnTo>
                <a:lnTo>
                  <a:pt x="0" y="0"/>
                </a:lnTo>
                <a:close/>
              </a:path>
            </a:pathLst>
          </a:custGeom>
          <a:blipFill>
            <a:blip r:embed="rId7"/>
            <a:stretch>
              <a:fillRect l="0" t="0" r="0" b="0"/>
            </a:stretch>
          </a:blipFill>
        </p:spPr>
      </p:sp>
      <p:sp>
        <p:nvSpPr>
          <p:cNvPr name="TextBox 24" id="24"/>
          <p:cNvSpPr txBox="true"/>
          <p:nvPr/>
        </p:nvSpPr>
        <p:spPr>
          <a:xfrm rot="0">
            <a:off x="275164" y="322877"/>
            <a:ext cx="2199065" cy="190500"/>
          </a:xfrm>
          <a:prstGeom prst="rect">
            <a:avLst/>
          </a:prstGeom>
        </p:spPr>
        <p:txBody>
          <a:bodyPr anchor="t" rtlCol="false" tIns="0" lIns="0" bIns="0" rIns="0">
            <a:spAutoFit/>
          </a:bodyPr>
          <a:lstStyle/>
          <a:p>
            <a:pPr>
              <a:lnSpc>
                <a:spcPts val="1439"/>
              </a:lnSpc>
            </a:pPr>
            <a:r>
              <a:rPr lang="en-US" sz="1200">
                <a:solidFill>
                  <a:srgbClr val="000000"/>
                </a:solidFill>
                <a:latin typeface="One Little Font"/>
              </a:rPr>
              <a:t>Date:</a:t>
            </a:r>
          </a:p>
        </p:txBody>
      </p:sp>
      <p:sp>
        <p:nvSpPr>
          <p:cNvPr name="TextBox 25" id="25"/>
          <p:cNvSpPr txBox="true"/>
          <p:nvPr/>
        </p:nvSpPr>
        <p:spPr>
          <a:xfrm rot="0">
            <a:off x="873923" y="4438665"/>
            <a:ext cx="2610653" cy="190500"/>
          </a:xfrm>
          <a:prstGeom prst="rect">
            <a:avLst/>
          </a:prstGeom>
        </p:spPr>
        <p:txBody>
          <a:bodyPr anchor="t" rtlCol="false" tIns="0" lIns="0" bIns="0" rIns="0">
            <a:spAutoFit/>
          </a:bodyPr>
          <a:lstStyle/>
          <a:p>
            <a:pPr>
              <a:lnSpc>
                <a:spcPts val="1439"/>
              </a:lnSpc>
            </a:pPr>
            <a:r>
              <a:rPr lang="en-US" sz="1200">
                <a:solidFill>
                  <a:srgbClr val="000000"/>
                </a:solidFill>
                <a:latin typeface="One Little Font"/>
              </a:rPr>
              <a:t>Qu'est-ce qu'une avance de trésorerie ?</a:t>
            </a:r>
          </a:p>
        </p:txBody>
      </p:sp>
      <p:sp>
        <p:nvSpPr>
          <p:cNvPr name="TextBox 26" id="26"/>
          <p:cNvSpPr txBox="true"/>
          <p:nvPr/>
        </p:nvSpPr>
        <p:spPr>
          <a:xfrm rot="0">
            <a:off x="3973226" y="4438665"/>
            <a:ext cx="2669746" cy="371475"/>
          </a:xfrm>
          <a:prstGeom prst="rect">
            <a:avLst/>
          </a:prstGeom>
        </p:spPr>
        <p:txBody>
          <a:bodyPr anchor="t" rtlCol="false" tIns="0" lIns="0" bIns="0" rIns="0">
            <a:spAutoFit/>
          </a:bodyPr>
          <a:lstStyle/>
          <a:p>
            <a:pPr>
              <a:lnSpc>
                <a:spcPts val="1439"/>
              </a:lnSpc>
            </a:pPr>
            <a:r>
              <a:rPr lang="en-US" sz="1200">
                <a:solidFill>
                  <a:srgbClr val="000000"/>
                </a:solidFill>
                <a:latin typeface="One Little Font"/>
              </a:rPr>
              <a:t>Que doit on prendre en compte avant de recourir à un crédit ?</a:t>
            </a:r>
          </a:p>
        </p:txBody>
      </p:sp>
      <p:sp>
        <p:nvSpPr>
          <p:cNvPr name="TextBox 27" id="27"/>
          <p:cNvSpPr txBox="true"/>
          <p:nvPr/>
        </p:nvSpPr>
        <p:spPr>
          <a:xfrm rot="0">
            <a:off x="873923" y="8322753"/>
            <a:ext cx="5930077" cy="190500"/>
          </a:xfrm>
          <a:prstGeom prst="rect">
            <a:avLst/>
          </a:prstGeom>
        </p:spPr>
        <p:txBody>
          <a:bodyPr anchor="t" rtlCol="false" tIns="0" lIns="0" bIns="0" rIns="0">
            <a:spAutoFit/>
          </a:bodyPr>
          <a:lstStyle/>
          <a:p>
            <a:pPr>
              <a:lnSpc>
                <a:spcPts val="1439"/>
              </a:lnSpc>
            </a:pPr>
            <a:r>
              <a:rPr lang="en-US" sz="1200">
                <a:solidFill>
                  <a:srgbClr val="000000"/>
                </a:solidFill>
                <a:latin typeface="One Little Font"/>
              </a:rPr>
              <a:t>Quels sont les trois types de crédits ? Quels sont les avantages  et les inconvénients de chacun.</a:t>
            </a:r>
          </a:p>
        </p:txBody>
      </p:sp>
      <p:sp>
        <p:nvSpPr>
          <p:cNvPr name="TextBox 28" id="28"/>
          <p:cNvSpPr txBox="true"/>
          <p:nvPr/>
        </p:nvSpPr>
        <p:spPr>
          <a:xfrm rot="0">
            <a:off x="0" y="721563"/>
            <a:ext cx="7565749" cy="428625"/>
          </a:xfrm>
          <a:prstGeom prst="rect">
            <a:avLst/>
          </a:prstGeom>
        </p:spPr>
        <p:txBody>
          <a:bodyPr anchor="t" rtlCol="false" tIns="0" lIns="0" bIns="0" rIns="0">
            <a:spAutoFit/>
          </a:bodyPr>
          <a:lstStyle/>
          <a:p>
            <a:pPr algn="ctr" marL="0" indent="0" lvl="0">
              <a:lnSpc>
                <a:spcPts val="3150"/>
              </a:lnSpc>
            </a:pPr>
            <a:r>
              <a:rPr lang="en-US" sz="3500" spc="70">
                <a:solidFill>
                  <a:srgbClr val="F41F6B"/>
                </a:solidFill>
                <a:latin typeface="Barlow Black Bold"/>
              </a:rPr>
              <a:t>FICHE DOCUMENTAIRE #5</a:t>
            </a:r>
          </a:p>
        </p:txBody>
      </p:sp>
      <p:sp>
        <p:nvSpPr>
          <p:cNvPr name="TextBox 29" id="29"/>
          <p:cNvSpPr txBox="true"/>
          <p:nvPr/>
        </p:nvSpPr>
        <p:spPr>
          <a:xfrm rot="0">
            <a:off x="465130" y="1169843"/>
            <a:ext cx="6635489" cy="396239"/>
          </a:xfrm>
          <a:prstGeom prst="rect">
            <a:avLst/>
          </a:prstGeom>
        </p:spPr>
        <p:txBody>
          <a:bodyPr anchor="t" rtlCol="false" tIns="0" lIns="0" bIns="0" rIns="0">
            <a:spAutoFit/>
          </a:bodyPr>
          <a:lstStyle/>
          <a:p>
            <a:pPr algn="ctr">
              <a:lnSpc>
                <a:spcPts val="3360"/>
              </a:lnSpc>
            </a:pPr>
            <a:r>
              <a:rPr lang="en-US" sz="2400">
                <a:solidFill>
                  <a:srgbClr val="000000"/>
                </a:solidFill>
                <a:latin typeface="Open Sans"/>
              </a:rPr>
              <a:t>La consommation &amp; les ménages</a:t>
            </a:r>
          </a:p>
        </p:txBody>
      </p:sp>
      <p:sp>
        <p:nvSpPr>
          <p:cNvPr name="TextBox 30" id="30"/>
          <p:cNvSpPr txBox="true"/>
          <p:nvPr/>
        </p:nvSpPr>
        <p:spPr>
          <a:xfrm rot="0">
            <a:off x="873335" y="6524794"/>
            <a:ext cx="5678109" cy="371475"/>
          </a:xfrm>
          <a:prstGeom prst="rect">
            <a:avLst/>
          </a:prstGeom>
        </p:spPr>
        <p:txBody>
          <a:bodyPr anchor="t" rtlCol="false" tIns="0" lIns="0" bIns="0" rIns="0">
            <a:spAutoFit/>
          </a:bodyPr>
          <a:lstStyle/>
          <a:p>
            <a:pPr>
              <a:lnSpc>
                <a:spcPts val="1439"/>
              </a:lnSpc>
            </a:pPr>
            <a:r>
              <a:rPr lang="en-US" sz="1200">
                <a:solidFill>
                  <a:srgbClr val="000000"/>
                </a:solidFill>
                <a:latin typeface="One Little Font"/>
              </a:rPr>
              <a:t>Quels sont les mentions qui doivent figurer sur l'offre préalable afin de pouvoir prendre une décision concernant un crédit ? Y a t-il un délai de rétractation ? Si oui, de combien ?</a:t>
            </a:r>
          </a:p>
        </p:txBody>
      </p:sp>
      <p:sp>
        <p:nvSpPr>
          <p:cNvPr name="TextBox 31" id="31"/>
          <p:cNvSpPr txBox="true"/>
          <p:nvPr/>
        </p:nvSpPr>
        <p:spPr>
          <a:xfrm rot="0">
            <a:off x="789935" y="2410132"/>
            <a:ext cx="6132450" cy="1814010"/>
          </a:xfrm>
          <a:prstGeom prst="rect">
            <a:avLst/>
          </a:prstGeom>
        </p:spPr>
        <p:txBody>
          <a:bodyPr anchor="t" rtlCol="false" tIns="0" lIns="0" bIns="0" rIns="0">
            <a:spAutoFit/>
          </a:bodyPr>
          <a:lstStyle/>
          <a:p>
            <a:pPr>
              <a:lnSpc>
                <a:spcPts val="1939"/>
              </a:lnSpc>
            </a:pPr>
            <a:r>
              <a:rPr lang="en-US" sz="1616">
                <a:solidFill>
                  <a:srgbClr val="F41F6B"/>
                </a:solidFill>
                <a:latin typeface="One Little Font"/>
              </a:rPr>
              <a:t>Travail préparatoire </a:t>
            </a:r>
          </a:p>
          <a:p>
            <a:pPr>
              <a:lnSpc>
                <a:spcPts val="979"/>
              </a:lnSpc>
            </a:pPr>
          </a:p>
          <a:p>
            <a:pPr marL="262575" indent="-131288" lvl="1">
              <a:lnSpc>
                <a:spcPts val="1459"/>
              </a:lnSpc>
              <a:buFont typeface="Arial"/>
              <a:buChar char="•"/>
            </a:pPr>
            <a:r>
              <a:rPr lang="en-US" sz="1216">
                <a:solidFill>
                  <a:srgbClr val="000000"/>
                </a:solidFill>
                <a:latin typeface="One Little Font"/>
              </a:rPr>
              <a:t>Regarder plusieurs fois la vidéo avant de commencer son analyse et la prise de note ci-dessous</a:t>
            </a:r>
          </a:p>
          <a:p>
            <a:pPr>
              <a:lnSpc>
                <a:spcPts val="1459"/>
              </a:lnSpc>
            </a:pPr>
          </a:p>
          <a:p>
            <a:pPr marL="262575" indent="-131288" lvl="1">
              <a:lnSpc>
                <a:spcPts val="1459"/>
              </a:lnSpc>
              <a:buFont typeface="Arial"/>
              <a:buChar char="•"/>
            </a:pPr>
            <a:r>
              <a:rPr lang="en-US" sz="1216">
                <a:solidFill>
                  <a:srgbClr val="000000"/>
                </a:solidFill>
                <a:latin typeface="One Little Font"/>
              </a:rPr>
              <a:t>Identifier le titre de la vidéo :</a:t>
            </a:r>
          </a:p>
          <a:p>
            <a:pPr>
              <a:lnSpc>
                <a:spcPts val="1459"/>
              </a:lnSpc>
            </a:pPr>
          </a:p>
          <a:p>
            <a:pPr marL="262575" indent="-131288" lvl="1">
              <a:lnSpc>
                <a:spcPts val="1459"/>
              </a:lnSpc>
              <a:buFont typeface="Arial"/>
              <a:buChar char="•"/>
            </a:pPr>
            <a:r>
              <a:rPr lang="en-US" sz="1216">
                <a:solidFill>
                  <a:srgbClr val="000000"/>
                </a:solidFill>
                <a:latin typeface="One Little Font"/>
              </a:rPr>
              <a:t>Repérer le sujet traité :</a:t>
            </a:r>
          </a:p>
          <a:p>
            <a:pPr>
              <a:lnSpc>
                <a:spcPts val="1459"/>
              </a:lnSpc>
            </a:pPr>
          </a:p>
          <a:p>
            <a:pPr marL="262575" indent="-131288" lvl="1">
              <a:lnSpc>
                <a:spcPts val="1459"/>
              </a:lnSpc>
              <a:buFont typeface="Arial"/>
              <a:buChar char="•"/>
            </a:pPr>
            <a:r>
              <a:rPr lang="en-US" sz="1216">
                <a:solidFill>
                  <a:srgbClr val="000000"/>
                </a:solidFill>
                <a:latin typeface="One Little Font"/>
              </a:rPr>
              <a:t>Date de l'actualité (si elle est repérable) :</a:t>
            </a:r>
          </a:p>
          <a:p>
            <a:pPr>
              <a:lnSpc>
                <a:spcPts val="1459"/>
              </a:lnSpc>
            </a:pPr>
          </a:p>
        </p:txBody>
      </p:sp>
      <p:sp>
        <p:nvSpPr>
          <p:cNvPr name="TextBox 32" id="32"/>
          <p:cNvSpPr txBox="true"/>
          <p:nvPr/>
        </p:nvSpPr>
        <p:spPr>
          <a:xfrm rot="0">
            <a:off x="873335" y="1924981"/>
            <a:ext cx="4804168" cy="200025"/>
          </a:xfrm>
          <a:prstGeom prst="rect">
            <a:avLst/>
          </a:prstGeom>
        </p:spPr>
        <p:txBody>
          <a:bodyPr anchor="t" rtlCol="false" tIns="0" lIns="0" bIns="0" rIns="0">
            <a:spAutoFit/>
          </a:bodyPr>
          <a:lstStyle/>
          <a:p>
            <a:pPr>
              <a:lnSpc>
                <a:spcPts val="1439"/>
              </a:lnSpc>
            </a:pPr>
            <a:r>
              <a:rPr lang="en-US" sz="1200">
                <a:solidFill>
                  <a:srgbClr val="000000"/>
                </a:solidFill>
                <a:latin typeface="Arimo"/>
                <a:ea typeface="Arimo"/>
              </a:rPr>
              <a:t>📺 Crédit à la consommation  </a:t>
            </a:r>
            <a:r>
              <a:rPr lang="en-US" sz="1200" u="sng">
                <a:solidFill>
                  <a:srgbClr val="000000"/>
                </a:solidFill>
                <a:latin typeface="Arimo"/>
                <a:hlinkClick r:id="rId9" tooltip="https://dgxy.link/RtRik"/>
              </a:rPr>
              <a:t>https://dgxy.link/RtRik</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90391" y="262065"/>
            <a:ext cx="2368611" cy="317987"/>
            <a:chOff x="0" y="0"/>
            <a:chExt cx="22615557" cy="3036148"/>
          </a:xfrm>
        </p:grpSpPr>
        <p:sp>
          <p:nvSpPr>
            <p:cNvPr name="Freeform 3" id="3"/>
            <p:cNvSpPr/>
            <p:nvPr/>
          </p:nvSpPr>
          <p:spPr>
            <a:xfrm flipH="false" flipV="false" rot="0">
              <a:off x="72390" y="72390"/>
              <a:ext cx="22470777" cy="2891369"/>
            </a:xfrm>
            <a:custGeom>
              <a:avLst/>
              <a:gdLst/>
              <a:ahLst/>
              <a:cxnLst/>
              <a:rect r="r" b="b" t="t" l="l"/>
              <a:pathLst>
                <a:path h="2891369" w="22470777">
                  <a:moveTo>
                    <a:pt x="0" y="0"/>
                  </a:moveTo>
                  <a:lnTo>
                    <a:pt x="22470777" y="0"/>
                  </a:lnTo>
                  <a:lnTo>
                    <a:pt x="22470777" y="2891369"/>
                  </a:lnTo>
                  <a:lnTo>
                    <a:pt x="0" y="2891369"/>
                  </a:lnTo>
                  <a:lnTo>
                    <a:pt x="0" y="0"/>
                  </a:lnTo>
                  <a:close/>
                </a:path>
              </a:pathLst>
            </a:custGeom>
            <a:solidFill>
              <a:srgbClr val="FFFFFF"/>
            </a:solidFill>
          </p:spPr>
        </p:sp>
        <p:sp>
          <p:nvSpPr>
            <p:cNvPr name="Freeform 4" id="4"/>
            <p:cNvSpPr/>
            <p:nvPr/>
          </p:nvSpPr>
          <p:spPr>
            <a:xfrm flipH="false" flipV="false" rot="0">
              <a:off x="0" y="0"/>
              <a:ext cx="22615558" cy="3036148"/>
            </a:xfrm>
            <a:custGeom>
              <a:avLst/>
              <a:gdLst/>
              <a:ahLst/>
              <a:cxnLst/>
              <a:rect r="r" b="b" t="t" l="l"/>
              <a:pathLst>
                <a:path h="3036148" w="22615558">
                  <a:moveTo>
                    <a:pt x="22470777" y="2891368"/>
                  </a:moveTo>
                  <a:lnTo>
                    <a:pt x="22615558" y="2891368"/>
                  </a:lnTo>
                  <a:lnTo>
                    <a:pt x="22615558" y="3036148"/>
                  </a:lnTo>
                  <a:lnTo>
                    <a:pt x="22470777" y="3036148"/>
                  </a:lnTo>
                  <a:lnTo>
                    <a:pt x="22470777" y="2891368"/>
                  </a:lnTo>
                  <a:close/>
                  <a:moveTo>
                    <a:pt x="0" y="144780"/>
                  </a:moveTo>
                  <a:lnTo>
                    <a:pt x="144780" y="144780"/>
                  </a:lnTo>
                  <a:lnTo>
                    <a:pt x="144780" y="2891368"/>
                  </a:lnTo>
                  <a:lnTo>
                    <a:pt x="0" y="2891368"/>
                  </a:lnTo>
                  <a:lnTo>
                    <a:pt x="0" y="144780"/>
                  </a:lnTo>
                  <a:close/>
                  <a:moveTo>
                    <a:pt x="0" y="2891368"/>
                  </a:moveTo>
                  <a:lnTo>
                    <a:pt x="144780" y="2891368"/>
                  </a:lnTo>
                  <a:lnTo>
                    <a:pt x="144780" y="3036148"/>
                  </a:lnTo>
                  <a:lnTo>
                    <a:pt x="0" y="3036148"/>
                  </a:lnTo>
                  <a:lnTo>
                    <a:pt x="0" y="2891368"/>
                  </a:lnTo>
                  <a:close/>
                  <a:moveTo>
                    <a:pt x="22470777" y="144780"/>
                  </a:moveTo>
                  <a:lnTo>
                    <a:pt x="22615558" y="144780"/>
                  </a:lnTo>
                  <a:lnTo>
                    <a:pt x="22615558" y="2891368"/>
                  </a:lnTo>
                  <a:lnTo>
                    <a:pt x="22470777" y="2891368"/>
                  </a:lnTo>
                  <a:lnTo>
                    <a:pt x="22470777" y="144780"/>
                  </a:lnTo>
                  <a:close/>
                  <a:moveTo>
                    <a:pt x="144780" y="2891368"/>
                  </a:moveTo>
                  <a:lnTo>
                    <a:pt x="22470777" y="2891368"/>
                  </a:lnTo>
                  <a:lnTo>
                    <a:pt x="22470777" y="3036148"/>
                  </a:lnTo>
                  <a:lnTo>
                    <a:pt x="144780" y="3036148"/>
                  </a:lnTo>
                  <a:lnTo>
                    <a:pt x="144780" y="2891368"/>
                  </a:lnTo>
                  <a:close/>
                  <a:moveTo>
                    <a:pt x="22470777" y="0"/>
                  </a:moveTo>
                  <a:lnTo>
                    <a:pt x="22615558" y="0"/>
                  </a:lnTo>
                  <a:lnTo>
                    <a:pt x="22615558" y="144780"/>
                  </a:lnTo>
                  <a:lnTo>
                    <a:pt x="22470777" y="144780"/>
                  </a:lnTo>
                  <a:lnTo>
                    <a:pt x="22470777" y="0"/>
                  </a:lnTo>
                  <a:close/>
                  <a:moveTo>
                    <a:pt x="0" y="0"/>
                  </a:moveTo>
                  <a:lnTo>
                    <a:pt x="144780" y="0"/>
                  </a:lnTo>
                  <a:lnTo>
                    <a:pt x="144780" y="144780"/>
                  </a:lnTo>
                  <a:lnTo>
                    <a:pt x="0" y="144780"/>
                  </a:lnTo>
                  <a:lnTo>
                    <a:pt x="0" y="0"/>
                  </a:lnTo>
                  <a:close/>
                  <a:moveTo>
                    <a:pt x="144780" y="0"/>
                  </a:moveTo>
                  <a:lnTo>
                    <a:pt x="22470777" y="0"/>
                  </a:lnTo>
                  <a:lnTo>
                    <a:pt x="22470777" y="144780"/>
                  </a:lnTo>
                  <a:lnTo>
                    <a:pt x="144780" y="144780"/>
                  </a:lnTo>
                  <a:lnTo>
                    <a:pt x="144780" y="0"/>
                  </a:lnTo>
                  <a:close/>
                </a:path>
              </a:pathLst>
            </a:custGeom>
            <a:solidFill>
              <a:srgbClr val="000000"/>
            </a:solidFill>
          </p:spPr>
        </p:sp>
      </p:grpSp>
      <p:grpSp>
        <p:nvGrpSpPr>
          <p:cNvPr name="Group 5" id="5"/>
          <p:cNvGrpSpPr/>
          <p:nvPr/>
        </p:nvGrpSpPr>
        <p:grpSpPr>
          <a:xfrm rot="0">
            <a:off x="756857" y="4365110"/>
            <a:ext cx="2947403" cy="1883459"/>
            <a:chOff x="0" y="0"/>
            <a:chExt cx="28141878" cy="17983318"/>
          </a:xfrm>
        </p:grpSpPr>
        <p:sp>
          <p:nvSpPr>
            <p:cNvPr name="Freeform 6" id="6"/>
            <p:cNvSpPr/>
            <p:nvPr/>
          </p:nvSpPr>
          <p:spPr>
            <a:xfrm flipH="false" flipV="false" rot="0">
              <a:off x="72390" y="72390"/>
              <a:ext cx="27997100" cy="17838538"/>
            </a:xfrm>
            <a:custGeom>
              <a:avLst/>
              <a:gdLst/>
              <a:ahLst/>
              <a:cxnLst/>
              <a:rect r="r" b="b" t="t" l="l"/>
              <a:pathLst>
                <a:path h="17838538" w="27997100">
                  <a:moveTo>
                    <a:pt x="0" y="0"/>
                  </a:moveTo>
                  <a:lnTo>
                    <a:pt x="27997100" y="0"/>
                  </a:lnTo>
                  <a:lnTo>
                    <a:pt x="27997100" y="17838538"/>
                  </a:lnTo>
                  <a:lnTo>
                    <a:pt x="0" y="17838538"/>
                  </a:lnTo>
                  <a:lnTo>
                    <a:pt x="0" y="0"/>
                  </a:lnTo>
                  <a:close/>
                </a:path>
              </a:pathLst>
            </a:custGeom>
            <a:solidFill>
              <a:srgbClr val="FFFFFF"/>
            </a:solidFill>
          </p:spPr>
        </p:sp>
        <p:sp>
          <p:nvSpPr>
            <p:cNvPr name="Freeform 7" id="7"/>
            <p:cNvSpPr/>
            <p:nvPr/>
          </p:nvSpPr>
          <p:spPr>
            <a:xfrm flipH="false" flipV="false" rot="0">
              <a:off x="0" y="0"/>
              <a:ext cx="28141879" cy="17983318"/>
            </a:xfrm>
            <a:custGeom>
              <a:avLst/>
              <a:gdLst/>
              <a:ahLst/>
              <a:cxnLst/>
              <a:rect r="r" b="b" t="t" l="l"/>
              <a:pathLst>
                <a:path h="17983318" w="28141879">
                  <a:moveTo>
                    <a:pt x="27997097" y="17838539"/>
                  </a:moveTo>
                  <a:lnTo>
                    <a:pt x="28141879" y="17838539"/>
                  </a:lnTo>
                  <a:lnTo>
                    <a:pt x="28141879" y="17983318"/>
                  </a:lnTo>
                  <a:lnTo>
                    <a:pt x="27997097" y="17983318"/>
                  </a:lnTo>
                  <a:lnTo>
                    <a:pt x="27997097" y="17838539"/>
                  </a:lnTo>
                  <a:close/>
                  <a:moveTo>
                    <a:pt x="0" y="144780"/>
                  </a:moveTo>
                  <a:lnTo>
                    <a:pt x="144780" y="144780"/>
                  </a:lnTo>
                  <a:lnTo>
                    <a:pt x="144780" y="17838539"/>
                  </a:lnTo>
                  <a:lnTo>
                    <a:pt x="0" y="17838539"/>
                  </a:lnTo>
                  <a:lnTo>
                    <a:pt x="0" y="144780"/>
                  </a:lnTo>
                  <a:close/>
                  <a:moveTo>
                    <a:pt x="0" y="17838539"/>
                  </a:moveTo>
                  <a:lnTo>
                    <a:pt x="144780" y="17838539"/>
                  </a:lnTo>
                  <a:lnTo>
                    <a:pt x="144780" y="17983318"/>
                  </a:lnTo>
                  <a:lnTo>
                    <a:pt x="0" y="17983318"/>
                  </a:lnTo>
                  <a:lnTo>
                    <a:pt x="0" y="17838539"/>
                  </a:lnTo>
                  <a:close/>
                  <a:moveTo>
                    <a:pt x="27997097" y="144780"/>
                  </a:moveTo>
                  <a:lnTo>
                    <a:pt x="28141879" y="144780"/>
                  </a:lnTo>
                  <a:lnTo>
                    <a:pt x="28141879" y="17838539"/>
                  </a:lnTo>
                  <a:lnTo>
                    <a:pt x="27997097" y="17838539"/>
                  </a:lnTo>
                  <a:lnTo>
                    <a:pt x="27997097" y="144780"/>
                  </a:lnTo>
                  <a:close/>
                  <a:moveTo>
                    <a:pt x="144780" y="17838539"/>
                  </a:moveTo>
                  <a:lnTo>
                    <a:pt x="27997097" y="17838539"/>
                  </a:lnTo>
                  <a:lnTo>
                    <a:pt x="27997097" y="17983318"/>
                  </a:lnTo>
                  <a:lnTo>
                    <a:pt x="144780" y="17983318"/>
                  </a:lnTo>
                  <a:lnTo>
                    <a:pt x="144780" y="17838539"/>
                  </a:lnTo>
                  <a:close/>
                  <a:moveTo>
                    <a:pt x="27997097" y="0"/>
                  </a:moveTo>
                  <a:lnTo>
                    <a:pt x="28141879" y="0"/>
                  </a:lnTo>
                  <a:lnTo>
                    <a:pt x="28141879" y="144780"/>
                  </a:lnTo>
                  <a:lnTo>
                    <a:pt x="27997097" y="144780"/>
                  </a:lnTo>
                  <a:lnTo>
                    <a:pt x="27997097" y="0"/>
                  </a:lnTo>
                  <a:close/>
                  <a:moveTo>
                    <a:pt x="0" y="0"/>
                  </a:moveTo>
                  <a:lnTo>
                    <a:pt x="144780" y="0"/>
                  </a:lnTo>
                  <a:lnTo>
                    <a:pt x="144780" y="144780"/>
                  </a:lnTo>
                  <a:lnTo>
                    <a:pt x="0" y="144780"/>
                  </a:lnTo>
                  <a:lnTo>
                    <a:pt x="0" y="0"/>
                  </a:lnTo>
                  <a:close/>
                  <a:moveTo>
                    <a:pt x="144780" y="0"/>
                  </a:moveTo>
                  <a:lnTo>
                    <a:pt x="27997097" y="0"/>
                  </a:lnTo>
                  <a:lnTo>
                    <a:pt x="27997097" y="144780"/>
                  </a:lnTo>
                  <a:lnTo>
                    <a:pt x="144780" y="144780"/>
                  </a:lnTo>
                  <a:lnTo>
                    <a:pt x="144780" y="0"/>
                  </a:lnTo>
                  <a:close/>
                </a:path>
              </a:pathLst>
            </a:custGeom>
            <a:solidFill>
              <a:srgbClr val="000000"/>
            </a:solidFill>
          </p:spPr>
        </p:sp>
      </p:grpSp>
      <p:grpSp>
        <p:nvGrpSpPr>
          <p:cNvPr name="Group 8" id="8"/>
          <p:cNvGrpSpPr/>
          <p:nvPr/>
        </p:nvGrpSpPr>
        <p:grpSpPr>
          <a:xfrm rot="0">
            <a:off x="3856160" y="4365110"/>
            <a:ext cx="2947403" cy="1883459"/>
            <a:chOff x="0" y="0"/>
            <a:chExt cx="28141878" cy="17983318"/>
          </a:xfrm>
        </p:grpSpPr>
        <p:sp>
          <p:nvSpPr>
            <p:cNvPr name="Freeform 9" id="9"/>
            <p:cNvSpPr/>
            <p:nvPr/>
          </p:nvSpPr>
          <p:spPr>
            <a:xfrm flipH="false" flipV="false" rot="0">
              <a:off x="72390" y="72390"/>
              <a:ext cx="27997100" cy="17838538"/>
            </a:xfrm>
            <a:custGeom>
              <a:avLst/>
              <a:gdLst/>
              <a:ahLst/>
              <a:cxnLst/>
              <a:rect r="r" b="b" t="t" l="l"/>
              <a:pathLst>
                <a:path h="17838538" w="27997100">
                  <a:moveTo>
                    <a:pt x="0" y="0"/>
                  </a:moveTo>
                  <a:lnTo>
                    <a:pt x="27997100" y="0"/>
                  </a:lnTo>
                  <a:lnTo>
                    <a:pt x="27997100" y="17838538"/>
                  </a:lnTo>
                  <a:lnTo>
                    <a:pt x="0" y="17838538"/>
                  </a:lnTo>
                  <a:lnTo>
                    <a:pt x="0" y="0"/>
                  </a:lnTo>
                  <a:close/>
                </a:path>
              </a:pathLst>
            </a:custGeom>
            <a:solidFill>
              <a:srgbClr val="FFFFFF"/>
            </a:solidFill>
          </p:spPr>
        </p:sp>
        <p:sp>
          <p:nvSpPr>
            <p:cNvPr name="Freeform 10" id="10"/>
            <p:cNvSpPr/>
            <p:nvPr/>
          </p:nvSpPr>
          <p:spPr>
            <a:xfrm flipH="false" flipV="false" rot="0">
              <a:off x="0" y="0"/>
              <a:ext cx="28141879" cy="17983318"/>
            </a:xfrm>
            <a:custGeom>
              <a:avLst/>
              <a:gdLst/>
              <a:ahLst/>
              <a:cxnLst/>
              <a:rect r="r" b="b" t="t" l="l"/>
              <a:pathLst>
                <a:path h="17983318" w="28141879">
                  <a:moveTo>
                    <a:pt x="27997097" y="17838539"/>
                  </a:moveTo>
                  <a:lnTo>
                    <a:pt x="28141879" y="17838539"/>
                  </a:lnTo>
                  <a:lnTo>
                    <a:pt x="28141879" y="17983318"/>
                  </a:lnTo>
                  <a:lnTo>
                    <a:pt x="27997097" y="17983318"/>
                  </a:lnTo>
                  <a:lnTo>
                    <a:pt x="27997097" y="17838539"/>
                  </a:lnTo>
                  <a:close/>
                  <a:moveTo>
                    <a:pt x="0" y="144780"/>
                  </a:moveTo>
                  <a:lnTo>
                    <a:pt x="144780" y="144780"/>
                  </a:lnTo>
                  <a:lnTo>
                    <a:pt x="144780" y="17838539"/>
                  </a:lnTo>
                  <a:lnTo>
                    <a:pt x="0" y="17838539"/>
                  </a:lnTo>
                  <a:lnTo>
                    <a:pt x="0" y="144780"/>
                  </a:lnTo>
                  <a:close/>
                  <a:moveTo>
                    <a:pt x="0" y="17838539"/>
                  </a:moveTo>
                  <a:lnTo>
                    <a:pt x="144780" y="17838539"/>
                  </a:lnTo>
                  <a:lnTo>
                    <a:pt x="144780" y="17983318"/>
                  </a:lnTo>
                  <a:lnTo>
                    <a:pt x="0" y="17983318"/>
                  </a:lnTo>
                  <a:lnTo>
                    <a:pt x="0" y="17838539"/>
                  </a:lnTo>
                  <a:close/>
                  <a:moveTo>
                    <a:pt x="27997097" y="144780"/>
                  </a:moveTo>
                  <a:lnTo>
                    <a:pt x="28141879" y="144780"/>
                  </a:lnTo>
                  <a:lnTo>
                    <a:pt x="28141879" y="17838539"/>
                  </a:lnTo>
                  <a:lnTo>
                    <a:pt x="27997097" y="17838539"/>
                  </a:lnTo>
                  <a:lnTo>
                    <a:pt x="27997097" y="144780"/>
                  </a:lnTo>
                  <a:close/>
                  <a:moveTo>
                    <a:pt x="144780" y="17838539"/>
                  </a:moveTo>
                  <a:lnTo>
                    <a:pt x="27997097" y="17838539"/>
                  </a:lnTo>
                  <a:lnTo>
                    <a:pt x="27997097" y="17983318"/>
                  </a:lnTo>
                  <a:lnTo>
                    <a:pt x="144780" y="17983318"/>
                  </a:lnTo>
                  <a:lnTo>
                    <a:pt x="144780" y="17838539"/>
                  </a:lnTo>
                  <a:close/>
                  <a:moveTo>
                    <a:pt x="27997097" y="0"/>
                  </a:moveTo>
                  <a:lnTo>
                    <a:pt x="28141879" y="0"/>
                  </a:lnTo>
                  <a:lnTo>
                    <a:pt x="28141879" y="144780"/>
                  </a:lnTo>
                  <a:lnTo>
                    <a:pt x="27997097" y="144780"/>
                  </a:lnTo>
                  <a:lnTo>
                    <a:pt x="27997097" y="0"/>
                  </a:lnTo>
                  <a:close/>
                  <a:moveTo>
                    <a:pt x="0" y="0"/>
                  </a:moveTo>
                  <a:lnTo>
                    <a:pt x="144780" y="0"/>
                  </a:lnTo>
                  <a:lnTo>
                    <a:pt x="144780" y="144780"/>
                  </a:lnTo>
                  <a:lnTo>
                    <a:pt x="0" y="144780"/>
                  </a:lnTo>
                  <a:lnTo>
                    <a:pt x="0" y="0"/>
                  </a:lnTo>
                  <a:close/>
                  <a:moveTo>
                    <a:pt x="144780" y="0"/>
                  </a:moveTo>
                  <a:lnTo>
                    <a:pt x="27997097" y="0"/>
                  </a:lnTo>
                  <a:lnTo>
                    <a:pt x="27997097" y="144780"/>
                  </a:lnTo>
                  <a:lnTo>
                    <a:pt x="144780" y="144780"/>
                  </a:lnTo>
                  <a:lnTo>
                    <a:pt x="144780" y="0"/>
                  </a:lnTo>
                  <a:close/>
                </a:path>
              </a:pathLst>
            </a:custGeom>
            <a:solidFill>
              <a:srgbClr val="000000"/>
            </a:solidFill>
          </p:spPr>
        </p:sp>
      </p:grpSp>
      <p:grpSp>
        <p:nvGrpSpPr>
          <p:cNvPr name="Group 11" id="11"/>
          <p:cNvGrpSpPr/>
          <p:nvPr/>
        </p:nvGrpSpPr>
        <p:grpSpPr>
          <a:xfrm rot="0">
            <a:off x="756857" y="6394474"/>
            <a:ext cx="6046706" cy="1712496"/>
            <a:chOff x="0" y="0"/>
            <a:chExt cx="57734096" cy="16350951"/>
          </a:xfrm>
        </p:grpSpPr>
        <p:sp>
          <p:nvSpPr>
            <p:cNvPr name="Freeform 12" id="12"/>
            <p:cNvSpPr/>
            <p:nvPr/>
          </p:nvSpPr>
          <p:spPr>
            <a:xfrm flipH="false" flipV="false" rot="0">
              <a:off x="72390" y="72390"/>
              <a:ext cx="57589318" cy="16206171"/>
            </a:xfrm>
            <a:custGeom>
              <a:avLst/>
              <a:gdLst/>
              <a:ahLst/>
              <a:cxnLst/>
              <a:rect r="r" b="b" t="t" l="l"/>
              <a:pathLst>
                <a:path h="16206171" w="57589318">
                  <a:moveTo>
                    <a:pt x="0" y="0"/>
                  </a:moveTo>
                  <a:lnTo>
                    <a:pt x="57589318" y="0"/>
                  </a:lnTo>
                  <a:lnTo>
                    <a:pt x="57589318" y="16206171"/>
                  </a:lnTo>
                  <a:lnTo>
                    <a:pt x="0" y="16206171"/>
                  </a:lnTo>
                  <a:lnTo>
                    <a:pt x="0" y="0"/>
                  </a:lnTo>
                  <a:close/>
                </a:path>
              </a:pathLst>
            </a:custGeom>
            <a:solidFill>
              <a:srgbClr val="FFFFFF"/>
            </a:solidFill>
          </p:spPr>
        </p:sp>
        <p:sp>
          <p:nvSpPr>
            <p:cNvPr name="Freeform 13" id="13"/>
            <p:cNvSpPr/>
            <p:nvPr/>
          </p:nvSpPr>
          <p:spPr>
            <a:xfrm flipH="false" flipV="false" rot="0">
              <a:off x="0" y="0"/>
              <a:ext cx="57734095" cy="16350951"/>
            </a:xfrm>
            <a:custGeom>
              <a:avLst/>
              <a:gdLst/>
              <a:ahLst/>
              <a:cxnLst/>
              <a:rect r="r" b="b" t="t" l="l"/>
              <a:pathLst>
                <a:path h="16350951" w="57734095">
                  <a:moveTo>
                    <a:pt x="57589316" y="16206170"/>
                  </a:moveTo>
                  <a:lnTo>
                    <a:pt x="57734095" y="16206170"/>
                  </a:lnTo>
                  <a:lnTo>
                    <a:pt x="57734095" y="16350951"/>
                  </a:lnTo>
                  <a:lnTo>
                    <a:pt x="57589316" y="16350951"/>
                  </a:lnTo>
                  <a:lnTo>
                    <a:pt x="57589316" y="16206170"/>
                  </a:lnTo>
                  <a:close/>
                  <a:moveTo>
                    <a:pt x="0" y="144780"/>
                  </a:moveTo>
                  <a:lnTo>
                    <a:pt x="144780" y="144780"/>
                  </a:lnTo>
                  <a:lnTo>
                    <a:pt x="144780" y="16206170"/>
                  </a:lnTo>
                  <a:lnTo>
                    <a:pt x="0" y="16206170"/>
                  </a:lnTo>
                  <a:lnTo>
                    <a:pt x="0" y="144780"/>
                  </a:lnTo>
                  <a:close/>
                  <a:moveTo>
                    <a:pt x="0" y="16206170"/>
                  </a:moveTo>
                  <a:lnTo>
                    <a:pt x="144780" y="16206170"/>
                  </a:lnTo>
                  <a:lnTo>
                    <a:pt x="144780" y="16350951"/>
                  </a:lnTo>
                  <a:lnTo>
                    <a:pt x="0" y="16350951"/>
                  </a:lnTo>
                  <a:lnTo>
                    <a:pt x="0" y="16206170"/>
                  </a:lnTo>
                  <a:close/>
                  <a:moveTo>
                    <a:pt x="57589316" y="144780"/>
                  </a:moveTo>
                  <a:lnTo>
                    <a:pt x="57734095" y="144780"/>
                  </a:lnTo>
                  <a:lnTo>
                    <a:pt x="57734095" y="16206170"/>
                  </a:lnTo>
                  <a:lnTo>
                    <a:pt x="57589316" y="16206170"/>
                  </a:lnTo>
                  <a:lnTo>
                    <a:pt x="57589316" y="144780"/>
                  </a:lnTo>
                  <a:close/>
                  <a:moveTo>
                    <a:pt x="144780" y="16206170"/>
                  </a:moveTo>
                  <a:lnTo>
                    <a:pt x="57589316" y="16206170"/>
                  </a:lnTo>
                  <a:lnTo>
                    <a:pt x="57589316" y="16350951"/>
                  </a:lnTo>
                  <a:lnTo>
                    <a:pt x="144780" y="16350951"/>
                  </a:lnTo>
                  <a:lnTo>
                    <a:pt x="144780" y="16206170"/>
                  </a:lnTo>
                  <a:close/>
                  <a:moveTo>
                    <a:pt x="57589316" y="0"/>
                  </a:moveTo>
                  <a:lnTo>
                    <a:pt x="57734095" y="0"/>
                  </a:lnTo>
                  <a:lnTo>
                    <a:pt x="57734095" y="144780"/>
                  </a:lnTo>
                  <a:lnTo>
                    <a:pt x="57589316" y="144780"/>
                  </a:lnTo>
                  <a:lnTo>
                    <a:pt x="57589316" y="0"/>
                  </a:lnTo>
                  <a:close/>
                  <a:moveTo>
                    <a:pt x="0" y="0"/>
                  </a:moveTo>
                  <a:lnTo>
                    <a:pt x="144780" y="0"/>
                  </a:lnTo>
                  <a:lnTo>
                    <a:pt x="144780" y="144780"/>
                  </a:lnTo>
                  <a:lnTo>
                    <a:pt x="0" y="144780"/>
                  </a:lnTo>
                  <a:lnTo>
                    <a:pt x="0" y="0"/>
                  </a:lnTo>
                  <a:close/>
                  <a:moveTo>
                    <a:pt x="144780" y="0"/>
                  </a:moveTo>
                  <a:lnTo>
                    <a:pt x="57589316" y="0"/>
                  </a:lnTo>
                  <a:lnTo>
                    <a:pt x="57589316" y="144780"/>
                  </a:lnTo>
                  <a:lnTo>
                    <a:pt x="144780" y="144780"/>
                  </a:lnTo>
                  <a:lnTo>
                    <a:pt x="144780" y="0"/>
                  </a:lnTo>
                  <a:close/>
                </a:path>
              </a:pathLst>
            </a:custGeom>
            <a:solidFill>
              <a:srgbClr val="000000"/>
            </a:solidFill>
          </p:spPr>
        </p:sp>
      </p:grpSp>
      <p:grpSp>
        <p:nvGrpSpPr>
          <p:cNvPr name="Group 14" id="14"/>
          <p:cNvGrpSpPr/>
          <p:nvPr/>
        </p:nvGrpSpPr>
        <p:grpSpPr>
          <a:xfrm rot="0">
            <a:off x="756857" y="8249198"/>
            <a:ext cx="6047294" cy="1686802"/>
            <a:chOff x="0" y="0"/>
            <a:chExt cx="57739714" cy="16105627"/>
          </a:xfrm>
        </p:grpSpPr>
        <p:sp>
          <p:nvSpPr>
            <p:cNvPr name="Freeform 15" id="15"/>
            <p:cNvSpPr/>
            <p:nvPr/>
          </p:nvSpPr>
          <p:spPr>
            <a:xfrm flipH="false" flipV="false" rot="0">
              <a:off x="72390" y="72390"/>
              <a:ext cx="57594937" cy="15960847"/>
            </a:xfrm>
            <a:custGeom>
              <a:avLst/>
              <a:gdLst/>
              <a:ahLst/>
              <a:cxnLst/>
              <a:rect r="r" b="b" t="t" l="l"/>
              <a:pathLst>
                <a:path h="15960847" w="57594937">
                  <a:moveTo>
                    <a:pt x="0" y="0"/>
                  </a:moveTo>
                  <a:lnTo>
                    <a:pt x="57594937" y="0"/>
                  </a:lnTo>
                  <a:lnTo>
                    <a:pt x="57594937" y="15960847"/>
                  </a:lnTo>
                  <a:lnTo>
                    <a:pt x="0" y="15960847"/>
                  </a:lnTo>
                  <a:lnTo>
                    <a:pt x="0" y="0"/>
                  </a:lnTo>
                  <a:close/>
                </a:path>
              </a:pathLst>
            </a:custGeom>
            <a:solidFill>
              <a:srgbClr val="FFFFFF"/>
            </a:solidFill>
          </p:spPr>
        </p:sp>
        <p:sp>
          <p:nvSpPr>
            <p:cNvPr name="Freeform 16" id="16"/>
            <p:cNvSpPr/>
            <p:nvPr/>
          </p:nvSpPr>
          <p:spPr>
            <a:xfrm flipH="false" flipV="false" rot="0">
              <a:off x="0" y="0"/>
              <a:ext cx="57739713" cy="16105628"/>
            </a:xfrm>
            <a:custGeom>
              <a:avLst/>
              <a:gdLst/>
              <a:ahLst/>
              <a:cxnLst/>
              <a:rect r="r" b="b" t="t" l="l"/>
              <a:pathLst>
                <a:path h="16105628" w="57739713">
                  <a:moveTo>
                    <a:pt x="57594934" y="15960847"/>
                  </a:moveTo>
                  <a:lnTo>
                    <a:pt x="57739713" y="15960847"/>
                  </a:lnTo>
                  <a:lnTo>
                    <a:pt x="57739713" y="16105628"/>
                  </a:lnTo>
                  <a:lnTo>
                    <a:pt x="57594934" y="16105628"/>
                  </a:lnTo>
                  <a:lnTo>
                    <a:pt x="57594934" y="15960847"/>
                  </a:lnTo>
                  <a:close/>
                  <a:moveTo>
                    <a:pt x="0" y="144780"/>
                  </a:moveTo>
                  <a:lnTo>
                    <a:pt x="144780" y="144780"/>
                  </a:lnTo>
                  <a:lnTo>
                    <a:pt x="144780" y="15960847"/>
                  </a:lnTo>
                  <a:lnTo>
                    <a:pt x="0" y="15960847"/>
                  </a:lnTo>
                  <a:lnTo>
                    <a:pt x="0" y="144780"/>
                  </a:lnTo>
                  <a:close/>
                  <a:moveTo>
                    <a:pt x="0" y="15960847"/>
                  </a:moveTo>
                  <a:lnTo>
                    <a:pt x="144780" y="15960847"/>
                  </a:lnTo>
                  <a:lnTo>
                    <a:pt x="144780" y="16105628"/>
                  </a:lnTo>
                  <a:lnTo>
                    <a:pt x="0" y="16105628"/>
                  </a:lnTo>
                  <a:lnTo>
                    <a:pt x="0" y="15960847"/>
                  </a:lnTo>
                  <a:close/>
                  <a:moveTo>
                    <a:pt x="57594934" y="144780"/>
                  </a:moveTo>
                  <a:lnTo>
                    <a:pt x="57739713" y="144780"/>
                  </a:lnTo>
                  <a:lnTo>
                    <a:pt x="57739713" y="15960847"/>
                  </a:lnTo>
                  <a:lnTo>
                    <a:pt x="57594934" y="15960847"/>
                  </a:lnTo>
                  <a:lnTo>
                    <a:pt x="57594934" y="144780"/>
                  </a:lnTo>
                  <a:close/>
                  <a:moveTo>
                    <a:pt x="144780" y="15960847"/>
                  </a:moveTo>
                  <a:lnTo>
                    <a:pt x="57594934" y="15960847"/>
                  </a:lnTo>
                  <a:lnTo>
                    <a:pt x="57594934" y="16105628"/>
                  </a:lnTo>
                  <a:lnTo>
                    <a:pt x="144780" y="16105628"/>
                  </a:lnTo>
                  <a:lnTo>
                    <a:pt x="144780" y="15960847"/>
                  </a:lnTo>
                  <a:close/>
                  <a:moveTo>
                    <a:pt x="57594934" y="0"/>
                  </a:moveTo>
                  <a:lnTo>
                    <a:pt x="57739713" y="0"/>
                  </a:lnTo>
                  <a:lnTo>
                    <a:pt x="57739713" y="144780"/>
                  </a:lnTo>
                  <a:lnTo>
                    <a:pt x="57594934" y="144780"/>
                  </a:lnTo>
                  <a:lnTo>
                    <a:pt x="57594934" y="0"/>
                  </a:lnTo>
                  <a:close/>
                  <a:moveTo>
                    <a:pt x="0" y="0"/>
                  </a:moveTo>
                  <a:lnTo>
                    <a:pt x="144780" y="0"/>
                  </a:lnTo>
                  <a:lnTo>
                    <a:pt x="144780" y="144780"/>
                  </a:lnTo>
                  <a:lnTo>
                    <a:pt x="0" y="144780"/>
                  </a:lnTo>
                  <a:lnTo>
                    <a:pt x="0" y="0"/>
                  </a:lnTo>
                  <a:close/>
                  <a:moveTo>
                    <a:pt x="144780" y="0"/>
                  </a:moveTo>
                  <a:lnTo>
                    <a:pt x="57594934" y="0"/>
                  </a:lnTo>
                  <a:lnTo>
                    <a:pt x="57594934" y="144780"/>
                  </a:lnTo>
                  <a:lnTo>
                    <a:pt x="144780" y="144780"/>
                  </a:lnTo>
                  <a:lnTo>
                    <a:pt x="144780" y="0"/>
                  </a:lnTo>
                  <a:close/>
                </a:path>
              </a:pathLst>
            </a:custGeom>
            <a:solidFill>
              <a:srgbClr val="000000"/>
            </a:solidFill>
          </p:spPr>
        </p:sp>
      </p:grpSp>
      <p:sp>
        <p:nvSpPr>
          <p:cNvPr name="Freeform 17" id="17"/>
          <p:cNvSpPr/>
          <p:nvPr/>
        </p:nvSpPr>
        <p:spPr>
          <a:xfrm flipH="false" flipV="false" rot="0">
            <a:off x="6744697" y="9744714"/>
            <a:ext cx="499168" cy="715653"/>
          </a:xfrm>
          <a:custGeom>
            <a:avLst/>
            <a:gdLst/>
            <a:ahLst/>
            <a:cxnLst/>
            <a:rect r="r" b="b" t="t" l="l"/>
            <a:pathLst>
              <a:path h="715653" w="499168">
                <a:moveTo>
                  <a:pt x="0" y="0"/>
                </a:moveTo>
                <a:lnTo>
                  <a:pt x="499168" y="0"/>
                </a:lnTo>
                <a:lnTo>
                  <a:pt x="499168" y="715653"/>
                </a:lnTo>
                <a:lnTo>
                  <a:pt x="0" y="71565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8" id="18"/>
          <p:cNvSpPr/>
          <p:nvPr/>
        </p:nvSpPr>
        <p:spPr>
          <a:xfrm flipH="false" flipV="false" rot="-10423479">
            <a:off x="6000137" y="1643803"/>
            <a:ext cx="720054" cy="487837"/>
          </a:xfrm>
          <a:custGeom>
            <a:avLst/>
            <a:gdLst/>
            <a:ahLst/>
            <a:cxnLst/>
            <a:rect r="r" b="b" t="t" l="l"/>
            <a:pathLst>
              <a:path h="487837" w="720054">
                <a:moveTo>
                  <a:pt x="0" y="0"/>
                </a:moveTo>
                <a:lnTo>
                  <a:pt x="720055" y="0"/>
                </a:lnTo>
                <a:lnTo>
                  <a:pt x="720055" y="487837"/>
                </a:lnTo>
                <a:lnTo>
                  <a:pt x="0" y="48783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9" id="19"/>
          <p:cNvGrpSpPr/>
          <p:nvPr/>
        </p:nvGrpSpPr>
        <p:grpSpPr>
          <a:xfrm rot="0">
            <a:off x="592066" y="1748601"/>
            <a:ext cx="5085437" cy="525706"/>
            <a:chOff x="0" y="0"/>
            <a:chExt cx="1822506" cy="188401"/>
          </a:xfrm>
        </p:grpSpPr>
        <p:sp>
          <p:nvSpPr>
            <p:cNvPr name="Freeform 20" id="20"/>
            <p:cNvSpPr/>
            <p:nvPr/>
          </p:nvSpPr>
          <p:spPr>
            <a:xfrm flipH="false" flipV="false" rot="0">
              <a:off x="0" y="0"/>
              <a:ext cx="1822506" cy="188401"/>
            </a:xfrm>
            <a:custGeom>
              <a:avLst/>
              <a:gdLst/>
              <a:ahLst/>
              <a:cxnLst/>
              <a:rect r="r" b="b" t="t" l="l"/>
              <a:pathLst>
                <a:path h="188401" w="1822506">
                  <a:moveTo>
                    <a:pt x="56328" y="0"/>
                  </a:moveTo>
                  <a:lnTo>
                    <a:pt x="1766178" y="0"/>
                  </a:lnTo>
                  <a:cubicBezTo>
                    <a:pt x="1797287" y="0"/>
                    <a:pt x="1822506" y="25219"/>
                    <a:pt x="1822506" y="56328"/>
                  </a:cubicBezTo>
                  <a:lnTo>
                    <a:pt x="1822506" y="132073"/>
                  </a:lnTo>
                  <a:cubicBezTo>
                    <a:pt x="1822506" y="163182"/>
                    <a:pt x="1797287" y="188401"/>
                    <a:pt x="1766178" y="188401"/>
                  </a:cubicBezTo>
                  <a:lnTo>
                    <a:pt x="56328" y="188401"/>
                  </a:lnTo>
                  <a:cubicBezTo>
                    <a:pt x="25219" y="188401"/>
                    <a:pt x="0" y="163182"/>
                    <a:pt x="0" y="132073"/>
                  </a:cubicBezTo>
                  <a:lnTo>
                    <a:pt x="0" y="56328"/>
                  </a:lnTo>
                  <a:cubicBezTo>
                    <a:pt x="0" y="25219"/>
                    <a:pt x="25219" y="0"/>
                    <a:pt x="56328" y="0"/>
                  </a:cubicBezTo>
                  <a:close/>
                </a:path>
              </a:pathLst>
            </a:custGeom>
            <a:solidFill>
              <a:srgbClr val="F41F6B">
                <a:alpha val="16863"/>
              </a:srgbClr>
            </a:solidFill>
          </p:spPr>
        </p:sp>
        <p:sp>
          <p:nvSpPr>
            <p:cNvPr name="TextBox 21" id="21"/>
            <p:cNvSpPr txBox="true"/>
            <p:nvPr/>
          </p:nvSpPr>
          <p:spPr>
            <a:xfrm>
              <a:off x="0" y="-9525"/>
              <a:ext cx="1822506" cy="197926"/>
            </a:xfrm>
            <a:prstGeom prst="rect">
              <a:avLst/>
            </a:prstGeom>
          </p:spPr>
          <p:txBody>
            <a:bodyPr anchor="ctr" rtlCol="false" tIns="50800" lIns="50800" bIns="50800" rIns="50800"/>
            <a:lstStyle/>
            <a:p>
              <a:pPr algn="ctr">
                <a:lnSpc>
                  <a:spcPts val="1439"/>
                </a:lnSpc>
              </a:pPr>
            </a:p>
          </p:txBody>
        </p:sp>
      </p:grpSp>
      <p:sp>
        <p:nvSpPr>
          <p:cNvPr name="Freeform 22" id="22"/>
          <p:cNvSpPr/>
          <p:nvPr/>
        </p:nvSpPr>
        <p:spPr>
          <a:xfrm flipH="false" flipV="false" rot="0">
            <a:off x="47363" y="10359500"/>
            <a:ext cx="795035" cy="280581"/>
          </a:xfrm>
          <a:custGeom>
            <a:avLst/>
            <a:gdLst/>
            <a:ahLst/>
            <a:cxnLst/>
            <a:rect r="r" b="b" t="t" l="l"/>
            <a:pathLst>
              <a:path h="280581" w="795035">
                <a:moveTo>
                  <a:pt x="0" y="0"/>
                </a:moveTo>
                <a:lnTo>
                  <a:pt x="795035" y="0"/>
                </a:lnTo>
                <a:lnTo>
                  <a:pt x="795035" y="280581"/>
                </a:lnTo>
                <a:lnTo>
                  <a:pt x="0" y="280581"/>
                </a:lnTo>
                <a:lnTo>
                  <a:pt x="0" y="0"/>
                </a:lnTo>
                <a:close/>
              </a:path>
            </a:pathLst>
          </a:custGeom>
          <a:blipFill>
            <a:blip r:embed="rId6"/>
            <a:stretch>
              <a:fillRect l="0" t="0" r="0" b="0"/>
            </a:stretch>
          </a:blipFill>
        </p:spPr>
      </p:sp>
      <p:sp>
        <p:nvSpPr>
          <p:cNvPr name="Freeform 23" id="23">
            <a:hlinkClick r:id="rId8" tooltip="https://dgxy.link/IDgsk"/>
          </p:cNvPr>
          <p:cNvSpPr/>
          <p:nvPr/>
        </p:nvSpPr>
        <p:spPr>
          <a:xfrm flipH="false" flipV="false" rot="0">
            <a:off x="4735084" y="1653036"/>
            <a:ext cx="709807" cy="716835"/>
          </a:xfrm>
          <a:custGeom>
            <a:avLst/>
            <a:gdLst/>
            <a:ahLst/>
            <a:cxnLst/>
            <a:rect r="r" b="b" t="t" l="l"/>
            <a:pathLst>
              <a:path h="716835" w="709807">
                <a:moveTo>
                  <a:pt x="0" y="0"/>
                </a:moveTo>
                <a:lnTo>
                  <a:pt x="709807" y="0"/>
                </a:lnTo>
                <a:lnTo>
                  <a:pt x="709807" y="716835"/>
                </a:lnTo>
                <a:lnTo>
                  <a:pt x="0" y="716835"/>
                </a:lnTo>
                <a:lnTo>
                  <a:pt x="0" y="0"/>
                </a:lnTo>
                <a:close/>
              </a:path>
            </a:pathLst>
          </a:custGeom>
          <a:blipFill>
            <a:blip r:embed="rId7"/>
            <a:stretch>
              <a:fillRect l="0" t="0" r="0" b="0"/>
            </a:stretch>
          </a:blipFill>
        </p:spPr>
      </p:sp>
      <p:sp>
        <p:nvSpPr>
          <p:cNvPr name="TextBox 24" id="24"/>
          <p:cNvSpPr txBox="true"/>
          <p:nvPr/>
        </p:nvSpPr>
        <p:spPr>
          <a:xfrm rot="0">
            <a:off x="275164" y="322877"/>
            <a:ext cx="2199065" cy="190500"/>
          </a:xfrm>
          <a:prstGeom prst="rect">
            <a:avLst/>
          </a:prstGeom>
        </p:spPr>
        <p:txBody>
          <a:bodyPr anchor="t" rtlCol="false" tIns="0" lIns="0" bIns="0" rIns="0">
            <a:spAutoFit/>
          </a:bodyPr>
          <a:lstStyle/>
          <a:p>
            <a:pPr>
              <a:lnSpc>
                <a:spcPts val="1439"/>
              </a:lnSpc>
            </a:pPr>
            <a:r>
              <a:rPr lang="en-US" sz="1200">
                <a:solidFill>
                  <a:srgbClr val="000000"/>
                </a:solidFill>
                <a:latin typeface="One Little Font"/>
              </a:rPr>
              <a:t>Date:</a:t>
            </a:r>
          </a:p>
        </p:txBody>
      </p:sp>
      <p:sp>
        <p:nvSpPr>
          <p:cNvPr name="TextBox 25" id="25"/>
          <p:cNvSpPr txBox="true"/>
          <p:nvPr/>
        </p:nvSpPr>
        <p:spPr>
          <a:xfrm rot="0">
            <a:off x="819442" y="2398132"/>
            <a:ext cx="5769636" cy="1778022"/>
          </a:xfrm>
          <a:prstGeom prst="rect">
            <a:avLst/>
          </a:prstGeom>
        </p:spPr>
        <p:txBody>
          <a:bodyPr anchor="t" rtlCol="false" tIns="0" lIns="0" bIns="0" rIns="0">
            <a:spAutoFit/>
          </a:bodyPr>
          <a:lstStyle/>
          <a:p>
            <a:pPr>
              <a:lnSpc>
                <a:spcPts val="1919"/>
              </a:lnSpc>
            </a:pPr>
            <a:r>
              <a:rPr lang="en-US" sz="1599">
                <a:solidFill>
                  <a:srgbClr val="F41F6B"/>
                </a:solidFill>
                <a:latin typeface="One Little Font"/>
              </a:rPr>
              <a:t>Travail préparatoire</a:t>
            </a:r>
          </a:p>
          <a:p>
            <a:pPr>
              <a:lnSpc>
                <a:spcPts val="960"/>
              </a:lnSpc>
            </a:pPr>
          </a:p>
          <a:p>
            <a:pPr>
              <a:lnSpc>
                <a:spcPts val="1440"/>
              </a:lnSpc>
            </a:pPr>
            <a:r>
              <a:rPr lang="en-US" sz="1200">
                <a:solidFill>
                  <a:srgbClr val="000000"/>
                </a:solidFill>
                <a:latin typeface="One Little Font"/>
              </a:rPr>
              <a:t>Regarder plusieurs fois la vidéo avant de commencer son analyse et la prise de note ci-dessous</a:t>
            </a:r>
          </a:p>
          <a:p>
            <a:pPr>
              <a:lnSpc>
                <a:spcPts val="1440"/>
              </a:lnSpc>
            </a:pPr>
          </a:p>
          <a:p>
            <a:pPr>
              <a:lnSpc>
                <a:spcPts val="1440"/>
              </a:lnSpc>
            </a:pPr>
            <a:r>
              <a:rPr lang="en-US" sz="1200">
                <a:solidFill>
                  <a:srgbClr val="000000"/>
                </a:solidFill>
                <a:latin typeface="One Little Font"/>
              </a:rPr>
              <a:t>Identifier le titre de la vidéo :</a:t>
            </a:r>
          </a:p>
          <a:p>
            <a:pPr>
              <a:lnSpc>
                <a:spcPts val="1440"/>
              </a:lnSpc>
            </a:pPr>
          </a:p>
          <a:p>
            <a:pPr>
              <a:lnSpc>
                <a:spcPts val="1440"/>
              </a:lnSpc>
            </a:pPr>
            <a:r>
              <a:rPr lang="en-US" sz="1200">
                <a:solidFill>
                  <a:srgbClr val="000000"/>
                </a:solidFill>
                <a:latin typeface="One Little Font"/>
              </a:rPr>
              <a:t>Repérer le sujet traité :</a:t>
            </a:r>
          </a:p>
          <a:p>
            <a:pPr>
              <a:lnSpc>
                <a:spcPts val="1440"/>
              </a:lnSpc>
            </a:pPr>
          </a:p>
          <a:p>
            <a:pPr>
              <a:lnSpc>
                <a:spcPts val="1440"/>
              </a:lnSpc>
            </a:pPr>
            <a:r>
              <a:rPr lang="en-US" sz="1200">
                <a:solidFill>
                  <a:srgbClr val="000000"/>
                </a:solidFill>
                <a:latin typeface="One Little Font"/>
              </a:rPr>
              <a:t>Date de l'actualité (si elle est repérable) :</a:t>
            </a:r>
          </a:p>
          <a:p>
            <a:pPr>
              <a:lnSpc>
                <a:spcPts val="1440"/>
              </a:lnSpc>
            </a:pPr>
          </a:p>
        </p:txBody>
      </p:sp>
      <p:sp>
        <p:nvSpPr>
          <p:cNvPr name="TextBox 26" id="26"/>
          <p:cNvSpPr txBox="true"/>
          <p:nvPr/>
        </p:nvSpPr>
        <p:spPr>
          <a:xfrm rot="0">
            <a:off x="873923" y="4438665"/>
            <a:ext cx="2610653" cy="190500"/>
          </a:xfrm>
          <a:prstGeom prst="rect">
            <a:avLst/>
          </a:prstGeom>
        </p:spPr>
        <p:txBody>
          <a:bodyPr anchor="t" rtlCol="false" tIns="0" lIns="0" bIns="0" rIns="0">
            <a:spAutoFit/>
          </a:bodyPr>
          <a:lstStyle/>
          <a:p>
            <a:pPr>
              <a:lnSpc>
                <a:spcPts val="1439"/>
              </a:lnSpc>
            </a:pPr>
            <a:r>
              <a:rPr lang="en-US" sz="1200">
                <a:solidFill>
                  <a:srgbClr val="000000"/>
                </a:solidFill>
                <a:latin typeface="One Little Font"/>
              </a:rPr>
              <a:t>Donner une définition de l'épargne :</a:t>
            </a:r>
          </a:p>
        </p:txBody>
      </p:sp>
      <p:sp>
        <p:nvSpPr>
          <p:cNvPr name="TextBox 27" id="27"/>
          <p:cNvSpPr txBox="true"/>
          <p:nvPr/>
        </p:nvSpPr>
        <p:spPr>
          <a:xfrm rot="0">
            <a:off x="3973226" y="4438665"/>
            <a:ext cx="2771471" cy="371475"/>
          </a:xfrm>
          <a:prstGeom prst="rect">
            <a:avLst/>
          </a:prstGeom>
        </p:spPr>
        <p:txBody>
          <a:bodyPr anchor="t" rtlCol="false" tIns="0" lIns="0" bIns="0" rIns="0">
            <a:spAutoFit/>
          </a:bodyPr>
          <a:lstStyle/>
          <a:p>
            <a:pPr>
              <a:lnSpc>
                <a:spcPts val="1439"/>
              </a:lnSpc>
            </a:pPr>
            <a:r>
              <a:rPr lang="en-US" sz="1200">
                <a:solidFill>
                  <a:srgbClr val="000000"/>
                </a:solidFill>
                <a:latin typeface="One Little Font"/>
              </a:rPr>
              <a:t>A quoi sert l'épargne ? Quel en est le bénéfice pour un pays ?</a:t>
            </a:r>
          </a:p>
        </p:txBody>
      </p:sp>
      <p:sp>
        <p:nvSpPr>
          <p:cNvPr name="TextBox 28" id="28"/>
          <p:cNvSpPr txBox="true"/>
          <p:nvPr/>
        </p:nvSpPr>
        <p:spPr>
          <a:xfrm rot="0">
            <a:off x="873923" y="8322753"/>
            <a:ext cx="5870773" cy="371475"/>
          </a:xfrm>
          <a:prstGeom prst="rect">
            <a:avLst/>
          </a:prstGeom>
        </p:spPr>
        <p:txBody>
          <a:bodyPr anchor="t" rtlCol="false" tIns="0" lIns="0" bIns="0" rIns="0">
            <a:spAutoFit/>
          </a:bodyPr>
          <a:lstStyle/>
          <a:p>
            <a:pPr>
              <a:lnSpc>
                <a:spcPts val="1439"/>
              </a:lnSpc>
            </a:pPr>
            <a:r>
              <a:rPr lang="en-US" sz="1200">
                <a:solidFill>
                  <a:srgbClr val="000000"/>
                </a:solidFill>
                <a:latin typeface="One Little Font"/>
              </a:rPr>
              <a:t>Comment est calculé le niveau de l'épargne ? A quelle époque a eu lieu le plus haut taux d'épargne en France et pourquoi ?</a:t>
            </a:r>
          </a:p>
        </p:txBody>
      </p:sp>
      <p:sp>
        <p:nvSpPr>
          <p:cNvPr name="TextBox 29" id="29"/>
          <p:cNvSpPr txBox="true"/>
          <p:nvPr/>
        </p:nvSpPr>
        <p:spPr>
          <a:xfrm rot="0">
            <a:off x="63842" y="740613"/>
            <a:ext cx="7433325" cy="428625"/>
          </a:xfrm>
          <a:prstGeom prst="rect">
            <a:avLst/>
          </a:prstGeom>
        </p:spPr>
        <p:txBody>
          <a:bodyPr anchor="t" rtlCol="false" tIns="0" lIns="0" bIns="0" rIns="0">
            <a:spAutoFit/>
          </a:bodyPr>
          <a:lstStyle/>
          <a:p>
            <a:pPr algn="ctr" marL="0" indent="0" lvl="0">
              <a:lnSpc>
                <a:spcPts val="3150"/>
              </a:lnSpc>
            </a:pPr>
            <a:r>
              <a:rPr lang="en-US" sz="3500" spc="70">
                <a:solidFill>
                  <a:srgbClr val="F41F6B"/>
                </a:solidFill>
                <a:latin typeface="Barlow Black Bold"/>
              </a:rPr>
              <a:t>FICHE DOCUMENTAIRE #6</a:t>
            </a:r>
          </a:p>
        </p:txBody>
      </p:sp>
      <p:sp>
        <p:nvSpPr>
          <p:cNvPr name="TextBox 30" id="30"/>
          <p:cNvSpPr txBox="true"/>
          <p:nvPr/>
        </p:nvSpPr>
        <p:spPr>
          <a:xfrm rot="0">
            <a:off x="386516" y="1160923"/>
            <a:ext cx="6635489" cy="396239"/>
          </a:xfrm>
          <a:prstGeom prst="rect">
            <a:avLst/>
          </a:prstGeom>
        </p:spPr>
        <p:txBody>
          <a:bodyPr anchor="t" rtlCol="false" tIns="0" lIns="0" bIns="0" rIns="0">
            <a:spAutoFit/>
          </a:bodyPr>
          <a:lstStyle/>
          <a:p>
            <a:pPr algn="ctr">
              <a:lnSpc>
                <a:spcPts val="3360"/>
              </a:lnSpc>
            </a:pPr>
            <a:r>
              <a:rPr lang="en-US" sz="2400">
                <a:solidFill>
                  <a:srgbClr val="000000"/>
                </a:solidFill>
                <a:latin typeface="Open Sans"/>
              </a:rPr>
              <a:t>La consommation &amp; les ménages</a:t>
            </a:r>
          </a:p>
        </p:txBody>
      </p:sp>
      <p:sp>
        <p:nvSpPr>
          <p:cNvPr name="TextBox 31" id="31"/>
          <p:cNvSpPr txBox="true"/>
          <p:nvPr/>
        </p:nvSpPr>
        <p:spPr>
          <a:xfrm rot="0">
            <a:off x="873335" y="6524794"/>
            <a:ext cx="5871362" cy="371475"/>
          </a:xfrm>
          <a:prstGeom prst="rect">
            <a:avLst/>
          </a:prstGeom>
        </p:spPr>
        <p:txBody>
          <a:bodyPr anchor="t" rtlCol="false" tIns="0" lIns="0" bIns="0" rIns="0">
            <a:spAutoFit/>
          </a:bodyPr>
          <a:lstStyle/>
          <a:p>
            <a:pPr>
              <a:lnSpc>
                <a:spcPts val="1439"/>
              </a:lnSpc>
            </a:pPr>
            <a:r>
              <a:rPr lang="en-US" sz="1200">
                <a:solidFill>
                  <a:srgbClr val="000000"/>
                </a:solidFill>
                <a:latin typeface="One Little Font"/>
              </a:rPr>
              <a:t>Quelle est la différence entre le patrimoine financier  et le patrimoine non financier d'un ménage ? Citer des exemples.</a:t>
            </a:r>
          </a:p>
        </p:txBody>
      </p:sp>
      <p:sp>
        <p:nvSpPr>
          <p:cNvPr name="TextBox 32" id="32"/>
          <p:cNvSpPr txBox="true"/>
          <p:nvPr/>
        </p:nvSpPr>
        <p:spPr>
          <a:xfrm rot="0">
            <a:off x="873335" y="1924981"/>
            <a:ext cx="4804168" cy="200025"/>
          </a:xfrm>
          <a:prstGeom prst="rect">
            <a:avLst/>
          </a:prstGeom>
        </p:spPr>
        <p:txBody>
          <a:bodyPr anchor="t" rtlCol="false" tIns="0" lIns="0" bIns="0" rIns="0">
            <a:spAutoFit/>
          </a:bodyPr>
          <a:lstStyle/>
          <a:p>
            <a:pPr>
              <a:lnSpc>
                <a:spcPts val="1439"/>
              </a:lnSpc>
            </a:pPr>
            <a:r>
              <a:rPr lang="en-US" sz="1200">
                <a:solidFill>
                  <a:srgbClr val="000000"/>
                </a:solidFill>
                <a:latin typeface="Arimo"/>
                <a:ea typeface="Arimo"/>
              </a:rPr>
              <a:t>📺 L’épargne des ménages </a:t>
            </a:r>
            <a:r>
              <a:rPr lang="en-US" sz="1200" u="sng">
                <a:solidFill>
                  <a:srgbClr val="000000"/>
                </a:solidFill>
                <a:latin typeface="Arimo"/>
                <a:hlinkClick r:id="rId9" tooltip="https://dgxy.link/IDgsk"/>
              </a:rPr>
              <a:t>https://dgxy.link/IDgsk</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756000" y="2139704"/>
            <a:ext cx="2650302" cy="4129756"/>
            <a:chOff x="0" y="0"/>
            <a:chExt cx="71433" cy="111308"/>
          </a:xfrm>
        </p:grpSpPr>
        <p:sp>
          <p:nvSpPr>
            <p:cNvPr name="Freeform 3" id="3"/>
            <p:cNvSpPr/>
            <p:nvPr/>
          </p:nvSpPr>
          <p:spPr>
            <a:xfrm flipH="false" flipV="false" rot="0">
              <a:off x="0" y="0"/>
              <a:ext cx="71433" cy="111308"/>
            </a:xfrm>
            <a:custGeom>
              <a:avLst/>
              <a:gdLst/>
              <a:ahLst/>
              <a:cxnLst/>
              <a:rect r="r" b="b" t="t" l="l"/>
              <a:pathLst>
                <a:path h="111308" w="71433">
                  <a:moveTo>
                    <a:pt x="35716" y="0"/>
                  </a:moveTo>
                  <a:lnTo>
                    <a:pt x="35716" y="0"/>
                  </a:lnTo>
                  <a:cubicBezTo>
                    <a:pt x="45189" y="0"/>
                    <a:pt x="54273" y="3763"/>
                    <a:pt x="60972" y="10461"/>
                  </a:cubicBezTo>
                  <a:cubicBezTo>
                    <a:pt x="67670" y="17159"/>
                    <a:pt x="71433" y="26244"/>
                    <a:pt x="71433" y="35716"/>
                  </a:cubicBezTo>
                  <a:lnTo>
                    <a:pt x="71433" y="75591"/>
                  </a:lnTo>
                  <a:cubicBezTo>
                    <a:pt x="71433" y="85064"/>
                    <a:pt x="67670" y="94149"/>
                    <a:pt x="60972" y="100847"/>
                  </a:cubicBezTo>
                  <a:cubicBezTo>
                    <a:pt x="54273" y="107545"/>
                    <a:pt x="45189" y="111308"/>
                    <a:pt x="35716" y="111308"/>
                  </a:cubicBezTo>
                  <a:lnTo>
                    <a:pt x="35716" y="111308"/>
                  </a:lnTo>
                  <a:cubicBezTo>
                    <a:pt x="26244" y="111308"/>
                    <a:pt x="17159" y="107545"/>
                    <a:pt x="10461" y="100847"/>
                  </a:cubicBezTo>
                  <a:cubicBezTo>
                    <a:pt x="3763" y="94149"/>
                    <a:pt x="0" y="85064"/>
                    <a:pt x="0" y="75591"/>
                  </a:cubicBezTo>
                  <a:lnTo>
                    <a:pt x="0" y="35716"/>
                  </a:lnTo>
                  <a:cubicBezTo>
                    <a:pt x="0" y="26244"/>
                    <a:pt x="3763" y="17159"/>
                    <a:pt x="10461" y="10461"/>
                  </a:cubicBezTo>
                  <a:cubicBezTo>
                    <a:pt x="17159" y="3763"/>
                    <a:pt x="26244" y="0"/>
                    <a:pt x="35716" y="0"/>
                  </a:cubicBezTo>
                  <a:close/>
                </a:path>
              </a:pathLst>
            </a:custGeom>
            <a:solidFill>
              <a:srgbClr val="FEF9DD"/>
            </a:solidFill>
          </p:spPr>
        </p:sp>
        <p:sp>
          <p:nvSpPr>
            <p:cNvPr name="TextBox 4" id="4"/>
            <p:cNvSpPr txBox="true"/>
            <p:nvPr/>
          </p:nvSpPr>
          <p:spPr>
            <a:xfrm>
              <a:off x="0" y="-28575"/>
              <a:ext cx="71433" cy="139883"/>
            </a:xfrm>
            <a:prstGeom prst="rect">
              <a:avLst/>
            </a:prstGeom>
          </p:spPr>
          <p:txBody>
            <a:bodyPr anchor="ctr" rtlCol="false" tIns="50800" lIns="50800" bIns="50800" rIns="50800"/>
            <a:lstStyle/>
            <a:p>
              <a:pPr algn="ctr">
                <a:lnSpc>
                  <a:spcPts val="1960"/>
                </a:lnSpc>
              </a:pPr>
            </a:p>
          </p:txBody>
        </p:sp>
      </p:grpSp>
      <p:grpSp>
        <p:nvGrpSpPr>
          <p:cNvPr name="Group 5" id="5"/>
          <p:cNvGrpSpPr/>
          <p:nvPr/>
        </p:nvGrpSpPr>
        <p:grpSpPr>
          <a:xfrm rot="0">
            <a:off x="847748" y="6542306"/>
            <a:ext cx="6246629" cy="3944530"/>
            <a:chOff x="0" y="0"/>
            <a:chExt cx="168363" cy="106315"/>
          </a:xfrm>
        </p:grpSpPr>
        <p:sp>
          <p:nvSpPr>
            <p:cNvPr name="Freeform 6" id="6"/>
            <p:cNvSpPr/>
            <p:nvPr/>
          </p:nvSpPr>
          <p:spPr>
            <a:xfrm flipH="false" flipV="false" rot="0">
              <a:off x="0" y="0"/>
              <a:ext cx="168363" cy="106315"/>
            </a:xfrm>
            <a:custGeom>
              <a:avLst/>
              <a:gdLst/>
              <a:ahLst/>
              <a:cxnLst/>
              <a:rect r="r" b="b" t="t" l="l"/>
              <a:pathLst>
                <a:path h="106315" w="168363">
                  <a:moveTo>
                    <a:pt x="45857" y="0"/>
                  </a:moveTo>
                  <a:lnTo>
                    <a:pt x="122506" y="0"/>
                  </a:lnTo>
                  <a:cubicBezTo>
                    <a:pt x="147832" y="0"/>
                    <a:pt x="168363" y="20531"/>
                    <a:pt x="168363" y="45857"/>
                  </a:cubicBezTo>
                  <a:lnTo>
                    <a:pt x="168363" y="60459"/>
                  </a:lnTo>
                  <a:cubicBezTo>
                    <a:pt x="168363" y="72621"/>
                    <a:pt x="163532" y="84284"/>
                    <a:pt x="154932" y="92884"/>
                  </a:cubicBezTo>
                  <a:cubicBezTo>
                    <a:pt x="146332" y="101484"/>
                    <a:pt x="134668" y="106315"/>
                    <a:pt x="122506" y="106315"/>
                  </a:cubicBezTo>
                  <a:lnTo>
                    <a:pt x="45857" y="106315"/>
                  </a:lnTo>
                  <a:cubicBezTo>
                    <a:pt x="33695" y="106315"/>
                    <a:pt x="22031" y="101484"/>
                    <a:pt x="13431" y="92884"/>
                  </a:cubicBezTo>
                  <a:cubicBezTo>
                    <a:pt x="4831" y="84284"/>
                    <a:pt x="0" y="72621"/>
                    <a:pt x="0" y="60459"/>
                  </a:cubicBezTo>
                  <a:lnTo>
                    <a:pt x="0" y="45857"/>
                  </a:lnTo>
                  <a:cubicBezTo>
                    <a:pt x="0" y="33695"/>
                    <a:pt x="4831" y="22031"/>
                    <a:pt x="13431" y="13431"/>
                  </a:cubicBezTo>
                  <a:cubicBezTo>
                    <a:pt x="22031" y="4831"/>
                    <a:pt x="33695" y="0"/>
                    <a:pt x="45857" y="0"/>
                  </a:cubicBezTo>
                  <a:close/>
                </a:path>
              </a:pathLst>
            </a:custGeom>
            <a:solidFill>
              <a:srgbClr val="C1FF72"/>
            </a:solidFill>
          </p:spPr>
        </p:sp>
        <p:sp>
          <p:nvSpPr>
            <p:cNvPr name="TextBox 7" id="7"/>
            <p:cNvSpPr txBox="true"/>
            <p:nvPr/>
          </p:nvSpPr>
          <p:spPr>
            <a:xfrm>
              <a:off x="0" y="-28575"/>
              <a:ext cx="168363" cy="134890"/>
            </a:xfrm>
            <a:prstGeom prst="rect">
              <a:avLst/>
            </a:prstGeom>
          </p:spPr>
          <p:txBody>
            <a:bodyPr anchor="ctr" rtlCol="false" tIns="50800" lIns="50800" bIns="50800" rIns="50800"/>
            <a:lstStyle/>
            <a:p>
              <a:pPr algn="ctr">
                <a:lnSpc>
                  <a:spcPts val="1960"/>
                </a:lnSpc>
              </a:pPr>
            </a:p>
          </p:txBody>
        </p:sp>
      </p:grpSp>
      <p:grpSp>
        <p:nvGrpSpPr>
          <p:cNvPr name="Group 8" id="8"/>
          <p:cNvGrpSpPr/>
          <p:nvPr/>
        </p:nvGrpSpPr>
        <p:grpSpPr>
          <a:xfrm rot="0">
            <a:off x="3597417" y="2139704"/>
            <a:ext cx="3206583" cy="4129756"/>
            <a:chOff x="0" y="0"/>
            <a:chExt cx="86426" cy="111308"/>
          </a:xfrm>
        </p:grpSpPr>
        <p:sp>
          <p:nvSpPr>
            <p:cNvPr name="Freeform 9" id="9"/>
            <p:cNvSpPr/>
            <p:nvPr/>
          </p:nvSpPr>
          <p:spPr>
            <a:xfrm flipH="false" flipV="false" rot="0">
              <a:off x="0" y="0"/>
              <a:ext cx="86426" cy="111308"/>
            </a:xfrm>
            <a:custGeom>
              <a:avLst/>
              <a:gdLst/>
              <a:ahLst/>
              <a:cxnLst/>
              <a:rect r="r" b="b" t="t" l="l"/>
              <a:pathLst>
                <a:path h="111308" w="86426">
                  <a:moveTo>
                    <a:pt x="43213" y="0"/>
                  </a:moveTo>
                  <a:lnTo>
                    <a:pt x="43213" y="0"/>
                  </a:lnTo>
                  <a:cubicBezTo>
                    <a:pt x="67079" y="0"/>
                    <a:pt x="86426" y="19347"/>
                    <a:pt x="86426" y="43213"/>
                  </a:cubicBezTo>
                  <a:lnTo>
                    <a:pt x="86426" y="68095"/>
                  </a:lnTo>
                  <a:cubicBezTo>
                    <a:pt x="86426" y="91961"/>
                    <a:pt x="67079" y="111308"/>
                    <a:pt x="43213" y="111308"/>
                  </a:cubicBezTo>
                  <a:lnTo>
                    <a:pt x="43213" y="111308"/>
                  </a:lnTo>
                  <a:cubicBezTo>
                    <a:pt x="19347" y="111308"/>
                    <a:pt x="0" y="91961"/>
                    <a:pt x="0" y="68095"/>
                  </a:cubicBezTo>
                  <a:lnTo>
                    <a:pt x="0" y="43213"/>
                  </a:lnTo>
                  <a:cubicBezTo>
                    <a:pt x="0" y="19347"/>
                    <a:pt x="19347" y="0"/>
                    <a:pt x="43213" y="0"/>
                  </a:cubicBezTo>
                  <a:close/>
                </a:path>
              </a:pathLst>
            </a:custGeom>
            <a:solidFill>
              <a:srgbClr val="FEF9DD"/>
            </a:solidFill>
          </p:spPr>
        </p:sp>
        <p:sp>
          <p:nvSpPr>
            <p:cNvPr name="TextBox 10" id="10"/>
            <p:cNvSpPr txBox="true"/>
            <p:nvPr/>
          </p:nvSpPr>
          <p:spPr>
            <a:xfrm>
              <a:off x="0" y="-28575"/>
              <a:ext cx="86426" cy="139883"/>
            </a:xfrm>
            <a:prstGeom prst="rect">
              <a:avLst/>
            </a:prstGeom>
          </p:spPr>
          <p:txBody>
            <a:bodyPr anchor="ctr" rtlCol="false" tIns="50800" lIns="50800" bIns="50800" rIns="50800"/>
            <a:lstStyle/>
            <a:p>
              <a:pPr algn="ctr">
                <a:lnSpc>
                  <a:spcPts val="1960"/>
                </a:lnSpc>
              </a:pPr>
            </a:p>
          </p:txBody>
        </p:sp>
      </p:grpSp>
      <p:sp>
        <p:nvSpPr>
          <p:cNvPr name="Freeform 11" id="11"/>
          <p:cNvSpPr/>
          <p:nvPr/>
        </p:nvSpPr>
        <p:spPr>
          <a:xfrm flipH="false" flipV="false" rot="0">
            <a:off x="1195526" y="1978367"/>
            <a:ext cx="1771250" cy="465773"/>
          </a:xfrm>
          <a:custGeom>
            <a:avLst/>
            <a:gdLst/>
            <a:ahLst/>
            <a:cxnLst/>
            <a:rect r="r" b="b" t="t" l="l"/>
            <a:pathLst>
              <a:path h="465773" w="1771250">
                <a:moveTo>
                  <a:pt x="0" y="0"/>
                </a:moveTo>
                <a:lnTo>
                  <a:pt x="1771250" y="0"/>
                </a:lnTo>
                <a:lnTo>
                  <a:pt x="1771250" y="465773"/>
                </a:lnTo>
                <a:lnTo>
                  <a:pt x="0" y="465773"/>
                </a:lnTo>
                <a:lnTo>
                  <a:pt x="0" y="0"/>
                </a:lnTo>
                <a:close/>
              </a:path>
            </a:pathLst>
          </a:custGeom>
          <a:blipFill>
            <a:blip r:embed="rId2">
              <a:extLst>
                <a:ext uri="{96DAC541-7B7A-43D3-8B79-37D633B846F1}">
                  <asvg:svgBlip xmlns:asvg="http://schemas.microsoft.com/office/drawing/2016/SVG/main" r:embed="rId3"/>
                </a:ext>
              </a:extLst>
            </a:blip>
            <a:stretch>
              <a:fillRect l="0" t="-193194" r="-35858" b="0"/>
            </a:stretch>
          </a:blipFill>
        </p:spPr>
      </p:sp>
      <p:sp>
        <p:nvSpPr>
          <p:cNvPr name="Freeform 12" id="12"/>
          <p:cNvSpPr/>
          <p:nvPr/>
        </p:nvSpPr>
        <p:spPr>
          <a:xfrm flipH="false" flipV="false" rot="0">
            <a:off x="1701654" y="6463322"/>
            <a:ext cx="1771250" cy="465773"/>
          </a:xfrm>
          <a:custGeom>
            <a:avLst/>
            <a:gdLst/>
            <a:ahLst/>
            <a:cxnLst/>
            <a:rect r="r" b="b" t="t" l="l"/>
            <a:pathLst>
              <a:path h="465773" w="1771250">
                <a:moveTo>
                  <a:pt x="0" y="0"/>
                </a:moveTo>
                <a:lnTo>
                  <a:pt x="1771249" y="0"/>
                </a:lnTo>
                <a:lnTo>
                  <a:pt x="1771249" y="465773"/>
                </a:lnTo>
                <a:lnTo>
                  <a:pt x="0" y="465773"/>
                </a:lnTo>
                <a:lnTo>
                  <a:pt x="0" y="0"/>
                </a:lnTo>
                <a:close/>
              </a:path>
            </a:pathLst>
          </a:custGeom>
          <a:blipFill>
            <a:blip r:embed="rId4">
              <a:extLst>
                <a:ext uri="{96DAC541-7B7A-43D3-8B79-37D633B846F1}">
                  <asvg:svgBlip xmlns:asvg="http://schemas.microsoft.com/office/drawing/2016/SVG/main" r:embed="rId5"/>
                </a:ext>
              </a:extLst>
            </a:blip>
            <a:stretch>
              <a:fillRect l="0" t="-193194" r="-35858" b="0"/>
            </a:stretch>
          </a:blipFill>
        </p:spPr>
      </p:sp>
      <p:sp>
        <p:nvSpPr>
          <p:cNvPr name="Freeform 13" id="13"/>
          <p:cNvSpPr/>
          <p:nvPr/>
        </p:nvSpPr>
        <p:spPr>
          <a:xfrm flipH="false" flipV="false" rot="0">
            <a:off x="4315083" y="1978367"/>
            <a:ext cx="1771250" cy="465773"/>
          </a:xfrm>
          <a:custGeom>
            <a:avLst/>
            <a:gdLst/>
            <a:ahLst/>
            <a:cxnLst/>
            <a:rect r="r" b="b" t="t" l="l"/>
            <a:pathLst>
              <a:path h="465773" w="1771250">
                <a:moveTo>
                  <a:pt x="0" y="0"/>
                </a:moveTo>
                <a:lnTo>
                  <a:pt x="1771250" y="0"/>
                </a:lnTo>
                <a:lnTo>
                  <a:pt x="1771250" y="465773"/>
                </a:lnTo>
                <a:lnTo>
                  <a:pt x="0" y="465773"/>
                </a:lnTo>
                <a:lnTo>
                  <a:pt x="0" y="0"/>
                </a:lnTo>
                <a:close/>
              </a:path>
            </a:pathLst>
          </a:custGeom>
          <a:blipFill>
            <a:blip r:embed="rId6">
              <a:extLst>
                <a:ext uri="{96DAC541-7B7A-43D3-8B79-37D633B846F1}">
                  <asvg:svgBlip xmlns:asvg="http://schemas.microsoft.com/office/drawing/2016/SVG/main" r:embed="rId7"/>
                </a:ext>
              </a:extLst>
            </a:blip>
            <a:stretch>
              <a:fillRect l="0" t="-193194" r="-35858" b="0"/>
            </a:stretch>
          </a:blipFill>
        </p:spPr>
      </p:sp>
      <p:sp>
        <p:nvSpPr>
          <p:cNvPr name="Freeform 14" id="14"/>
          <p:cNvSpPr/>
          <p:nvPr/>
        </p:nvSpPr>
        <p:spPr>
          <a:xfrm flipH="false" flipV="false" rot="0">
            <a:off x="1171536" y="7418956"/>
            <a:ext cx="108851" cy="108851"/>
          </a:xfrm>
          <a:custGeom>
            <a:avLst/>
            <a:gdLst/>
            <a:ahLst/>
            <a:cxnLst/>
            <a:rect r="r" b="b" t="t" l="l"/>
            <a:pathLst>
              <a:path h="108851" w="108851">
                <a:moveTo>
                  <a:pt x="0" y="0"/>
                </a:moveTo>
                <a:lnTo>
                  <a:pt x="108852" y="0"/>
                </a:lnTo>
                <a:lnTo>
                  <a:pt x="108852" y="108851"/>
                </a:lnTo>
                <a:lnTo>
                  <a:pt x="0" y="10885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p:cNvSpPr/>
          <p:nvPr/>
        </p:nvSpPr>
        <p:spPr>
          <a:xfrm flipH="false" flipV="false" rot="0">
            <a:off x="1195526" y="8965069"/>
            <a:ext cx="108851" cy="108851"/>
          </a:xfrm>
          <a:custGeom>
            <a:avLst/>
            <a:gdLst/>
            <a:ahLst/>
            <a:cxnLst/>
            <a:rect r="r" b="b" t="t" l="l"/>
            <a:pathLst>
              <a:path h="108851" w="108851">
                <a:moveTo>
                  <a:pt x="0" y="0"/>
                </a:moveTo>
                <a:lnTo>
                  <a:pt x="108852" y="0"/>
                </a:lnTo>
                <a:lnTo>
                  <a:pt x="108852" y="108851"/>
                </a:lnTo>
                <a:lnTo>
                  <a:pt x="0" y="10885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6" id="16"/>
          <p:cNvSpPr/>
          <p:nvPr/>
        </p:nvSpPr>
        <p:spPr>
          <a:xfrm flipH="false" flipV="false" rot="0">
            <a:off x="1171536" y="8074789"/>
            <a:ext cx="108851" cy="108851"/>
          </a:xfrm>
          <a:custGeom>
            <a:avLst/>
            <a:gdLst/>
            <a:ahLst/>
            <a:cxnLst/>
            <a:rect r="r" b="b" t="t" l="l"/>
            <a:pathLst>
              <a:path h="108851" w="108851">
                <a:moveTo>
                  <a:pt x="0" y="0"/>
                </a:moveTo>
                <a:lnTo>
                  <a:pt x="108852" y="0"/>
                </a:lnTo>
                <a:lnTo>
                  <a:pt x="108852" y="108851"/>
                </a:lnTo>
                <a:lnTo>
                  <a:pt x="0" y="10885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7" id="17"/>
          <p:cNvSpPr/>
          <p:nvPr/>
        </p:nvSpPr>
        <p:spPr>
          <a:xfrm flipH="false" flipV="false" rot="0">
            <a:off x="1171536" y="9827149"/>
            <a:ext cx="108851" cy="108851"/>
          </a:xfrm>
          <a:custGeom>
            <a:avLst/>
            <a:gdLst/>
            <a:ahLst/>
            <a:cxnLst/>
            <a:rect r="r" b="b" t="t" l="l"/>
            <a:pathLst>
              <a:path h="108851" w="108851">
                <a:moveTo>
                  <a:pt x="0" y="0"/>
                </a:moveTo>
                <a:lnTo>
                  <a:pt x="108852" y="0"/>
                </a:lnTo>
                <a:lnTo>
                  <a:pt x="108852" y="108851"/>
                </a:lnTo>
                <a:lnTo>
                  <a:pt x="0" y="10885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8" id="18"/>
          <p:cNvSpPr/>
          <p:nvPr/>
        </p:nvSpPr>
        <p:spPr>
          <a:xfrm flipH="false" flipV="false" rot="5400000">
            <a:off x="6759621" y="255639"/>
            <a:ext cx="412007" cy="257504"/>
          </a:xfrm>
          <a:custGeom>
            <a:avLst/>
            <a:gdLst/>
            <a:ahLst/>
            <a:cxnLst/>
            <a:rect r="r" b="b" t="t" l="l"/>
            <a:pathLst>
              <a:path h="257504" w="412007">
                <a:moveTo>
                  <a:pt x="0" y="0"/>
                </a:moveTo>
                <a:lnTo>
                  <a:pt x="412007" y="0"/>
                </a:lnTo>
                <a:lnTo>
                  <a:pt x="412007" y="257504"/>
                </a:lnTo>
                <a:lnTo>
                  <a:pt x="0" y="25750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9" id="19"/>
          <p:cNvSpPr/>
          <p:nvPr/>
        </p:nvSpPr>
        <p:spPr>
          <a:xfrm flipH="false" flipV="true" rot="5400000">
            <a:off x="421245" y="255639"/>
            <a:ext cx="412007" cy="257504"/>
          </a:xfrm>
          <a:custGeom>
            <a:avLst/>
            <a:gdLst/>
            <a:ahLst/>
            <a:cxnLst/>
            <a:rect r="r" b="b" t="t" l="l"/>
            <a:pathLst>
              <a:path h="257504" w="412007">
                <a:moveTo>
                  <a:pt x="0" y="257504"/>
                </a:moveTo>
                <a:lnTo>
                  <a:pt x="412006" y="257504"/>
                </a:lnTo>
                <a:lnTo>
                  <a:pt x="412006" y="0"/>
                </a:lnTo>
                <a:lnTo>
                  <a:pt x="0" y="0"/>
                </a:lnTo>
                <a:lnTo>
                  <a:pt x="0" y="257504"/>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0" id="20"/>
          <p:cNvSpPr/>
          <p:nvPr/>
        </p:nvSpPr>
        <p:spPr>
          <a:xfrm flipH="false" flipV="false" rot="0">
            <a:off x="1076825" y="6345603"/>
            <a:ext cx="624828" cy="615456"/>
          </a:xfrm>
          <a:custGeom>
            <a:avLst/>
            <a:gdLst/>
            <a:ahLst/>
            <a:cxnLst/>
            <a:rect r="r" b="b" t="t" l="l"/>
            <a:pathLst>
              <a:path h="615456" w="624828">
                <a:moveTo>
                  <a:pt x="0" y="0"/>
                </a:moveTo>
                <a:lnTo>
                  <a:pt x="624829" y="0"/>
                </a:lnTo>
                <a:lnTo>
                  <a:pt x="624829" y="615456"/>
                </a:lnTo>
                <a:lnTo>
                  <a:pt x="0" y="615456"/>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21" id="21"/>
          <p:cNvSpPr/>
          <p:nvPr/>
        </p:nvSpPr>
        <p:spPr>
          <a:xfrm flipH="false" flipV="false" rot="0">
            <a:off x="-515392" y="9567455"/>
            <a:ext cx="1271392" cy="1331300"/>
          </a:xfrm>
          <a:custGeom>
            <a:avLst/>
            <a:gdLst/>
            <a:ahLst/>
            <a:cxnLst/>
            <a:rect r="r" b="b" t="t" l="l"/>
            <a:pathLst>
              <a:path h="1331300" w="1271392">
                <a:moveTo>
                  <a:pt x="0" y="0"/>
                </a:moveTo>
                <a:lnTo>
                  <a:pt x="1271392" y="0"/>
                </a:lnTo>
                <a:lnTo>
                  <a:pt x="1271392" y="1331300"/>
                </a:lnTo>
                <a:lnTo>
                  <a:pt x="0" y="1331300"/>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TextBox 22" id="22"/>
          <p:cNvSpPr txBox="true"/>
          <p:nvPr/>
        </p:nvSpPr>
        <p:spPr>
          <a:xfrm rot="0">
            <a:off x="1356541" y="2052640"/>
            <a:ext cx="1449220" cy="326753"/>
          </a:xfrm>
          <a:prstGeom prst="rect">
            <a:avLst/>
          </a:prstGeom>
        </p:spPr>
        <p:txBody>
          <a:bodyPr anchor="t" rtlCol="false" tIns="0" lIns="0" bIns="0" rIns="0">
            <a:spAutoFit/>
          </a:bodyPr>
          <a:lstStyle/>
          <a:p>
            <a:pPr algn="ctr">
              <a:lnSpc>
                <a:spcPts val="1239"/>
              </a:lnSpc>
              <a:spcBef>
                <a:spcPct val="0"/>
              </a:spcBef>
            </a:pPr>
            <a:r>
              <a:rPr lang="en-US" sz="1239">
                <a:solidFill>
                  <a:srgbClr val="57224E"/>
                </a:solidFill>
                <a:latin typeface="IreneFlorentina"/>
              </a:rPr>
              <a:t>La lecture des documents</a:t>
            </a:r>
          </a:p>
        </p:txBody>
      </p:sp>
      <p:sp>
        <p:nvSpPr>
          <p:cNvPr name="TextBox 23" id="23"/>
          <p:cNvSpPr txBox="true"/>
          <p:nvPr/>
        </p:nvSpPr>
        <p:spPr>
          <a:xfrm rot="0">
            <a:off x="1862669" y="6551831"/>
            <a:ext cx="1449220" cy="219658"/>
          </a:xfrm>
          <a:prstGeom prst="rect">
            <a:avLst/>
          </a:prstGeom>
        </p:spPr>
        <p:txBody>
          <a:bodyPr anchor="t" rtlCol="false" tIns="0" lIns="0" bIns="0" rIns="0">
            <a:spAutoFit/>
          </a:bodyPr>
          <a:lstStyle/>
          <a:p>
            <a:pPr algn="ctr">
              <a:lnSpc>
                <a:spcPts val="1539"/>
              </a:lnSpc>
              <a:spcBef>
                <a:spcPct val="0"/>
              </a:spcBef>
            </a:pPr>
            <a:r>
              <a:rPr lang="en-US" sz="1539">
                <a:solidFill>
                  <a:srgbClr val="57224E"/>
                </a:solidFill>
                <a:latin typeface="IreneFlorentina"/>
              </a:rPr>
              <a:t>Notes</a:t>
            </a:r>
          </a:p>
        </p:txBody>
      </p:sp>
      <p:sp>
        <p:nvSpPr>
          <p:cNvPr name="TextBox 24" id="24"/>
          <p:cNvSpPr txBox="true"/>
          <p:nvPr/>
        </p:nvSpPr>
        <p:spPr>
          <a:xfrm rot="0">
            <a:off x="4476099" y="2066876"/>
            <a:ext cx="1449220" cy="219658"/>
          </a:xfrm>
          <a:prstGeom prst="rect">
            <a:avLst/>
          </a:prstGeom>
        </p:spPr>
        <p:txBody>
          <a:bodyPr anchor="t" rtlCol="false" tIns="0" lIns="0" bIns="0" rIns="0">
            <a:spAutoFit/>
          </a:bodyPr>
          <a:lstStyle/>
          <a:p>
            <a:pPr algn="ctr">
              <a:lnSpc>
                <a:spcPts val="1539"/>
              </a:lnSpc>
              <a:spcBef>
                <a:spcPct val="0"/>
              </a:spcBef>
            </a:pPr>
            <a:r>
              <a:rPr lang="en-US" sz="1539">
                <a:solidFill>
                  <a:srgbClr val="57224E"/>
                </a:solidFill>
                <a:latin typeface="IreneFlorentina"/>
              </a:rPr>
              <a:t>Classer</a:t>
            </a:r>
          </a:p>
        </p:txBody>
      </p:sp>
      <p:sp>
        <p:nvSpPr>
          <p:cNvPr name="TextBox 25" id="25"/>
          <p:cNvSpPr txBox="true"/>
          <p:nvPr/>
        </p:nvSpPr>
        <p:spPr>
          <a:xfrm rot="0">
            <a:off x="756000" y="428469"/>
            <a:ext cx="6080872" cy="428625"/>
          </a:xfrm>
          <a:prstGeom prst="rect">
            <a:avLst/>
          </a:prstGeom>
        </p:spPr>
        <p:txBody>
          <a:bodyPr anchor="t" rtlCol="false" tIns="0" lIns="0" bIns="0" rIns="0">
            <a:spAutoFit/>
          </a:bodyPr>
          <a:lstStyle/>
          <a:p>
            <a:pPr algn="ctr" marL="0" indent="0" lvl="0">
              <a:lnSpc>
                <a:spcPts val="3150"/>
              </a:lnSpc>
            </a:pPr>
            <a:r>
              <a:rPr lang="en-US" sz="3500" spc="70">
                <a:solidFill>
                  <a:srgbClr val="078046"/>
                </a:solidFill>
                <a:latin typeface="Barlow Black Bold"/>
              </a:rPr>
              <a:t>FICHE MÉTHODOLOGIE</a:t>
            </a:r>
          </a:p>
        </p:txBody>
      </p:sp>
      <p:sp>
        <p:nvSpPr>
          <p:cNvPr name="TextBox 26" id="26"/>
          <p:cNvSpPr txBox="true"/>
          <p:nvPr/>
        </p:nvSpPr>
        <p:spPr>
          <a:xfrm rot="0">
            <a:off x="411647" y="924904"/>
            <a:ext cx="6635489" cy="396239"/>
          </a:xfrm>
          <a:prstGeom prst="rect">
            <a:avLst/>
          </a:prstGeom>
        </p:spPr>
        <p:txBody>
          <a:bodyPr anchor="t" rtlCol="false" tIns="0" lIns="0" bIns="0" rIns="0">
            <a:spAutoFit/>
          </a:bodyPr>
          <a:lstStyle/>
          <a:p>
            <a:pPr algn="ctr">
              <a:lnSpc>
                <a:spcPts val="3360"/>
              </a:lnSpc>
            </a:pPr>
            <a:r>
              <a:rPr lang="en-US" sz="2400">
                <a:solidFill>
                  <a:srgbClr val="078046"/>
                </a:solidFill>
                <a:latin typeface="Open Sans"/>
              </a:rPr>
              <a:t>La consommation &amp; les ménages</a:t>
            </a:r>
          </a:p>
        </p:txBody>
      </p:sp>
      <p:sp>
        <p:nvSpPr>
          <p:cNvPr name="Freeform 27" id="27"/>
          <p:cNvSpPr/>
          <p:nvPr/>
        </p:nvSpPr>
        <p:spPr>
          <a:xfrm flipH="false" flipV="false" rot="0">
            <a:off x="731713" y="1828685"/>
            <a:ext cx="624828" cy="615456"/>
          </a:xfrm>
          <a:custGeom>
            <a:avLst/>
            <a:gdLst/>
            <a:ahLst/>
            <a:cxnLst/>
            <a:rect r="r" b="b" t="t" l="l"/>
            <a:pathLst>
              <a:path h="615456" w="624828">
                <a:moveTo>
                  <a:pt x="0" y="0"/>
                </a:moveTo>
                <a:lnTo>
                  <a:pt x="624828" y="0"/>
                </a:lnTo>
                <a:lnTo>
                  <a:pt x="624828" y="615455"/>
                </a:lnTo>
                <a:lnTo>
                  <a:pt x="0" y="61545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28" id="28"/>
          <p:cNvSpPr/>
          <p:nvPr/>
        </p:nvSpPr>
        <p:spPr>
          <a:xfrm flipH="false" flipV="false" rot="0">
            <a:off x="3851270" y="1864215"/>
            <a:ext cx="624828" cy="615456"/>
          </a:xfrm>
          <a:custGeom>
            <a:avLst/>
            <a:gdLst/>
            <a:ahLst/>
            <a:cxnLst/>
            <a:rect r="r" b="b" t="t" l="l"/>
            <a:pathLst>
              <a:path h="615456" w="624828">
                <a:moveTo>
                  <a:pt x="0" y="0"/>
                </a:moveTo>
                <a:lnTo>
                  <a:pt x="624829" y="0"/>
                </a:lnTo>
                <a:lnTo>
                  <a:pt x="624829" y="615456"/>
                </a:lnTo>
                <a:lnTo>
                  <a:pt x="0" y="615456"/>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29" id="29"/>
          <p:cNvSpPr txBox="true"/>
          <p:nvPr/>
        </p:nvSpPr>
        <p:spPr>
          <a:xfrm rot="0">
            <a:off x="1044127" y="2521968"/>
            <a:ext cx="2168634" cy="3527153"/>
          </a:xfrm>
          <a:prstGeom prst="rect">
            <a:avLst/>
          </a:prstGeom>
        </p:spPr>
        <p:txBody>
          <a:bodyPr anchor="t" rtlCol="false" tIns="0" lIns="0" bIns="0" rIns="0">
            <a:spAutoFit/>
          </a:bodyPr>
          <a:lstStyle/>
          <a:p>
            <a:pPr algn="ctr">
              <a:lnSpc>
                <a:spcPts val="1239"/>
              </a:lnSpc>
            </a:pPr>
            <a:r>
              <a:rPr lang="en-US" sz="1239">
                <a:solidFill>
                  <a:srgbClr val="004AAD"/>
                </a:solidFill>
                <a:latin typeface="IreneFlorentina"/>
              </a:rPr>
              <a:t>Étape 1</a:t>
            </a:r>
          </a:p>
          <a:p>
            <a:pPr algn="ctr">
              <a:lnSpc>
                <a:spcPts val="1239"/>
              </a:lnSpc>
            </a:pPr>
            <a:r>
              <a:rPr lang="en-US" sz="1239">
                <a:solidFill>
                  <a:srgbClr val="57224E"/>
                </a:solidFill>
                <a:latin typeface="IreneFlorentina"/>
              </a:rPr>
              <a:t>Bien lire le texte ou mettre en évidence les chiffres clés si c'est un graphique</a:t>
            </a:r>
          </a:p>
          <a:p>
            <a:pPr algn="ctr">
              <a:lnSpc>
                <a:spcPts val="1239"/>
              </a:lnSpc>
            </a:pPr>
          </a:p>
          <a:p>
            <a:pPr algn="ctr">
              <a:lnSpc>
                <a:spcPts val="1239"/>
              </a:lnSpc>
            </a:pPr>
            <a:r>
              <a:rPr lang="en-US" sz="1239">
                <a:solidFill>
                  <a:srgbClr val="004AAD"/>
                </a:solidFill>
                <a:latin typeface="IreneFlorentina"/>
              </a:rPr>
              <a:t>Étape 2</a:t>
            </a:r>
            <a:r>
              <a:rPr lang="en-US" sz="1239">
                <a:solidFill>
                  <a:srgbClr val="57224E"/>
                </a:solidFill>
                <a:latin typeface="IreneFlorentina"/>
              </a:rPr>
              <a:t> </a:t>
            </a:r>
          </a:p>
          <a:p>
            <a:pPr algn="ctr">
              <a:lnSpc>
                <a:spcPts val="1239"/>
              </a:lnSpc>
            </a:pPr>
            <a:r>
              <a:rPr lang="en-US" sz="1239">
                <a:solidFill>
                  <a:srgbClr val="57224E"/>
                </a:solidFill>
                <a:latin typeface="IreneFlorentina"/>
              </a:rPr>
              <a:t>Repérer : le titre de l'article,  la date de parution  et l'auteur</a:t>
            </a:r>
          </a:p>
          <a:p>
            <a:pPr algn="ctr">
              <a:lnSpc>
                <a:spcPts val="1239"/>
              </a:lnSpc>
            </a:pPr>
          </a:p>
          <a:p>
            <a:pPr algn="ctr">
              <a:lnSpc>
                <a:spcPts val="1239"/>
              </a:lnSpc>
            </a:pPr>
            <a:r>
              <a:rPr lang="en-US" sz="1239">
                <a:solidFill>
                  <a:srgbClr val="004AAD"/>
                </a:solidFill>
                <a:latin typeface="IreneFlorentina"/>
              </a:rPr>
              <a:t>Étape 3</a:t>
            </a:r>
          </a:p>
          <a:p>
            <a:pPr algn="ctr">
              <a:lnSpc>
                <a:spcPts val="1239"/>
              </a:lnSpc>
            </a:pPr>
            <a:r>
              <a:rPr lang="en-US" sz="1239">
                <a:solidFill>
                  <a:srgbClr val="57224E"/>
                </a:solidFill>
                <a:latin typeface="IreneFlorentina"/>
              </a:rPr>
              <a:t>Repérer les idées fortes les surligner ou les mettre sur un brouillon</a:t>
            </a:r>
          </a:p>
          <a:p>
            <a:pPr algn="ctr">
              <a:lnSpc>
                <a:spcPts val="1239"/>
              </a:lnSpc>
            </a:pPr>
          </a:p>
          <a:p>
            <a:pPr algn="ctr">
              <a:lnSpc>
                <a:spcPts val="1239"/>
              </a:lnSpc>
            </a:pPr>
            <a:r>
              <a:rPr lang="en-US" sz="1239">
                <a:solidFill>
                  <a:srgbClr val="004AAD"/>
                </a:solidFill>
                <a:latin typeface="IreneFlorentina"/>
              </a:rPr>
              <a:t>Étape 4</a:t>
            </a:r>
          </a:p>
          <a:p>
            <a:pPr algn="ctr">
              <a:lnSpc>
                <a:spcPts val="1239"/>
              </a:lnSpc>
              <a:spcBef>
                <a:spcPct val="0"/>
              </a:spcBef>
            </a:pPr>
            <a:r>
              <a:rPr lang="en-US" sz="1239">
                <a:solidFill>
                  <a:srgbClr val="57224E"/>
                </a:solidFill>
                <a:latin typeface="IreneFlorentina"/>
              </a:rPr>
              <a:t>préparer une phrase introductive avec les éléments de l'étape 2 afin d'annoncer le résumé</a:t>
            </a:r>
          </a:p>
        </p:txBody>
      </p:sp>
      <p:sp>
        <p:nvSpPr>
          <p:cNvPr name="TextBox 30" id="30"/>
          <p:cNvSpPr txBox="true"/>
          <p:nvPr/>
        </p:nvSpPr>
        <p:spPr>
          <a:xfrm rot="0">
            <a:off x="3989321" y="2565396"/>
            <a:ext cx="2422775" cy="3374753"/>
          </a:xfrm>
          <a:prstGeom prst="rect">
            <a:avLst/>
          </a:prstGeom>
        </p:spPr>
        <p:txBody>
          <a:bodyPr anchor="t" rtlCol="false" tIns="0" lIns="0" bIns="0" rIns="0">
            <a:spAutoFit/>
          </a:bodyPr>
          <a:lstStyle/>
          <a:p>
            <a:pPr algn="ctr">
              <a:lnSpc>
                <a:spcPts val="1239"/>
              </a:lnSpc>
            </a:pPr>
            <a:r>
              <a:rPr lang="en-US" sz="1239">
                <a:solidFill>
                  <a:srgbClr val="004AAD"/>
                </a:solidFill>
                <a:latin typeface="IreneFlorentina"/>
              </a:rPr>
              <a:t>Étape 1</a:t>
            </a:r>
          </a:p>
          <a:p>
            <a:pPr algn="ctr">
              <a:lnSpc>
                <a:spcPts val="1239"/>
              </a:lnSpc>
            </a:pPr>
            <a:r>
              <a:rPr lang="en-US" sz="1239">
                <a:solidFill>
                  <a:srgbClr val="57224E"/>
                </a:solidFill>
                <a:latin typeface="IreneFlorentina"/>
              </a:rPr>
              <a:t>Repérer toutes les idées fortes</a:t>
            </a:r>
          </a:p>
          <a:p>
            <a:pPr algn="ctr">
              <a:lnSpc>
                <a:spcPts val="1239"/>
              </a:lnSpc>
            </a:pPr>
          </a:p>
          <a:p>
            <a:pPr algn="ctr">
              <a:lnSpc>
                <a:spcPts val="1239"/>
              </a:lnSpc>
            </a:pPr>
            <a:r>
              <a:rPr lang="en-US" sz="1239">
                <a:solidFill>
                  <a:srgbClr val="004AAD"/>
                </a:solidFill>
                <a:latin typeface="IreneFlorentina"/>
              </a:rPr>
              <a:t>Étape 2</a:t>
            </a:r>
          </a:p>
          <a:p>
            <a:pPr algn="ctr">
              <a:lnSpc>
                <a:spcPts val="1239"/>
              </a:lnSpc>
            </a:pPr>
            <a:r>
              <a:rPr lang="en-US" sz="1239">
                <a:solidFill>
                  <a:srgbClr val="57224E"/>
                </a:solidFill>
                <a:latin typeface="IreneFlorentina"/>
              </a:rPr>
              <a:t>Afin d'éviter la paraphrase, expliquez avec vos mots chaque idée du texte ou du graphique</a:t>
            </a:r>
          </a:p>
          <a:p>
            <a:pPr algn="ctr">
              <a:lnSpc>
                <a:spcPts val="1239"/>
              </a:lnSpc>
            </a:pPr>
            <a:r>
              <a:rPr lang="en-US" sz="1239">
                <a:solidFill>
                  <a:srgbClr val="57224E"/>
                </a:solidFill>
                <a:latin typeface="IreneFlorentina"/>
              </a:rPr>
              <a:t> </a:t>
            </a:r>
          </a:p>
          <a:p>
            <a:pPr algn="ctr">
              <a:lnSpc>
                <a:spcPts val="1239"/>
              </a:lnSpc>
            </a:pPr>
            <a:r>
              <a:rPr lang="en-US" sz="1239">
                <a:solidFill>
                  <a:srgbClr val="004AAD"/>
                </a:solidFill>
                <a:latin typeface="IreneFlorentina"/>
              </a:rPr>
              <a:t>Étape 3</a:t>
            </a:r>
          </a:p>
          <a:p>
            <a:pPr algn="ctr">
              <a:lnSpc>
                <a:spcPts val="1239"/>
              </a:lnSpc>
            </a:pPr>
            <a:r>
              <a:rPr lang="en-US" sz="1239">
                <a:solidFill>
                  <a:srgbClr val="57224E"/>
                </a:solidFill>
                <a:latin typeface="IreneFlorentina"/>
              </a:rPr>
              <a:t>Recenser les chiffres ou les mots clés qui sont importants à garder</a:t>
            </a:r>
          </a:p>
          <a:p>
            <a:pPr algn="ctr">
              <a:lnSpc>
                <a:spcPts val="1239"/>
              </a:lnSpc>
            </a:pPr>
          </a:p>
          <a:p>
            <a:pPr algn="ctr">
              <a:lnSpc>
                <a:spcPts val="1239"/>
              </a:lnSpc>
            </a:pPr>
            <a:r>
              <a:rPr lang="en-US" sz="1239">
                <a:solidFill>
                  <a:srgbClr val="004AAD"/>
                </a:solidFill>
                <a:latin typeface="IreneFlorentina"/>
              </a:rPr>
              <a:t>Étape 4</a:t>
            </a:r>
          </a:p>
          <a:p>
            <a:pPr algn="ctr">
              <a:lnSpc>
                <a:spcPts val="1239"/>
              </a:lnSpc>
              <a:spcBef>
                <a:spcPct val="0"/>
              </a:spcBef>
            </a:pPr>
            <a:r>
              <a:rPr lang="en-US" sz="1239">
                <a:solidFill>
                  <a:srgbClr val="57224E"/>
                </a:solidFill>
                <a:latin typeface="IreneFlorentina"/>
              </a:rPr>
              <a:t>Rédiger avec vos mots le résumé en  laissant un interligne entre  chaque idée que vous développez</a:t>
            </a:r>
          </a:p>
        </p:txBody>
      </p:sp>
      <p:sp>
        <p:nvSpPr>
          <p:cNvPr name="TextBox 31" id="31"/>
          <p:cNvSpPr txBox="true"/>
          <p:nvPr/>
        </p:nvSpPr>
        <p:spPr>
          <a:xfrm rot="0">
            <a:off x="1390381" y="7161084"/>
            <a:ext cx="5575243" cy="3222353"/>
          </a:xfrm>
          <a:prstGeom prst="rect">
            <a:avLst/>
          </a:prstGeom>
        </p:spPr>
        <p:txBody>
          <a:bodyPr anchor="t" rtlCol="false" tIns="0" lIns="0" bIns="0" rIns="0">
            <a:spAutoFit/>
          </a:bodyPr>
          <a:lstStyle/>
          <a:p>
            <a:pPr>
              <a:lnSpc>
                <a:spcPts val="1239"/>
              </a:lnSpc>
            </a:pPr>
            <a:r>
              <a:rPr lang="en-US" sz="1239">
                <a:solidFill>
                  <a:srgbClr val="57224E"/>
                </a:solidFill>
                <a:latin typeface="IreneFlorentina"/>
              </a:rPr>
              <a:t>Analyse d'un graphique : </a:t>
            </a:r>
          </a:p>
          <a:p>
            <a:pPr>
              <a:lnSpc>
                <a:spcPts val="1239"/>
              </a:lnSpc>
            </a:pPr>
            <a:r>
              <a:rPr lang="en-US" sz="1239">
                <a:solidFill>
                  <a:srgbClr val="57224E"/>
                </a:solidFill>
                <a:latin typeface="IreneFlorentina"/>
              </a:rPr>
              <a:t>Repérer les évolutions principales, les écarts, les dates majeures et les faits marquants. Se poser les questions : Que s'est-il passé ? Quelles sont les conséquences ?</a:t>
            </a:r>
          </a:p>
          <a:p>
            <a:pPr>
              <a:lnSpc>
                <a:spcPts val="1239"/>
              </a:lnSpc>
            </a:pPr>
          </a:p>
          <a:p>
            <a:pPr>
              <a:lnSpc>
                <a:spcPts val="1239"/>
              </a:lnSpc>
            </a:pPr>
            <a:r>
              <a:rPr lang="en-US" sz="1239">
                <a:solidFill>
                  <a:srgbClr val="57224E"/>
                </a:solidFill>
                <a:latin typeface="IreneFlorentina"/>
              </a:rPr>
              <a:t>Analyse d'un tableau : </a:t>
            </a:r>
          </a:p>
          <a:p>
            <a:pPr>
              <a:lnSpc>
                <a:spcPts val="1239"/>
              </a:lnSpc>
            </a:pPr>
            <a:r>
              <a:rPr lang="en-US" sz="1239">
                <a:solidFill>
                  <a:srgbClr val="57224E"/>
                </a:solidFill>
                <a:latin typeface="IreneFlorentina"/>
              </a:rPr>
              <a:t>Repérer les informations majeures, du général au particulier. analyser les totaux en premier et identifier les extrêmes et les écarts. Se poser les questions : Que s'est-il passé ? A quoi les écarts sont-ils dus ?</a:t>
            </a:r>
          </a:p>
          <a:p>
            <a:pPr>
              <a:lnSpc>
                <a:spcPts val="1239"/>
              </a:lnSpc>
            </a:pPr>
            <a:r>
              <a:rPr lang="en-US" sz="1239">
                <a:solidFill>
                  <a:srgbClr val="57224E"/>
                </a:solidFill>
                <a:latin typeface="IreneFlorentina"/>
              </a:rPr>
              <a:t> </a:t>
            </a:r>
          </a:p>
          <a:p>
            <a:pPr>
              <a:lnSpc>
                <a:spcPts val="1239"/>
              </a:lnSpc>
            </a:pPr>
            <a:r>
              <a:rPr lang="en-US" sz="1239">
                <a:solidFill>
                  <a:srgbClr val="57224E"/>
                </a:solidFill>
                <a:latin typeface="IreneFlorentina"/>
              </a:rPr>
              <a:t>Analyse d'une image : </a:t>
            </a:r>
          </a:p>
          <a:p>
            <a:pPr>
              <a:lnSpc>
                <a:spcPts val="1239"/>
              </a:lnSpc>
            </a:pPr>
            <a:r>
              <a:rPr lang="en-US" sz="1239">
                <a:solidFill>
                  <a:srgbClr val="57224E"/>
                </a:solidFill>
                <a:latin typeface="IreneFlorentina"/>
              </a:rPr>
              <a:t>Décrire ce que vous visualisez et ce que vous avez compris du message que l'image fait passer, puis écrire ce que vous savez, enfin rédiger ce que vous en déduisez (interpréter et critiquer).</a:t>
            </a:r>
          </a:p>
          <a:p>
            <a:pPr>
              <a:lnSpc>
                <a:spcPts val="1239"/>
              </a:lnSpc>
            </a:pPr>
          </a:p>
          <a:p>
            <a:pPr>
              <a:lnSpc>
                <a:spcPts val="1239"/>
              </a:lnSpc>
            </a:pPr>
            <a:r>
              <a:rPr lang="en-US" sz="1239">
                <a:solidFill>
                  <a:srgbClr val="57224E"/>
                </a:solidFill>
                <a:latin typeface="IreneFlorentina"/>
              </a:rPr>
              <a:t>Analyse d'un texte : </a:t>
            </a:r>
          </a:p>
          <a:p>
            <a:pPr>
              <a:lnSpc>
                <a:spcPts val="1239"/>
              </a:lnSpc>
              <a:spcBef>
                <a:spcPct val="0"/>
              </a:spcBef>
            </a:pPr>
            <a:r>
              <a:rPr lang="en-US" sz="1239">
                <a:solidFill>
                  <a:srgbClr val="57224E"/>
                </a:solidFill>
                <a:latin typeface="IreneFlorentina"/>
              </a:rPr>
              <a:t>Lire avec attention, puis repérer le thème général du texte. Analyser les idées principales et les expliquer en évitant la paraphrase. </a:t>
            </a:r>
          </a:p>
        </p:txBody>
      </p:sp>
      <p:sp>
        <p:nvSpPr>
          <p:cNvPr name="Freeform 32" id="32"/>
          <p:cNvSpPr/>
          <p:nvPr/>
        </p:nvSpPr>
        <p:spPr>
          <a:xfrm flipH="false" flipV="false" rot="0">
            <a:off x="47363" y="10359500"/>
            <a:ext cx="795035" cy="280581"/>
          </a:xfrm>
          <a:custGeom>
            <a:avLst/>
            <a:gdLst/>
            <a:ahLst/>
            <a:cxnLst/>
            <a:rect r="r" b="b" t="t" l="l"/>
            <a:pathLst>
              <a:path h="280581" w="795035">
                <a:moveTo>
                  <a:pt x="0" y="0"/>
                </a:moveTo>
                <a:lnTo>
                  <a:pt x="795035" y="0"/>
                </a:lnTo>
                <a:lnTo>
                  <a:pt x="795035" y="280581"/>
                </a:lnTo>
                <a:lnTo>
                  <a:pt x="0" y="280581"/>
                </a:lnTo>
                <a:lnTo>
                  <a:pt x="0" y="0"/>
                </a:lnTo>
                <a:close/>
              </a:path>
            </a:pathLst>
          </a:custGeom>
          <a:blipFill>
            <a:blip r:embed="rId18"/>
            <a:stretch>
              <a:fillRect l="0" t="0" r="0" b="0"/>
            </a:stretch>
          </a:blipFill>
        </p:spPr>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19874" y="2914897"/>
            <a:ext cx="3331872" cy="2934767"/>
            <a:chOff x="0" y="0"/>
            <a:chExt cx="18311256" cy="16128855"/>
          </a:xfrm>
        </p:grpSpPr>
        <p:sp>
          <p:nvSpPr>
            <p:cNvPr name="Freeform 3" id="3"/>
            <p:cNvSpPr/>
            <p:nvPr/>
          </p:nvSpPr>
          <p:spPr>
            <a:xfrm flipH="false" flipV="false" rot="0">
              <a:off x="72390" y="72390"/>
              <a:ext cx="18166477" cy="15984075"/>
            </a:xfrm>
            <a:custGeom>
              <a:avLst/>
              <a:gdLst/>
              <a:ahLst/>
              <a:cxnLst/>
              <a:rect r="r" b="b" t="t" l="l"/>
              <a:pathLst>
                <a:path h="15984075" w="18166477">
                  <a:moveTo>
                    <a:pt x="0" y="0"/>
                  </a:moveTo>
                  <a:lnTo>
                    <a:pt x="18166477" y="0"/>
                  </a:lnTo>
                  <a:lnTo>
                    <a:pt x="18166477" y="15984075"/>
                  </a:lnTo>
                  <a:lnTo>
                    <a:pt x="0" y="15984075"/>
                  </a:lnTo>
                  <a:lnTo>
                    <a:pt x="0" y="0"/>
                  </a:lnTo>
                  <a:close/>
                </a:path>
              </a:pathLst>
            </a:custGeom>
            <a:solidFill>
              <a:srgbClr val="FFFFFF"/>
            </a:solidFill>
          </p:spPr>
        </p:sp>
        <p:sp>
          <p:nvSpPr>
            <p:cNvPr name="Freeform 4" id="4"/>
            <p:cNvSpPr/>
            <p:nvPr/>
          </p:nvSpPr>
          <p:spPr>
            <a:xfrm flipH="false" flipV="false" rot="0">
              <a:off x="0" y="0"/>
              <a:ext cx="18311256" cy="16128856"/>
            </a:xfrm>
            <a:custGeom>
              <a:avLst/>
              <a:gdLst/>
              <a:ahLst/>
              <a:cxnLst/>
              <a:rect r="r" b="b" t="t" l="l"/>
              <a:pathLst>
                <a:path h="16128856" w="18311256">
                  <a:moveTo>
                    <a:pt x="18166477" y="15984076"/>
                  </a:moveTo>
                  <a:lnTo>
                    <a:pt x="18311256" y="15984076"/>
                  </a:lnTo>
                  <a:lnTo>
                    <a:pt x="18311256" y="16128856"/>
                  </a:lnTo>
                  <a:lnTo>
                    <a:pt x="18166477" y="16128856"/>
                  </a:lnTo>
                  <a:lnTo>
                    <a:pt x="18166477" y="15984076"/>
                  </a:lnTo>
                  <a:close/>
                  <a:moveTo>
                    <a:pt x="0" y="144780"/>
                  </a:moveTo>
                  <a:lnTo>
                    <a:pt x="144780" y="144780"/>
                  </a:lnTo>
                  <a:lnTo>
                    <a:pt x="144780" y="15984076"/>
                  </a:lnTo>
                  <a:lnTo>
                    <a:pt x="0" y="15984076"/>
                  </a:lnTo>
                  <a:lnTo>
                    <a:pt x="0" y="144780"/>
                  </a:lnTo>
                  <a:close/>
                  <a:moveTo>
                    <a:pt x="0" y="15984076"/>
                  </a:moveTo>
                  <a:lnTo>
                    <a:pt x="144780" y="15984076"/>
                  </a:lnTo>
                  <a:lnTo>
                    <a:pt x="144780" y="16128856"/>
                  </a:lnTo>
                  <a:lnTo>
                    <a:pt x="0" y="16128856"/>
                  </a:lnTo>
                  <a:lnTo>
                    <a:pt x="0" y="15984076"/>
                  </a:lnTo>
                  <a:close/>
                  <a:moveTo>
                    <a:pt x="18166477" y="144780"/>
                  </a:moveTo>
                  <a:lnTo>
                    <a:pt x="18311256" y="144780"/>
                  </a:lnTo>
                  <a:lnTo>
                    <a:pt x="18311256" y="15984076"/>
                  </a:lnTo>
                  <a:lnTo>
                    <a:pt x="18166477" y="15984076"/>
                  </a:lnTo>
                  <a:lnTo>
                    <a:pt x="18166477" y="144780"/>
                  </a:lnTo>
                  <a:close/>
                  <a:moveTo>
                    <a:pt x="144780" y="15984076"/>
                  </a:moveTo>
                  <a:lnTo>
                    <a:pt x="18166477" y="15984076"/>
                  </a:lnTo>
                  <a:lnTo>
                    <a:pt x="18166477" y="16128856"/>
                  </a:lnTo>
                  <a:lnTo>
                    <a:pt x="144780" y="16128856"/>
                  </a:lnTo>
                  <a:lnTo>
                    <a:pt x="144780" y="15984076"/>
                  </a:lnTo>
                  <a:close/>
                  <a:moveTo>
                    <a:pt x="18166477" y="0"/>
                  </a:moveTo>
                  <a:lnTo>
                    <a:pt x="18311256" y="0"/>
                  </a:lnTo>
                  <a:lnTo>
                    <a:pt x="18311256" y="144780"/>
                  </a:lnTo>
                  <a:lnTo>
                    <a:pt x="18166477" y="144780"/>
                  </a:lnTo>
                  <a:lnTo>
                    <a:pt x="18166477" y="0"/>
                  </a:lnTo>
                  <a:close/>
                  <a:moveTo>
                    <a:pt x="0" y="0"/>
                  </a:moveTo>
                  <a:lnTo>
                    <a:pt x="144780" y="0"/>
                  </a:lnTo>
                  <a:lnTo>
                    <a:pt x="144780" y="144780"/>
                  </a:lnTo>
                  <a:lnTo>
                    <a:pt x="0" y="144780"/>
                  </a:lnTo>
                  <a:lnTo>
                    <a:pt x="0" y="0"/>
                  </a:lnTo>
                  <a:close/>
                  <a:moveTo>
                    <a:pt x="144780" y="0"/>
                  </a:moveTo>
                  <a:lnTo>
                    <a:pt x="18166477" y="0"/>
                  </a:lnTo>
                  <a:lnTo>
                    <a:pt x="18166477" y="144780"/>
                  </a:lnTo>
                  <a:lnTo>
                    <a:pt x="144780" y="144780"/>
                  </a:lnTo>
                  <a:lnTo>
                    <a:pt x="144780" y="0"/>
                  </a:lnTo>
                  <a:close/>
                </a:path>
              </a:pathLst>
            </a:custGeom>
            <a:solidFill>
              <a:srgbClr val="FFFFFF"/>
            </a:solidFill>
          </p:spPr>
        </p:sp>
      </p:grpSp>
      <p:grpSp>
        <p:nvGrpSpPr>
          <p:cNvPr name="Group 5" id="5"/>
          <p:cNvGrpSpPr/>
          <p:nvPr/>
        </p:nvGrpSpPr>
        <p:grpSpPr>
          <a:xfrm rot="-10800000">
            <a:off x="448369" y="5840471"/>
            <a:ext cx="6621121" cy="2212161"/>
            <a:chOff x="0" y="0"/>
            <a:chExt cx="49282514" cy="16465622"/>
          </a:xfrm>
        </p:grpSpPr>
        <p:sp>
          <p:nvSpPr>
            <p:cNvPr name="Freeform 6" id="6"/>
            <p:cNvSpPr/>
            <p:nvPr/>
          </p:nvSpPr>
          <p:spPr>
            <a:xfrm flipH="false" flipV="false" rot="0">
              <a:off x="72390" y="72390"/>
              <a:ext cx="49137735" cy="16320842"/>
            </a:xfrm>
            <a:custGeom>
              <a:avLst/>
              <a:gdLst/>
              <a:ahLst/>
              <a:cxnLst/>
              <a:rect r="r" b="b" t="t" l="l"/>
              <a:pathLst>
                <a:path h="16320842" w="49137735">
                  <a:moveTo>
                    <a:pt x="0" y="0"/>
                  </a:moveTo>
                  <a:lnTo>
                    <a:pt x="49137735" y="0"/>
                  </a:lnTo>
                  <a:lnTo>
                    <a:pt x="49137735" y="16320842"/>
                  </a:lnTo>
                  <a:lnTo>
                    <a:pt x="0" y="16320842"/>
                  </a:lnTo>
                  <a:lnTo>
                    <a:pt x="0" y="0"/>
                  </a:lnTo>
                  <a:close/>
                </a:path>
              </a:pathLst>
            </a:custGeom>
            <a:solidFill>
              <a:srgbClr val="000000">
                <a:alpha val="0"/>
              </a:srgbClr>
            </a:solidFill>
          </p:spPr>
        </p:sp>
        <p:sp>
          <p:nvSpPr>
            <p:cNvPr name="Freeform 7" id="7"/>
            <p:cNvSpPr/>
            <p:nvPr/>
          </p:nvSpPr>
          <p:spPr>
            <a:xfrm flipH="false" flipV="false" rot="0">
              <a:off x="0" y="0"/>
              <a:ext cx="49282514" cy="16465621"/>
            </a:xfrm>
            <a:custGeom>
              <a:avLst/>
              <a:gdLst/>
              <a:ahLst/>
              <a:cxnLst/>
              <a:rect r="r" b="b" t="t" l="l"/>
              <a:pathLst>
                <a:path h="16465621" w="49282514">
                  <a:moveTo>
                    <a:pt x="49137736" y="16320843"/>
                  </a:moveTo>
                  <a:lnTo>
                    <a:pt x="49282514" y="16320843"/>
                  </a:lnTo>
                  <a:lnTo>
                    <a:pt x="49282514" y="16465621"/>
                  </a:lnTo>
                  <a:lnTo>
                    <a:pt x="49137736" y="16465621"/>
                  </a:lnTo>
                  <a:lnTo>
                    <a:pt x="49137736" y="16320843"/>
                  </a:lnTo>
                  <a:close/>
                  <a:moveTo>
                    <a:pt x="0" y="144780"/>
                  </a:moveTo>
                  <a:lnTo>
                    <a:pt x="144780" y="144780"/>
                  </a:lnTo>
                  <a:lnTo>
                    <a:pt x="144780" y="16320843"/>
                  </a:lnTo>
                  <a:lnTo>
                    <a:pt x="0" y="16320843"/>
                  </a:lnTo>
                  <a:lnTo>
                    <a:pt x="0" y="144780"/>
                  </a:lnTo>
                  <a:close/>
                  <a:moveTo>
                    <a:pt x="0" y="16320843"/>
                  </a:moveTo>
                  <a:lnTo>
                    <a:pt x="144780" y="16320843"/>
                  </a:lnTo>
                  <a:lnTo>
                    <a:pt x="144780" y="16465621"/>
                  </a:lnTo>
                  <a:lnTo>
                    <a:pt x="0" y="16465621"/>
                  </a:lnTo>
                  <a:lnTo>
                    <a:pt x="0" y="16320843"/>
                  </a:lnTo>
                  <a:close/>
                  <a:moveTo>
                    <a:pt x="49137736" y="144780"/>
                  </a:moveTo>
                  <a:lnTo>
                    <a:pt x="49282514" y="144780"/>
                  </a:lnTo>
                  <a:lnTo>
                    <a:pt x="49282514" y="16320843"/>
                  </a:lnTo>
                  <a:lnTo>
                    <a:pt x="49137736" y="16320843"/>
                  </a:lnTo>
                  <a:lnTo>
                    <a:pt x="49137736" y="144780"/>
                  </a:lnTo>
                  <a:close/>
                  <a:moveTo>
                    <a:pt x="144780" y="16320843"/>
                  </a:moveTo>
                  <a:lnTo>
                    <a:pt x="49137736" y="16320843"/>
                  </a:lnTo>
                  <a:lnTo>
                    <a:pt x="49137736" y="16465621"/>
                  </a:lnTo>
                  <a:lnTo>
                    <a:pt x="144780" y="16465621"/>
                  </a:lnTo>
                  <a:lnTo>
                    <a:pt x="144780" y="16320843"/>
                  </a:lnTo>
                  <a:close/>
                  <a:moveTo>
                    <a:pt x="49137736" y="0"/>
                  </a:moveTo>
                  <a:lnTo>
                    <a:pt x="49282514" y="0"/>
                  </a:lnTo>
                  <a:lnTo>
                    <a:pt x="49282514" y="144780"/>
                  </a:lnTo>
                  <a:lnTo>
                    <a:pt x="49137736" y="144780"/>
                  </a:lnTo>
                  <a:lnTo>
                    <a:pt x="49137736" y="0"/>
                  </a:lnTo>
                  <a:close/>
                  <a:moveTo>
                    <a:pt x="0" y="0"/>
                  </a:moveTo>
                  <a:lnTo>
                    <a:pt x="144780" y="0"/>
                  </a:lnTo>
                  <a:lnTo>
                    <a:pt x="144780" y="144780"/>
                  </a:lnTo>
                  <a:lnTo>
                    <a:pt x="0" y="144780"/>
                  </a:lnTo>
                  <a:lnTo>
                    <a:pt x="0" y="0"/>
                  </a:lnTo>
                  <a:close/>
                  <a:moveTo>
                    <a:pt x="144780" y="0"/>
                  </a:moveTo>
                  <a:lnTo>
                    <a:pt x="49137736" y="0"/>
                  </a:lnTo>
                  <a:lnTo>
                    <a:pt x="49137736" y="144780"/>
                  </a:lnTo>
                  <a:lnTo>
                    <a:pt x="144780" y="144780"/>
                  </a:lnTo>
                  <a:lnTo>
                    <a:pt x="144780" y="0"/>
                  </a:lnTo>
                  <a:close/>
                </a:path>
              </a:pathLst>
            </a:custGeom>
            <a:solidFill>
              <a:srgbClr val="078046"/>
            </a:solidFill>
          </p:spPr>
        </p:sp>
      </p:grpSp>
      <p:grpSp>
        <p:nvGrpSpPr>
          <p:cNvPr name="Group 8" id="8"/>
          <p:cNvGrpSpPr/>
          <p:nvPr/>
        </p:nvGrpSpPr>
        <p:grpSpPr>
          <a:xfrm rot="-10800000">
            <a:off x="3780000" y="2409109"/>
            <a:ext cx="3303858" cy="1793635"/>
            <a:chOff x="0" y="0"/>
            <a:chExt cx="18157298" cy="9857434"/>
          </a:xfrm>
        </p:grpSpPr>
        <p:sp>
          <p:nvSpPr>
            <p:cNvPr name="Freeform 9" id="9"/>
            <p:cNvSpPr/>
            <p:nvPr/>
          </p:nvSpPr>
          <p:spPr>
            <a:xfrm flipH="false" flipV="false" rot="0">
              <a:off x="72390" y="72390"/>
              <a:ext cx="18012519" cy="9712655"/>
            </a:xfrm>
            <a:custGeom>
              <a:avLst/>
              <a:gdLst/>
              <a:ahLst/>
              <a:cxnLst/>
              <a:rect r="r" b="b" t="t" l="l"/>
              <a:pathLst>
                <a:path h="9712655" w="18012519">
                  <a:moveTo>
                    <a:pt x="0" y="0"/>
                  </a:moveTo>
                  <a:lnTo>
                    <a:pt x="18012519" y="0"/>
                  </a:lnTo>
                  <a:lnTo>
                    <a:pt x="18012519" y="9712655"/>
                  </a:lnTo>
                  <a:lnTo>
                    <a:pt x="0" y="9712655"/>
                  </a:lnTo>
                  <a:lnTo>
                    <a:pt x="0" y="0"/>
                  </a:lnTo>
                  <a:close/>
                </a:path>
              </a:pathLst>
            </a:custGeom>
            <a:solidFill>
              <a:srgbClr val="000000">
                <a:alpha val="0"/>
              </a:srgbClr>
            </a:solidFill>
          </p:spPr>
        </p:sp>
        <p:sp>
          <p:nvSpPr>
            <p:cNvPr name="Freeform 10" id="10"/>
            <p:cNvSpPr/>
            <p:nvPr/>
          </p:nvSpPr>
          <p:spPr>
            <a:xfrm flipH="false" flipV="false" rot="0">
              <a:off x="0" y="0"/>
              <a:ext cx="18157298" cy="9857434"/>
            </a:xfrm>
            <a:custGeom>
              <a:avLst/>
              <a:gdLst/>
              <a:ahLst/>
              <a:cxnLst/>
              <a:rect r="r" b="b" t="t" l="l"/>
              <a:pathLst>
                <a:path h="9857434" w="18157298">
                  <a:moveTo>
                    <a:pt x="18012519" y="9712654"/>
                  </a:moveTo>
                  <a:lnTo>
                    <a:pt x="18157298" y="9712654"/>
                  </a:lnTo>
                  <a:lnTo>
                    <a:pt x="18157298" y="9857434"/>
                  </a:lnTo>
                  <a:lnTo>
                    <a:pt x="18012519" y="9857434"/>
                  </a:lnTo>
                  <a:lnTo>
                    <a:pt x="18012519" y="9712654"/>
                  </a:lnTo>
                  <a:close/>
                  <a:moveTo>
                    <a:pt x="0" y="144780"/>
                  </a:moveTo>
                  <a:lnTo>
                    <a:pt x="144780" y="144780"/>
                  </a:lnTo>
                  <a:lnTo>
                    <a:pt x="144780" y="9712654"/>
                  </a:lnTo>
                  <a:lnTo>
                    <a:pt x="0" y="9712654"/>
                  </a:lnTo>
                  <a:lnTo>
                    <a:pt x="0" y="144780"/>
                  </a:lnTo>
                  <a:close/>
                  <a:moveTo>
                    <a:pt x="0" y="9712654"/>
                  </a:moveTo>
                  <a:lnTo>
                    <a:pt x="144780" y="9712654"/>
                  </a:lnTo>
                  <a:lnTo>
                    <a:pt x="144780" y="9857434"/>
                  </a:lnTo>
                  <a:lnTo>
                    <a:pt x="0" y="9857434"/>
                  </a:lnTo>
                  <a:lnTo>
                    <a:pt x="0" y="9712654"/>
                  </a:lnTo>
                  <a:close/>
                  <a:moveTo>
                    <a:pt x="18012519" y="144780"/>
                  </a:moveTo>
                  <a:lnTo>
                    <a:pt x="18157298" y="144780"/>
                  </a:lnTo>
                  <a:lnTo>
                    <a:pt x="18157298" y="9712654"/>
                  </a:lnTo>
                  <a:lnTo>
                    <a:pt x="18012519" y="9712654"/>
                  </a:lnTo>
                  <a:lnTo>
                    <a:pt x="18012519" y="144780"/>
                  </a:lnTo>
                  <a:close/>
                  <a:moveTo>
                    <a:pt x="144780" y="9712654"/>
                  </a:moveTo>
                  <a:lnTo>
                    <a:pt x="18012519" y="9712654"/>
                  </a:lnTo>
                  <a:lnTo>
                    <a:pt x="18012519" y="9857434"/>
                  </a:lnTo>
                  <a:lnTo>
                    <a:pt x="144780" y="9857434"/>
                  </a:lnTo>
                  <a:lnTo>
                    <a:pt x="144780" y="9712654"/>
                  </a:lnTo>
                  <a:close/>
                  <a:moveTo>
                    <a:pt x="18012519" y="0"/>
                  </a:moveTo>
                  <a:lnTo>
                    <a:pt x="18157298" y="0"/>
                  </a:lnTo>
                  <a:lnTo>
                    <a:pt x="18157298" y="144780"/>
                  </a:lnTo>
                  <a:lnTo>
                    <a:pt x="18012519" y="144780"/>
                  </a:lnTo>
                  <a:lnTo>
                    <a:pt x="18012519" y="0"/>
                  </a:lnTo>
                  <a:close/>
                  <a:moveTo>
                    <a:pt x="0" y="0"/>
                  </a:moveTo>
                  <a:lnTo>
                    <a:pt x="144780" y="0"/>
                  </a:lnTo>
                  <a:lnTo>
                    <a:pt x="144780" y="144780"/>
                  </a:lnTo>
                  <a:lnTo>
                    <a:pt x="0" y="144780"/>
                  </a:lnTo>
                  <a:lnTo>
                    <a:pt x="0" y="0"/>
                  </a:lnTo>
                  <a:close/>
                  <a:moveTo>
                    <a:pt x="144780" y="0"/>
                  </a:moveTo>
                  <a:lnTo>
                    <a:pt x="18012519" y="0"/>
                  </a:lnTo>
                  <a:lnTo>
                    <a:pt x="18012519" y="144780"/>
                  </a:lnTo>
                  <a:lnTo>
                    <a:pt x="144780" y="144780"/>
                  </a:lnTo>
                  <a:lnTo>
                    <a:pt x="144780" y="0"/>
                  </a:lnTo>
                  <a:close/>
                </a:path>
              </a:pathLst>
            </a:custGeom>
            <a:solidFill>
              <a:srgbClr val="078046"/>
            </a:solidFill>
          </p:spPr>
        </p:sp>
      </p:grpSp>
      <p:grpSp>
        <p:nvGrpSpPr>
          <p:cNvPr name="Group 11" id="11"/>
          <p:cNvGrpSpPr/>
          <p:nvPr/>
        </p:nvGrpSpPr>
        <p:grpSpPr>
          <a:xfrm rot="-10800000">
            <a:off x="419874" y="2417398"/>
            <a:ext cx="3317985" cy="1785346"/>
            <a:chOff x="0" y="0"/>
            <a:chExt cx="18234939" cy="9811881"/>
          </a:xfrm>
        </p:grpSpPr>
        <p:sp>
          <p:nvSpPr>
            <p:cNvPr name="Freeform 12" id="12"/>
            <p:cNvSpPr/>
            <p:nvPr/>
          </p:nvSpPr>
          <p:spPr>
            <a:xfrm flipH="false" flipV="false" rot="0">
              <a:off x="72390" y="72390"/>
              <a:ext cx="18090160" cy="9667101"/>
            </a:xfrm>
            <a:custGeom>
              <a:avLst/>
              <a:gdLst/>
              <a:ahLst/>
              <a:cxnLst/>
              <a:rect r="r" b="b" t="t" l="l"/>
              <a:pathLst>
                <a:path h="9667101" w="18090160">
                  <a:moveTo>
                    <a:pt x="0" y="0"/>
                  </a:moveTo>
                  <a:lnTo>
                    <a:pt x="18090160" y="0"/>
                  </a:lnTo>
                  <a:lnTo>
                    <a:pt x="18090160" y="9667101"/>
                  </a:lnTo>
                  <a:lnTo>
                    <a:pt x="0" y="9667101"/>
                  </a:lnTo>
                  <a:lnTo>
                    <a:pt x="0" y="0"/>
                  </a:lnTo>
                  <a:close/>
                </a:path>
              </a:pathLst>
            </a:custGeom>
            <a:solidFill>
              <a:srgbClr val="000000">
                <a:alpha val="0"/>
              </a:srgbClr>
            </a:solidFill>
          </p:spPr>
        </p:sp>
        <p:sp>
          <p:nvSpPr>
            <p:cNvPr name="Freeform 13" id="13"/>
            <p:cNvSpPr/>
            <p:nvPr/>
          </p:nvSpPr>
          <p:spPr>
            <a:xfrm flipH="false" flipV="false" rot="0">
              <a:off x="0" y="0"/>
              <a:ext cx="18234940" cy="9811881"/>
            </a:xfrm>
            <a:custGeom>
              <a:avLst/>
              <a:gdLst/>
              <a:ahLst/>
              <a:cxnLst/>
              <a:rect r="r" b="b" t="t" l="l"/>
              <a:pathLst>
                <a:path h="9811881" w="18234940">
                  <a:moveTo>
                    <a:pt x="18090159" y="9667101"/>
                  </a:moveTo>
                  <a:lnTo>
                    <a:pt x="18234940" y="9667101"/>
                  </a:lnTo>
                  <a:lnTo>
                    <a:pt x="18234940" y="9811881"/>
                  </a:lnTo>
                  <a:lnTo>
                    <a:pt x="18090159" y="9811881"/>
                  </a:lnTo>
                  <a:lnTo>
                    <a:pt x="18090159" y="9667101"/>
                  </a:lnTo>
                  <a:close/>
                  <a:moveTo>
                    <a:pt x="0" y="144780"/>
                  </a:moveTo>
                  <a:lnTo>
                    <a:pt x="144780" y="144780"/>
                  </a:lnTo>
                  <a:lnTo>
                    <a:pt x="144780" y="9667101"/>
                  </a:lnTo>
                  <a:lnTo>
                    <a:pt x="0" y="9667101"/>
                  </a:lnTo>
                  <a:lnTo>
                    <a:pt x="0" y="144780"/>
                  </a:lnTo>
                  <a:close/>
                  <a:moveTo>
                    <a:pt x="0" y="9667101"/>
                  </a:moveTo>
                  <a:lnTo>
                    <a:pt x="144780" y="9667101"/>
                  </a:lnTo>
                  <a:lnTo>
                    <a:pt x="144780" y="9811881"/>
                  </a:lnTo>
                  <a:lnTo>
                    <a:pt x="0" y="9811881"/>
                  </a:lnTo>
                  <a:lnTo>
                    <a:pt x="0" y="9667101"/>
                  </a:lnTo>
                  <a:close/>
                  <a:moveTo>
                    <a:pt x="18090159" y="144780"/>
                  </a:moveTo>
                  <a:lnTo>
                    <a:pt x="18234940" y="144780"/>
                  </a:lnTo>
                  <a:lnTo>
                    <a:pt x="18234940" y="9667101"/>
                  </a:lnTo>
                  <a:lnTo>
                    <a:pt x="18090159" y="9667101"/>
                  </a:lnTo>
                  <a:lnTo>
                    <a:pt x="18090159" y="144780"/>
                  </a:lnTo>
                  <a:close/>
                  <a:moveTo>
                    <a:pt x="144780" y="9667101"/>
                  </a:moveTo>
                  <a:lnTo>
                    <a:pt x="18090159" y="9667101"/>
                  </a:lnTo>
                  <a:lnTo>
                    <a:pt x="18090159" y="9811881"/>
                  </a:lnTo>
                  <a:lnTo>
                    <a:pt x="144780" y="9811881"/>
                  </a:lnTo>
                  <a:lnTo>
                    <a:pt x="144780" y="9667101"/>
                  </a:lnTo>
                  <a:close/>
                  <a:moveTo>
                    <a:pt x="18090159" y="0"/>
                  </a:moveTo>
                  <a:lnTo>
                    <a:pt x="18234940" y="0"/>
                  </a:lnTo>
                  <a:lnTo>
                    <a:pt x="18234940" y="144780"/>
                  </a:lnTo>
                  <a:lnTo>
                    <a:pt x="18090159" y="144780"/>
                  </a:lnTo>
                  <a:lnTo>
                    <a:pt x="18090159" y="0"/>
                  </a:lnTo>
                  <a:close/>
                  <a:moveTo>
                    <a:pt x="0" y="0"/>
                  </a:moveTo>
                  <a:lnTo>
                    <a:pt x="144780" y="0"/>
                  </a:lnTo>
                  <a:lnTo>
                    <a:pt x="144780" y="144780"/>
                  </a:lnTo>
                  <a:lnTo>
                    <a:pt x="0" y="144780"/>
                  </a:lnTo>
                  <a:lnTo>
                    <a:pt x="0" y="0"/>
                  </a:lnTo>
                  <a:close/>
                  <a:moveTo>
                    <a:pt x="144780" y="0"/>
                  </a:moveTo>
                  <a:lnTo>
                    <a:pt x="18090159" y="0"/>
                  </a:lnTo>
                  <a:lnTo>
                    <a:pt x="18090159" y="144780"/>
                  </a:lnTo>
                  <a:lnTo>
                    <a:pt x="144780" y="144780"/>
                  </a:lnTo>
                  <a:lnTo>
                    <a:pt x="144780" y="0"/>
                  </a:lnTo>
                  <a:close/>
                </a:path>
              </a:pathLst>
            </a:custGeom>
            <a:solidFill>
              <a:srgbClr val="078046"/>
            </a:solidFill>
          </p:spPr>
        </p:sp>
      </p:grpSp>
      <p:sp>
        <p:nvSpPr>
          <p:cNvPr name="Freeform 14" id="14"/>
          <p:cNvSpPr/>
          <p:nvPr/>
        </p:nvSpPr>
        <p:spPr>
          <a:xfrm flipH="false" flipV="false" rot="0">
            <a:off x="3886192" y="2552457"/>
            <a:ext cx="246989" cy="246989"/>
          </a:xfrm>
          <a:custGeom>
            <a:avLst/>
            <a:gdLst/>
            <a:ahLst/>
            <a:cxnLst/>
            <a:rect r="r" b="b" t="t" l="l"/>
            <a:pathLst>
              <a:path h="246989" w="246989">
                <a:moveTo>
                  <a:pt x="0" y="0"/>
                </a:moveTo>
                <a:lnTo>
                  <a:pt x="246989" y="0"/>
                </a:lnTo>
                <a:lnTo>
                  <a:pt x="246989" y="246989"/>
                </a:lnTo>
                <a:lnTo>
                  <a:pt x="0" y="2469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5" id="15"/>
          <p:cNvSpPr txBox="true"/>
          <p:nvPr/>
        </p:nvSpPr>
        <p:spPr>
          <a:xfrm rot="0">
            <a:off x="996786" y="2523882"/>
            <a:ext cx="2250107" cy="239395"/>
          </a:xfrm>
          <a:prstGeom prst="rect">
            <a:avLst/>
          </a:prstGeom>
        </p:spPr>
        <p:txBody>
          <a:bodyPr anchor="t" rtlCol="false" tIns="0" lIns="0" bIns="0" rIns="0">
            <a:spAutoFit/>
          </a:bodyPr>
          <a:lstStyle/>
          <a:p>
            <a:pPr algn="ctr" marL="0" indent="0" lvl="0">
              <a:lnSpc>
                <a:spcPts val="1820"/>
              </a:lnSpc>
            </a:pPr>
            <a:r>
              <a:rPr lang="en-US" sz="1400" spc="42">
                <a:solidFill>
                  <a:srgbClr val="F41F6B"/>
                </a:solidFill>
                <a:latin typeface="Barlow Medium Bold"/>
              </a:rPr>
              <a:t>REVENU DISPONIBLE</a:t>
            </a:r>
          </a:p>
        </p:txBody>
      </p:sp>
      <p:grpSp>
        <p:nvGrpSpPr>
          <p:cNvPr name="Group 16" id="16"/>
          <p:cNvGrpSpPr/>
          <p:nvPr/>
        </p:nvGrpSpPr>
        <p:grpSpPr>
          <a:xfrm rot="-10800000">
            <a:off x="434001" y="4345619"/>
            <a:ext cx="3317744" cy="1348674"/>
            <a:chOff x="0" y="0"/>
            <a:chExt cx="18233616" cy="7412025"/>
          </a:xfrm>
        </p:grpSpPr>
        <p:sp>
          <p:nvSpPr>
            <p:cNvPr name="Freeform 17" id="17"/>
            <p:cNvSpPr/>
            <p:nvPr/>
          </p:nvSpPr>
          <p:spPr>
            <a:xfrm flipH="false" flipV="false" rot="0">
              <a:off x="72390" y="72390"/>
              <a:ext cx="18088836" cy="7267246"/>
            </a:xfrm>
            <a:custGeom>
              <a:avLst/>
              <a:gdLst/>
              <a:ahLst/>
              <a:cxnLst/>
              <a:rect r="r" b="b" t="t" l="l"/>
              <a:pathLst>
                <a:path h="7267246" w="18088836">
                  <a:moveTo>
                    <a:pt x="0" y="0"/>
                  </a:moveTo>
                  <a:lnTo>
                    <a:pt x="18088836" y="0"/>
                  </a:lnTo>
                  <a:lnTo>
                    <a:pt x="18088836" y="7267246"/>
                  </a:lnTo>
                  <a:lnTo>
                    <a:pt x="0" y="7267246"/>
                  </a:lnTo>
                  <a:lnTo>
                    <a:pt x="0" y="0"/>
                  </a:lnTo>
                  <a:close/>
                </a:path>
              </a:pathLst>
            </a:custGeom>
            <a:solidFill>
              <a:srgbClr val="000000">
                <a:alpha val="0"/>
              </a:srgbClr>
            </a:solidFill>
          </p:spPr>
        </p:sp>
        <p:sp>
          <p:nvSpPr>
            <p:cNvPr name="Freeform 18" id="18"/>
            <p:cNvSpPr/>
            <p:nvPr/>
          </p:nvSpPr>
          <p:spPr>
            <a:xfrm flipH="false" flipV="false" rot="0">
              <a:off x="0" y="0"/>
              <a:ext cx="18233616" cy="7412025"/>
            </a:xfrm>
            <a:custGeom>
              <a:avLst/>
              <a:gdLst/>
              <a:ahLst/>
              <a:cxnLst/>
              <a:rect r="r" b="b" t="t" l="l"/>
              <a:pathLst>
                <a:path h="7412025" w="18233616">
                  <a:moveTo>
                    <a:pt x="18088835" y="7267246"/>
                  </a:moveTo>
                  <a:lnTo>
                    <a:pt x="18233616" y="7267246"/>
                  </a:lnTo>
                  <a:lnTo>
                    <a:pt x="18233616" y="7412025"/>
                  </a:lnTo>
                  <a:lnTo>
                    <a:pt x="18088835" y="7412025"/>
                  </a:lnTo>
                  <a:lnTo>
                    <a:pt x="18088835" y="7267246"/>
                  </a:lnTo>
                  <a:close/>
                  <a:moveTo>
                    <a:pt x="0" y="144780"/>
                  </a:moveTo>
                  <a:lnTo>
                    <a:pt x="144780" y="144780"/>
                  </a:lnTo>
                  <a:lnTo>
                    <a:pt x="144780" y="7267246"/>
                  </a:lnTo>
                  <a:lnTo>
                    <a:pt x="0" y="7267246"/>
                  </a:lnTo>
                  <a:lnTo>
                    <a:pt x="0" y="144780"/>
                  </a:lnTo>
                  <a:close/>
                  <a:moveTo>
                    <a:pt x="0" y="7267246"/>
                  </a:moveTo>
                  <a:lnTo>
                    <a:pt x="144780" y="7267246"/>
                  </a:lnTo>
                  <a:lnTo>
                    <a:pt x="144780" y="7412025"/>
                  </a:lnTo>
                  <a:lnTo>
                    <a:pt x="0" y="7412025"/>
                  </a:lnTo>
                  <a:lnTo>
                    <a:pt x="0" y="7267246"/>
                  </a:lnTo>
                  <a:close/>
                  <a:moveTo>
                    <a:pt x="18088835" y="144780"/>
                  </a:moveTo>
                  <a:lnTo>
                    <a:pt x="18233616" y="144780"/>
                  </a:lnTo>
                  <a:lnTo>
                    <a:pt x="18233616" y="7267246"/>
                  </a:lnTo>
                  <a:lnTo>
                    <a:pt x="18088835" y="7267246"/>
                  </a:lnTo>
                  <a:lnTo>
                    <a:pt x="18088835" y="144780"/>
                  </a:lnTo>
                  <a:close/>
                  <a:moveTo>
                    <a:pt x="144780" y="7267246"/>
                  </a:moveTo>
                  <a:lnTo>
                    <a:pt x="18088835" y="7267246"/>
                  </a:lnTo>
                  <a:lnTo>
                    <a:pt x="18088835" y="7412025"/>
                  </a:lnTo>
                  <a:lnTo>
                    <a:pt x="144780" y="7412025"/>
                  </a:lnTo>
                  <a:lnTo>
                    <a:pt x="144780" y="7267246"/>
                  </a:lnTo>
                  <a:close/>
                  <a:moveTo>
                    <a:pt x="18088835" y="0"/>
                  </a:moveTo>
                  <a:lnTo>
                    <a:pt x="18233616" y="0"/>
                  </a:lnTo>
                  <a:lnTo>
                    <a:pt x="18233616" y="144780"/>
                  </a:lnTo>
                  <a:lnTo>
                    <a:pt x="18088835" y="144780"/>
                  </a:lnTo>
                  <a:lnTo>
                    <a:pt x="18088835" y="0"/>
                  </a:lnTo>
                  <a:close/>
                  <a:moveTo>
                    <a:pt x="0" y="0"/>
                  </a:moveTo>
                  <a:lnTo>
                    <a:pt x="144780" y="0"/>
                  </a:lnTo>
                  <a:lnTo>
                    <a:pt x="144780" y="144780"/>
                  </a:lnTo>
                  <a:lnTo>
                    <a:pt x="0" y="144780"/>
                  </a:lnTo>
                  <a:lnTo>
                    <a:pt x="0" y="0"/>
                  </a:lnTo>
                  <a:close/>
                  <a:moveTo>
                    <a:pt x="144780" y="0"/>
                  </a:moveTo>
                  <a:lnTo>
                    <a:pt x="18088835" y="0"/>
                  </a:lnTo>
                  <a:lnTo>
                    <a:pt x="18088835" y="144780"/>
                  </a:lnTo>
                  <a:lnTo>
                    <a:pt x="144780" y="144780"/>
                  </a:lnTo>
                  <a:lnTo>
                    <a:pt x="144780" y="0"/>
                  </a:lnTo>
                  <a:close/>
                </a:path>
              </a:pathLst>
            </a:custGeom>
            <a:solidFill>
              <a:srgbClr val="078046"/>
            </a:solidFill>
          </p:spPr>
        </p:sp>
      </p:grpSp>
      <p:sp>
        <p:nvSpPr>
          <p:cNvPr name="Freeform 19" id="19"/>
          <p:cNvSpPr/>
          <p:nvPr/>
        </p:nvSpPr>
        <p:spPr>
          <a:xfrm flipH="false" flipV="false" rot="0">
            <a:off x="798742" y="2591709"/>
            <a:ext cx="246989" cy="246989"/>
          </a:xfrm>
          <a:custGeom>
            <a:avLst/>
            <a:gdLst/>
            <a:ahLst/>
            <a:cxnLst/>
            <a:rect r="r" b="b" t="t" l="l"/>
            <a:pathLst>
              <a:path h="246989" w="246989">
                <a:moveTo>
                  <a:pt x="0" y="0"/>
                </a:moveTo>
                <a:lnTo>
                  <a:pt x="246989" y="0"/>
                </a:lnTo>
                <a:lnTo>
                  <a:pt x="246989" y="246988"/>
                </a:lnTo>
                <a:lnTo>
                  <a:pt x="0" y="24698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0" id="20"/>
          <p:cNvSpPr/>
          <p:nvPr/>
        </p:nvSpPr>
        <p:spPr>
          <a:xfrm flipH="false" flipV="false" rot="0">
            <a:off x="798742" y="4459128"/>
            <a:ext cx="246989" cy="246989"/>
          </a:xfrm>
          <a:custGeom>
            <a:avLst/>
            <a:gdLst/>
            <a:ahLst/>
            <a:cxnLst/>
            <a:rect r="r" b="b" t="t" l="l"/>
            <a:pathLst>
              <a:path h="246989" w="246989">
                <a:moveTo>
                  <a:pt x="0" y="0"/>
                </a:moveTo>
                <a:lnTo>
                  <a:pt x="246989" y="0"/>
                </a:lnTo>
                <a:lnTo>
                  <a:pt x="246989" y="246989"/>
                </a:lnTo>
                <a:lnTo>
                  <a:pt x="0" y="2469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21" id="21"/>
          <p:cNvGrpSpPr/>
          <p:nvPr/>
        </p:nvGrpSpPr>
        <p:grpSpPr>
          <a:xfrm rot="-10800000">
            <a:off x="3780000" y="4345619"/>
            <a:ext cx="3289490" cy="1348674"/>
            <a:chOff x="0" y="0"/>
            <a:chExt cx="18078334" cy="7412025"/>
          </a:xfrm>
        </p:grpSpPr>
        <p:sp>
          <p:nvSpPr>
            <p:cNvPr name="Freeform 22" id="22"/>
            <p:cNvSpPr/>
            <p:nvPr/>
          </p:nvSpPr>
          <p:spPr>
            <a:xfrm flipH="false" flipV="false" rot="0">
              <a:off x="72390" y="72390"/>
              <a:ext cx="17933554" cy="7267246"/>
            </a:xfrm>
            <a:custGeom>
              <a:avLst/>
              <a:gdLst/>
              <a:ahLst/>
              <a:cxnLst/>
              <a:rect r="r" b="b" t="t" l="l"/>
              <a:pathLst>
                <a:path h="7267246" w="17933554">
                  <a:moveTo>
                    <a:pt x="0" y="0"/>
                  </a:moveTo>
                  <a:lnTo>
                    <a:pt x="17933554" y="0"/>
                  </a:lnTo>
                  <a:lnTo>
                    <a:pt x="17933554" y="7267246"/>
                  </a:lnTo>
                  <a:lnTo>
                    <a:pt x="0" y="7267246"/>
                  </a:lnTo>
                  <a:lnTo>
                    <a:pt x="0" y="0"/>
                  </a:lnTo>
                  <a:close/>
                </a:path>
              </a:pathLst>
            </a:custGeom>
            <a:solidFill>
              <a:srgbClr val="000000">
                <a:alpha val="0"/>
              </a:srgbClr>
            </a:solidFill>
          </p:spPr>
        </p:sp>
        <p:sp>
          <p:nvSpPr>
            <p:cNvPr name="Freeform 23" id="23"/>
            <p:cNvSpPr/>
            <p:nvPr/>
          </p:nvSpPr>
          <p:spPr>
            <a:xfrm flipH="false" flipV="false" rot="0">
              <a:off x="0" y="0"/>
              <a:ext cx="18078334" cy="7412025"/>
            </a:xfrm>
            <a:custGeom>
              <a:avLst/>
              <a:gdLst/>
              <a:ahLst/>
              <a:cxnLst/>
              <a:rect r="r" b="b" t="t" l="l"/>
              <a:pathLst>
                <a:path h="7412025" w="18078334">
                  <a:moveTo>
                    <a:pt x="17933555" y="7267246"/>
                  </a:moveTo>
                  <a:lnTo>
                    <a:pt x="18078334" y="7267246"/>
                  </a:lnTo>
                  <a:lnTo>
                    <a:pt x="18078334" y="7412025"/>
                  </a:lnTo>
                  <a:lnTo>
                    <a:pt x="17933555" y="7412025"/>
                  </a:lnTo>
                  <a:lnTo>
                    <a:pt x="17933555" y="7267246"/>
                  </a:lnTo>
                  <a:close/>
                  <a:moveTo>
                    <a:pt x="0" y="144780"/>
                  </a:moveTo>
                  <a:lnTo>
                    <a:pt x="144780" y="144780"/>
                  </a:lnTo>
                  <a:lnTo>
                    <a:pt x="144780" y="7267246"/>
                  </a:lnTo>
                  <a:lnTo>
                    <a:pt x="0" y="7267246"/>
                  </a:lnTo>
                  <a:lnTo>
                    <a:pt x="0" y="144780"/>
                  </a:lnTo>
                  <a:close/>
                  <a:moveTo>
                    <a:pt x="0" y="7267246"/>
                  </a:moveTo>
                  <a:lnTo>
                    <a:pt x="144780" y="7267246"/>
                  </a:lnTo>
                  <a:lnTo>
                    <a:pt x="144780" y="7412025"/>
                  </a:lnTo>
                  <a:lnTo>
                    <a:pt x="0" y="7412025"/>
                  </a:lnTo>
                  <a:lnTo>
                    <a:pt x="0" y="7267246"/>
                  </a:lnTo>
                  <a:close/>
                  <a:moveTo>
                    <a:pt x="17933555" y="144780"/>
                  </a:moveTo>
                  <a:lnTo>
                    <a:pt x="18078334" y="144780"/>
                  </a:lnTo>
                  <a:lnTo>
                    <a:pt x="18078334" y="7267246"/>
                  </a:lnTo>
                  <a:lnTo>
                    <a:pt x="17933555" y="7267246"/>
                  </a:lnTo>
                  <a:lnTo>
                    <a:pt x="17933555" y="144780"/>
                  </a:lnTo>
                  <a:close/>
                  <a:moveTo>
                    <a:pt x="144780" y="7267246"/>
                  </a:moveTo>
                  <a:lnTo>
                    <a:pt x="17933555" y="7267246"/>
                  </a:lnTo>
                  <a:lnTo>
                    <a:pt x="17933555" y="7412025"/>
                  </a:lnTo>
                  <a:lnTo>
                    <a:pt x="144780" y="7412025"/>
                  </a:lnTo>
                  <a:lnTo>
                    <a:pt x="144780" y="7267246"/>
                  </a:lnTo>
                  <a:close/>
                  <a:moveTo>
                    <a:pt x="17933555" y="0"/>
                  </a:moveTo>
                  <a:lnTo>
                    <a:pt x="18078334" y="0"/>
                  </a:lnTo>
                  <a:lnTo>
                    <a:pt x="18078334" y="144780"/>
                  </a:lnTo>
                  <a:lnTo>
                    <a:pt x="17933555" y="144780"/>
                  </a:lnTo>
                  <a:lnTo>
                    <a:pt x="17933555" y="0"/>
                  </a:lnTo>
                  <a:close/>
                  <a:moveTo>
                    <a:pt x="0" y="0"/>
                  </a:moveTo>
                  <a:lnTo>
                    <a:pt x="144780" y="0"/>
                  </a:lnTo>
                  <a:lnTo>
                    <a:pt x="144780" y="144780"/>
                  </a:lnTo>
                  <a:lnTo>
                    <a:pt x="0" y="144780"/>
                  </a:lnTo>
                  <a:lnTo>
                    <a:pt x="0" y="0"/>
                  </a:lnTo>
                  <a:close/>
                  <a:moveTo>
                    <a:pt x="144780" y="0"/>
                  </a:moveTo>
                  <a:lnTo>
                    <a:pt x="17933555" y="0"/>
                  </a:lnTo>
                  <a:lnTo>
                    <a:pt x="17933555" y="144780"/>
                  </a:lnTo>
                  <a:lnTo>
                    <a:pt x="144780" y="144780"/>
                  </a:lnTo>
                  <a:lnTo>
                    <a:pt x="144780" y="0"/>
                  </a:lnTo>
                  <a:close/>
                </a:path>
              </a:pathLst>
            </a:custGeom>
            <a:solidFill>
              <a:srgbClr val="078046"/>
            </a:solidFill>
          </p:spPr>
        </p:sp>
      </p:grpSp>
      <p:sp>
        <p:nvSpPr>
          <p:cNvPr name="TextBox 24" id="24"/>
          <p:cNvSpPr txBox="true"/>
          <p:nvPr/>
        </p:nvSpPr>
        <p:spPr>
          <a:xfrm rot="0">
            <a:off x="4426277" y="4430553"/>
            <a:ext cx="2250107" cy="239395"/>
          </a:xfrm>
          <a:prstGeom prst="rect">
            <a:avLst/>
          </a:prstGeom>
        </p:spPr>
        <p:txBody>
          <a:bodyPr anchor="t" rtlCol="false" tIns="0" lIns="0" bIns="0" rIns="0">
            <a:spAutoFit/>
          </a:bodyPr>
          <a:lstStyle/>
          <a:p>
            <a:pPr algn="ctr" marL="0" indent="0" lvl="0">
              <a:lnSpc>
                <a:spcPts val="1820"/>
              </a:lnSpc>
            </a:pPr>
            <a:r>
              <a:rPr lang="en-US" sz="1400" spc="42">
                <a:solidFill>
                  <a:srgbClr val="F41F6B"/>
                </a:solidFill>
                <a:latin typeface="Barlow Medium Bold"/>
              </a:rPr>
              <a:t>ÉPARGNE</a:t>
            </a:r>
          </a:p>
        </p:txBody>
      </p:sp>
      <p:sp>
        <p:nvSpPr>
          <p:cNvPr name="Freeform 25" id="25"/>
          <p:cNvSpPr/>
          <p:nvPr/>
        </p:nvSpPr>
        <p:spPr>
          <a:xfrm flipH="false" flipV="false" rot="0">
            <a:off x="3931958" y="4423657"/>
            <a:ext cx="246989" cy="246989"/>
          </a:xfrm>
          <a:custGeom>
            <a:avLst/>
            <a:gdLst/>
            <a:ahLst/>
            <a:cxnLst/>
            <a:rect r="r" b="b" t="t" l="l"/>
            <a:pathLst>
              <a:path h="246989" w="246989">
                <a:moveTo>
                  <a:pt x="0" y="0"/>
                </a:moveTo>
                <a:lnTo>
                  <a:pt x="246989" y="0"/>
                </a:lnTo>
                <a:lnTo>
                  <a:pt x="246989" y="246989"/>
                </a:lnTo>
                <a:lnTo>
                  <a:pt x="0" y="2469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6" id="26"/>
          <p:cNvSpPr/>
          <p:nvPr/>
        </p:nvSpPr>
        <p:spPr>
          <a:xfrm flipH="false" flipV="false" rot="0">
            <a:off x="510916" y="5916340"/>
            <a:ext cx="246989" cy="246989"/>
          </a:xfrm>
          <a:custGeom>
            <a:avLst/>
            <a:gdLst/>
            <a:ahLst/>
            <a:cxnLst/>
            <a:rect r="r" b="b" t="t" l="l"/>
            <a:pathLst>
              <a:path h="246989" w="246989">
                <a:moveTo>
                  <a:pt x="0" y="0"/>
                </a:moveTo>
                <a:lnTo>
                  <a:pt x="246989" y="0"/>
                </a:lnTo>
                <a:lnTo>
                  <a:pt x="246989" y="246989"/>
                </a:lnTo>
                <a:lnTo>
                  <a:pt x="0" y="2469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27" id="27"/>
          <p:cNvSpPr txBox="true"/>
          <p:nvPr/>
        </p:nvSpPr>
        <p:spPr>
          <a:xfrm rot="0">
            <a:off x="711309" y="324790"/>
            <a:ext cx="6080872" cy="428625"/>
          </a:xfrm>
          <a:prstGeom prst="rect">
            <a:avLst/>
          </a:prstGeom>
        </p:spPr>
        <p:txBody>
          <a:bodyPr anchor="t" rtlCol="false" tIns="0" lIns="0" bIns="0" rIns="0">
            <a:spAutoFit/>
          </a:bodyPr>
          <a:lstStyle/>
          <a:p>
            <a:pPr algn="ctr" marL="0" indent="0" lvl="0">
              <a:lnSpc>
                <a:spcPts val="3150"/>
              </a:lnSpc>
            </a:pPr>
            <a:r>
              <a:rPr lang="en-US" sz="3500" spc="70">
                <a:solidFill>
                  <a:srgbClr val="078046"/>
                </a:solidFill>
                <a:latin typeface="Barlow Black Bold"/>
              </a:rPr>
              <a:t>FICHE DÉFINITION</a:t>
            </a:r>
          </a:p>
        </p:txBody>
      </p:sp>
      <p:sp>
        <p:nvSpPr>
          <p:cNvPr name="TextBox 28" id="28"/>
          <p:cNvSpPr txBox="true"/>
          <p:nvPr/>
        </p:nvSpPr>
        <p:spPr>
          <a:xfrm rot="0">
            <a:off x="4271049" y="2427667"/>
            <a:ext cx="2194157" cy="467995"/>
          </a:xfrm>
          <a:prstGeom prst="rect">
            <a:avLst/>
          </a:prstGeom>
        </p:spPr>
        <p:txBody>
          <a:bodyPr anchor="t" rtlCol="false" tIns="0" lIns="0" bIns="0" rIns="0">
            <a:spAutoFit/>
          </a:bodyPr>
          <a:lstStyle/>
          <a:p>
            <a:pPr algn="ctr" marL="0" indent="0" lvl="0">
              <a:lnSpc>
                <a:spcPts val="1820"/>
              </a:lnSpc>
              <a:spcBef>
                <a:spcPct val="0"/>
              </a:spcBef>
            </a:pPr>
            <a:r>
              <a:rPr lang="en-US" sz="1400" spc="42">
                <a:solidFill>
                  <a:srgbClr val="F41F6B"/>
                </a:solidFill>
                <a:latin typeface="Barlow Medium Bold"/>
              </a:rPr>
              <a:t>PRÉLÈVEMENTS OBLIGATOIRES</a:t>
            </a:r>
          </a:p>
        </p:txBody>
      </p:sp>
      <p:sp>
        <p:nvSpPr>
          <p:cNvPr name="TextBox 29" id="29"/>
          <p:cNvSpPr txBox="true"/>
          <p:nvPr/>
        </p:nvSpPr>
        <p:spPr>
          <a:xfrm rot="0">
            <a:off x="793163" y="5907072"/>
            <a:ext cx="3370797" cy="236949"/>
          </a:xfrm>
          <a:prstGeom prst="rect">
            <a:avLst/>
          </a:prstGeom>
        </p:spPr>
        <p:txBody>
          <a:bodyPr anchor="t" rtlCol="false" tIns="0" lIns="0" bIns="0" rIns="0">
            <a:spAutoFit/>
          </a:bodyPr>
          <a:lstStyle/>
          <a:p>
            <a:pPr algn="l" marL="0" indent="0" lvl="0">
              <a:lnSpc>
                <a:spcPts val="1820"/>
              </a:lnSpc>
              <a:spcBef>
                <a:spcPct val="0"/>
              </a:spcBef>
            </a:pPr>
            <a:r>
              <a:rPr lang="en-US" sz="1400" spc="42">
                <a:solidFill>
                  <a:srgbClr val="F41F6B"/>
                </a:solidFill>
                <a:latin typeface="Barlow Medium Bold"/>
              </a:rPr>
              <a:t>POSTES</a:t>
            </a:r>
            <a:r>
              <a:rPr lang="en-US" sz="1400" spc="42">
                <a:solidFill>
                  <a:srgbClr val="F41F6B"/>
                </a:solidFill>
                <a:latin typeface="Barlow Medium Bold"/>
              </a:rPr>
              <a:t> &amp; COEFFICIENTS BUDGÉTAIRES</a:t>
            </a:r>
          </a:p>
        </p:txBody>
      </p:sp>
      <p:sp>
        <p:nvSpPr>
          <p:cNvPr name="TextBox 30" id="30"/>
          <p:cNvSpPr txBox="true"/>
          <p:nvPr/>
        </p:nvSpPr>
        <p:spPr>
          <a:xfrm rot="0">
            <a:off x="434001" y="793735"/>
            <a:ext cx="6635489" cy="396239"/>
          </a:xfrm>
          <a:prstGeom prst="rect">
            <a:avLst/>
          </a:prstGeom>
        </p:spPr>
        <p:txBody>
          <a:bodyPr anchor="t" rtlCol="false" tIns="0" lIns="0" bIns="0" rIns="0">
            <a:spAutoFit/>
          </a:bodyPr>
          <a:lstStyle/>
          <a:p>
            <a:pPr algn="ctr">
              <a:lnSpc>
                <a:spcPts val="3360"/>
              </a:lnSpc>
            </a:pPr>
            <a:r>
              <a:rPr lang="en-US" sz="2400">
                <a:solidFill>
                  <a:srgbClr val="078046"/>
                </a:solidFill>
                <a:latin typeface="Open Sans"/>
              </a:rPr>
              <a:t>La consommation &amp; les ménages</a:t>
            </a:r>
          </a:p>
        </p:txBody>
      </p:sp>
      <p:sp>
        <p:nvSpPr>
          <p:cNvPr name="TextBox 31" id="31"/>
          <p:cNvSpPr txBox="true"/>
          <p:nvPr/>
        </p:nvSpPr>
        <p:spPr>
          <a:xfrm rot="0">
            <a:off x="756000" y="1322829"/>
            <a:ext cx="2911504" cy="1113284"/>
          </a:xfrm>
          <a:prstGeom prst="rect">
            <a:avLst/>
          </a:prstGeom>
        </p:spPr>
        <p:txBody>
          <a:bodyPr anchor="t" rtlCol="false" tIns="0" lIns="0" bIns="0" rIns="0">
            <a:spAutoFit/>
          </a:bodyPr>
          <a:lstStyle/>
          <a:p>
            <a:pPr>
              <a:lnSpc>
                <a:spcPts val="1777"/>
              </a:lnSpc>
              <a:spcBef>
                <a:spcPct val="0"/>
              </a:spcBef>
            </a:pPr>
            <a:r>
              <a:rPr lang="en-US" sz="1269">
                <a:solidFill>
                  <a:srgbClr val="078046"/>
                </a:solidFill>
                <a:latin typeface="Muli Bold"/>
              </a:rPr>
              <a:t>Notions à retenir</a:t>
            </a:r>
            <a:r>
              <a:rPr lang="en-US" sz="1269">
                <a:solidFill>
                  <a:srgbClr val="078046"/>
                </a:solidFill>
                <a:latin typeface="Muli Bold"/>
              </a:rPr>
              <a:t> </a:t>
            </a:r>
          </a:p>
          <a:p>
            <a:pPr>
              <a:lnSpc>
                <a:spcPts val="1497"/>
              </a:lnSpc>
              <a:spcBef>
                <a:spcPct val="0"/>
              </a:spcBef>
            </a:pPr>
            <a:r>
              <a:rPr lang="en-US" sz="1069">
                <a:solidFill>
                  <a:srgbClr val="2C2C2E"/>
                </a:solidFill>
                <a:latin typeface="Muli Bold"/>
              </a:rPr>
              <a:t>REVENU DISPONIBLE</a:t>
            </a:r>
          </a:p>
          <a:p>
            <a:pPr>
              <a:lnSpc>
                <a:spcPts val="1497"/>
              </a:lnSpc>
              <a:spcBef>
                <a:spcPct val="0"/>
              </a:spcBef>
            </a:pPr>
            <a:r>
              <a:rPr lang="en-US" sz="1069">
                <a:solidFill>
                  <a:srgbClr val="2C2C2E"/>
                </a:solidFill>
                <a:latin typeface="Muli Bold"/>
              </a:rPr>
              <a:t>PRÉLÈVEMENTS OBLIGATOIRES</a:t>
            </a:r>
          </a:p>
          <a:p>
            <a:pPr>
              <a:lnSpc>
                <a:spcPts val="1497"/>
              </a:lnSpc>
              <a:spcBef>
                <a:spcPct val="0"/>
              </a:spcBef>
            </a:pPr>
            <a:r>
              <a:rPr lang="en-US" sz="1069">
                <a:solidFill>
                  <a:srgbClr val="2C2C2E"/>
                </a:solidFill>
                <a:latin typeface="Muli Bold"/>
              </a:rPr>
              <a:t>CONSOMMATION</a:t>
            </a:r>
          </a:p>
          <a:p>
            <a:pPr>
              <a:lnSpc>
                <a:spcPts val="1497"/>
              </a:lnSpc>
              <a:spcBef>
                <a:spcPct val="0"/>
              </a:spcBef>
            </a:pPr>
            <a:r>
              <a:rPr lang="en-US" sz="1069">
                <a:solidFill>
                  <a:srgbClr val="2C2C2E"/>
                </a:solidFill>
                <a:latin typeface="Muli Bold"/>
              </a:rPr>
              <a:t>ÉPARGNE</a:t>
            </a:r>
          </a:p>
          <a:p>
            <a:pPr>
              <a:lnSpc>
                <a:spcPts val="1497"/>
              </a:lnSpc>
              <a:spcBef>
                <a:spcPct val="0"/>
              </a:spcBef>
            </a:pPr>
          </a:p>
        </p:txBody>
      </p:sp>
      <p:sp>
        <p:nvSpPr>
          <p:cNvPr name="TextBox 32" id="32"/>
          <p:cNvSpPr txBox="true"/>
          <p:nvPr/>
        </p:nvSpPr>
        <p:spPr>
          <a:xfrm rot="0">
            <a:off x="3886192" y="1357879"/>
            <a:ext cx="2401581" cy="1113284"/>
          </a:xfrm>
          <a:prstGeom prst="rect">
            <a:avLst/>
          </a:prstGeom>
        </p:spPr>
        <p:txBody>
          <a:bodyPr anchor="t" rtlCol="false" tIns="0" lIns="0" bIns="0" rIns="0">
            <a:spAutoFit/>
          </a:bodyPr>
          <a:lstStyle/>
          <a:p>
            <a:pPr>
              <a:lnSpc>
                <a:spcPts val="1777"/>
              </a:lnSpc>
              <a:spcBef>
                <a:spcPct val="0"/>
              </a:spcBef>
            </a:pPr>
            <a:r>
              <a:rPr lang="en-US" sz="1269">
                <a:solidFill>
                  <a:srgbClr val="078046"/>
                </a:solidFill>
                <a:latin typeface="Muli Bold"/>
              </a:rPr>
              <a:t>Notions à retenir</a:t>
            </a:r>
            <a:r>
              <a:rPr lang="en-US" sz="1269">
                <a:solidFill>
                  <a:srgbClr val="078046"/>
                </a:solidFill>
                <a:latin typeface="Muli Bold"/>
              </a:rPr>
              <a:t> </a:t>
            </a:r>
          </a:p>
          <a:p>
            <a:pPr>
              <a:lnSpc>
                <a:spcPts val="1497"/>
              </a:lnSpc>
              <a:spcBef>
                <a:spcPct val="0"/>
              </a:spcBef>
            </a:pPr>
            <a:r>
              <a:rPr lang="en-US" sz="1069">
                <a:solidFill>
                  <a:srgbClr val="2C2C2E"/>
                </a:solidFill>
                <a:latin typeface="Muli Bold"/>
              </a:rPr>
              <a:t>POSTES  BUDGÉTAIRES</a:t>
            </a:r>
          </a:p>
          <a:p>
            <a:pPr>
              <a:lnSpc>
                <a:spcPts val="1497"/>
              </a:lnSpc>
              <a:spcBef>
                <a:spcPct val="0"/>
              </a:spcBef>
            </a:pPr>
            <a:r>
              <a:rPr lang="en-US" sz="1069">
                <a:solidFill>
                  <a:srgbClr val="2C2C2E"/>
                </a:solidFill>
                <a:latin typeface="Muli Bold"/>
              </a:rPr>
              <a:t>COEFFICIENT BUDGÉTAIRES</a:t>
            </a:r>
          </a:p>
          <a:p>
            <a:pPr>
              <a:lnSpc>
                <a:spcPts val="1497"/>
              </a:lnSpc>
              <a:spcBef>
                <a:spcPct val="0"/>
              </a:spcBef>
            </a:pPr>
            <a:r>
              <a:rPr lang="en-US" sz="1069">
                <a:solidFill>
                  <a:srgbClr val="2C2C2E"/>
                </a:solidFill>
                <a:latin typeface="Muli Bold"/>
              </a:rPr>
              <a:t>DÉPENSE PRÉ-ENGAGÉE</a:t>
            </a:r>
          </a:p>
          <a:p>
            <a:pPr>
              <a:lnSpc>
                <a:spcPts val="1497"/>
              </a:lnSpc>
              <a:spcBef>
                <a:spcPct val="0"/>
              </a:spcBef>
            </a:pPr>
            <a:r>
              <a:rPr lang="en-US" sz="1069">
                <a:solidFill>
                  <a:srgbClr val="2C2C2E"/>
                </a:solidFill>
                <a:latin typeface="Muli Bold"/>
              </a:rPr>
              <a:t>CRÉDIT</a:t>
            </a:r>
          </a:p>
          <a:p>
            <a:pPr>
              <a:lnSpc>
                <a:spcPts val="1497"/>
              </a:lnSpc>
              <a:spcBef>
                <a:spcPct val="0"/>
              </a:spcBef>
            </a:pPr>
          </a:p>
        </p:txBody>
      </p:sp>
      <p:sp>
        <p:nvSpPr>
          <p:cNvPr name="TextBox 33" id="33"/>
          <p:cNvSpPr txBox="true"/>
          <p:nvPr/>
        </p:nvSpPr>
        <p:spPr>
          <a:xfrm rot="0">
            <a:off x="1045731" y="4430553"/>
            <a:ext cx="2250107" cy="239395"/>
          </a:xfrm>
          <a:prstGeom prst="rect">
            <a:avLst/>
          </a:prstGeom>
        </p:spPr>
        <p:txBody>
          <a:bodyPr anchor="t" rtlCol="false" tIns="0" lIns="0" bIns="0" rIns="0">
            <a:spAutoFit/>
          </a:bodyPr>
          <a:lstStyle/>
          <a:p>
            <a:pPr algn="ctr" marL="0" indent="0" lvl="0">
              <a:lnSpc>
                <a:spcPts val="1820"/>
              </a:lnSpc>
            </a:pPr>
            <a:r>
              <a:rPr lang="en-US" sz="1400" spc="42">
                <a:solidFill>
                  <a:srgbClr val="F41F6B"/>
                </a:solidFill>
                <a:latin typeface="Barlow Medium Bold"/>
              </a:rPr>
              <a:t>CONSOMMATION</a:t>
            </a:r>
          </a:p>
        </p:txBody>
      </p:sp>
      <p:grpSp>
        <p:nvGrpSpPr>
          <p:cNvPr name="Group 34" id="34"/>
          <p:cNvGrpSpPr/>
          <p:nvPr/>
        </p:nvGrpSpPr>
        <p:grpSpPr>
          <a:xfrm rot="-10800000">
            <a:off x="3780000" y="8196460"/>
            <a:ext cx="3305522" cy="1903987"/>
            <a:chOff x="0" y="0"/>
            <a:chExt cx="17887465" cy="10303212"/>
          </a:xfrm>
        </p:grpSpPr>
        <p:sp>
          <p:nvSpPr>
            <p:cNvPr name="Freeform 35" id="35"/>
            <p:cNvSpPr/>
            <p:nvPr/>
          </p:nvSpPr>
          <p:spPr>
            <a:xfrm flipH="false" flipV="false" rot="0">
              <a:off x="72390" y="72390"/>
              <a:ext cx="17742685" cy="10158432"/>
            </a:xfrm>
            <a:custGeom>
              <a:avLst/>
              <a:gdLst/>
              <a:ahLst/>
              <a:cxnLst/>
              <a:rect r="r" b="b" t="t" l="l"/>
              <a:pathLst>
                <a:path h="10158432" w="17742685">
                  <a:moveTo>
                    <a:pt x="0" y="0"/>
                  </a:moveTo>
                  <a:lnTo>
                    <a:pt x="17742685" y="0"/>
                  </a:lnTo>
                  <a:lnTo>
                    <a:pt x="17742685" y="10158432"/>
                  </a:lnTo>
                  <a:lnTo>
                    <a:pt x="0" y="10158432"/>
                  </a:lnTo>
                  <a:lnTo>
                    <a:pt x="0" y="0"/>
                  </a:lnTo>
                  <a:close/>
                </a:path>
              </a:pathLst>
            </a:custGeom>
            <a:solidFill>
              <a:srgbClr val="000000">
                <a:alpha val="0"/>
              </a:srgbClr>
            </a:solidFill>
          </p:spPr>
        </p:sp>
        <p:sp>
          <p:nvSpPr>
            <p:cNvPr name="Freeform 36" id="36"/>
            <p:cNvSpPr/>
            <p:nvPr/>
          </p:nvSpPr>
          <p:spPr>
            <a:xfrm flipH="false" flipV="false" rot="0">
              <a:off x="0" y="0"/>
              <a:ext cx="17887465" cy="10303212"/>
            </a:xfrm>
            <a:custGeom>
              <a:avLst/>
              <a:gdLst/>
              <a:ahLst/>
              <a:cxnLst/>
              <a:rect r="r" b="b" t="t" l="l"/>
              <a:pathLst>
                <a:path h="10303212" w="17887465">
                  <a:moveTo>
                    <a:pt x="17742684" y="10158432"/>
                  </a:moveTo>
                  <a:lnTo>
                    <a:pt x="17887465" y="10158432"/>
                  </a:lnTo>
                  <a:lnTo>
                    <a:pt x="17887465" y="10303212"/>
                  </a:lnTo>
                  <a:lnTo>
                    <a:pt x="17742684" y="10303212"/>
                  </a:lnTo>
                  <a:lnTo>
                    <a:pt x="17742684" y="10158432"/>
                  </a:lnTo>
                  <a:close/>
                  <a:moveTo>
                    <a:pt x="0" y="144780"/>
                  </a:moveTo>
                  <a:lnTo>
                    <a:pt x="144780" y="144780"/>
                  </a:lnTo>
                  <a:lnTo>
                    <a:pt x="144780" y="10158432"/>
                  </a:lnTo>
                  <a:lnTo>
                    <a:pt x="0" y="10158432"/>
                  </a:lnTo>
                  <a:lnTo>
                    <a:pt x="0" y="144780"/>
                  </a:lnTo>
                  <a:close/>
                  <a:moveTo>
                    <a:pt x="0" y="10158432"/>
                  </a:moveTo>
                  <a:lnTo>
                    <a:pt x="144780" y="10158432"/>
                  </a:lnTo>
                  <a:lnTo>
                    <a:pt x="144780" y="10303212"/>
                  </a:lnTo>
                  <a:lnTo>
                    <a:pt x="0" y="10303212"/>
                  </a:lnTo>
                  <a:lnTo>
                    <a:pt x="0" y="10158432"/>
                  </a:lnTo>
                  <a:close/>
                  <a:moveTo>
                    <a:pt x="17742684" y="144780"/>
                  </a:moveTo>
                  <a:lnTo>
                    <a:pt x="17887465" y="144780"/>
                  </a:lnTo>
                  <a:lnTo>
                    <a:pt x="17887465" y="10158432"/>
                  </a:lnTo>
                  <a:lnTo>
                    <a:pt x="17742684" y="10158432"/>
                  </a:lnTo>
                  <a:lnTo>
                    <a:pt x="17742684" y="144780"/>
                  </a:lnTo>
                  <a:close/>
                  <a:moveTo>
                    <a:pt x="144780" y="10158432"/>
                  </a:moveTo>
                  <a:lnTo>
                    <a:pt x="17742684" y="10158432"/>
                  </a:lnTo>
                  <a:lnTo>
                    <a:pt x="17742684" y="10303212"/>
                  </a:lnTo>
                  <a:lnTo>
                    <a:pt x="144780" y="10303212"/>
                  </a:lnTo>
                  <a:lnTo>
                    <a:pt x="144780" y="10158432"/>
                  </a:lnTo>
                  <a:close/>
                  <a:moveTo>
                    <a:pt x="17742684" y="0"/>
                  </a:moveTo>
                  <a:lnTo>
                    <a:pt x="17887465" y="0"/>
                  </a:lnTo>
                  <a:lnTo>
                    <a:pt x="17887465" y="144780"/>
                  </a:lnTo>
                  <a:lnTo>
                    <a:pt x="17742684" y="144780"/>
                  </a:lnTo>
                  <a:lnTo>
                    <a:pt x="17742684" y="0"/>
                  </a:lnTo>
                  <a:close/>
                  <a:moveTo>
                    <a:pt x="0" y="0"/>
                  </a:moveTo>
                  <a:lnTo>
                    <a:pt x="144780" y="0"/>
                  </a:lnTo>
                  <a:lnTo>
                    <a:pt x="144780" y="144780"/>
                  </a:lnTo>
                  <a:lnTo>
                    <a:pt x="0" y="144780"/>
                  </a:lnTo>
                  <a:lnTo>
                    <a:pt x="0" y="0"/>
                  </a:lnTo>
                  <a:close/>
                  <a:moveTo>
                    <a:pt x="144780" y="0"/>
                  </a:moveTo>
                  <a:lnTo>
                    <a:pt x="17742684" y="0"/>
                  </a:lnTo>
                  <a:lnTo>
                    <a:pt x="17742684" y="144780"/>
                  </a:lnTo>
                  <a:lnTo>
                    <a:pt x="144780" y="144780"/>
                  </a:lnTo>
                  <a:lnTo>
                    <a:pt x="144780" y="0"/>
                  </a:lnTo>
                  <a:close/>
                </a:path>
              </a:pathLst>
            </a:custGeom>
            <a:solidFill>
              <a:srgbClr val="078046"/>
            </a:solidFill>
          </p:spPr>
        </p:sp>
      </p:grpSp>
      <p:grpSp>
        <p:nvGrpSpPr>
          <p:cNvPr name="Group 37" id="37"/>
          <p:cNvGrpSpPr/>
          <p:nvPr/>
        </p:nvGrpSpPr>
        <p:grpSpPr>
          <a:xfrm rot="-10800000">
            <a:off x="419874" y="8186975"/>
            <a:ext cx="3317985" cy="1913472"/>
            <a:chOff x="0" y="0"/>
            <a:chExt cx="18234939" cy="10516034"/>
          </a:xfrm>
        </p:grpSpPr>
        <p:sp>
          <p:nvSpPr>
            <p:cNvPr name="Freeform 38" id="38"/>
            <p:cNvSpPr/>
            <p:nvPr/>
          </p:nvSpPr>
          <p:spPr>
            <a:xfrm flipH="false" flipV="false" rot="0">
              <a:off x="72390" y="72390"/>
              <a:ext cx="18090160" cy="10371254"/>
            </a:xfrm>
            <a:custGeom>
              <a:avLst/>
              <a:gdLst/>
              <a:ahLst/>
              <a:cxnLst/>
              <a:rect r="r" b="b" t="t" l="l"/>
              <a:pathLst>
                <a:path h="10371254" w="18090160">
                  <a:moveTo>
                    <a:pt x="0" y="0"/>
                  </a:moveTo>
                  <a:lnTo>
                    <a:pt x="18090160" y="0"/>
                  </a:lnTo>
                  <a:lnTo>
                    <a:pt x="18090160" y="10371254"/>
                  </a:lnTo>
                  <a:lnTo>
                    <a:pt x="0" y="10371254"/>
                  </a:lnTo>
                  <a:lnTo>
                    <a:pt x="0" y="0"/>
                  </a:lnTo>
                  <a:close/>
                </a:path>
              </a:pathLst>
            </a:custGeom>
            <a:solidFill>
              <a:srgbClr val="000000">
                <a:alpha val="0"/>
              </a:srgbClr>
            </a:solidFill>
          </p:spPr>
        </p:sp>
        <p:sp>
          <p:nvSpPr>
            <p:cNvPr name="Freeform 39" id="39"/>
            <p:cNvSpPr/>
            <p:nvPr/>
          </p:nvSpPr>
          <p:spPr>
            <a:xfrm flipH="false" flipV="false" rot="0">
              <a:off x="0" y="0"/>
              <a:ext cx="18234940" cy="10516034"/>
            </a:xfrm>
            <a:custGeom>
              <a:avLst/>
              <a:gdLst/>
              <a:ahLst/>
              <a:cxnLst/>
              <a:rect r="r" b="b" t="t" l="l"/>
              <a:pathLst>
                <a:path h="10516034" w="18234940">
                  <a:moveTo>
                    <a:pt x="18090159" y="10371254"/>
                  </a:moveTo>
                  <a:lnTo>
                    <a:pt x="18234940" y="10371254"/>
                  </a:lnTo>
                  <a:lnTo>
                    <a:pt x="18234940" y="10516034"/>
                  </a:lnTo>
                  <a:lnTo>
                    <a:pt x="18090159" y="10516034"/>
                  </a:lnTo>
                  <a:lnTo>
                    <a:pt x="18090159" y="10371254"/>
                  </a:lnTo>
                  <a:close/>
                  <a:moveTo>
                    <a:pt x="0" y="144780"/>
                  </a:moveTo>
                  <a:lnTo>
                    <a:pt x="144780" y="144780"/>
                  </a:lnTo>
                  <a:lnTo>
                    <a:pt x="144780" y="10371254"/>
                  </a:lnTo>
                  <a:lnTo>
                    <a:pt x="0" y="10371254"/>
                  </a:lnTo>
                  <a:lnTo>
                    <a:pt x="0" y="144780"/>
                  </a:lnTo>
                  <a:close/>
                  <a:moveTo>
                    <a:pt x="0" y="10371254"/>
                  </a:moveTo>
                  <a:lnTo>
                    <a:pt x="144780" y="10371254"/>
                  </a:lnTo>
                  <a:lnTo>
                    <a:pt x="144780" y="10516034"/>
                  </a:lnTo>
                  <a:lnTo>
                    <a:pt x="0" y="10516034"/>
                  </a:lnTo>
                  <a:lnTo>
                    <a:pt x="0" y="10371254"/>
                  </a:lnTo>
                  <a:close/>
                  <a:moveTo>
                    <a:pt x="18090159" y="144780"/>
                  </a:moveTo>
                  <a:lnTo>
                    <a:pt x="18234940" y="144780"/>
                  </a:lnTo>
                  <a:lnTo>
                    <a:pt x="18234940" y="10371254"/>
                  </a:lnTo>
                  <a:lnTo>
                    <a:pt x="18090159" y="10371254"/>
                  </a:lnTo>
                  <a:lnTo>
                    <a:pt x="18090159" y="144780"/>
                  </a:lnTo>
                  <a:close/>
                  <a:moveTo>
                    <a:pt x="144780" y="10371254"/>
                  </a:moveTo>
                  <a:lnTo>
                    <a:pt x="18090159" y="10371254"/>
                  </a:lnTo>
                  <a:lnTo>
                    <a:pt x="18090159" y="10516034"/>
                  </a:lnTo>
                  <a:lnTo>
                    <a:pt x="144780" y="10516034"/>
                  </a:lnTo>
                  <a:lnTo>
                    <a:pt x="144780" y="10371254"/>
                  </a:lnTo>
                  <a:close/>
                  <a:moveTo>
                    <a:pt x="18090159" y="0"/>
                  </a:moveTo>
                  <a:lnTo>
                    <a:pt x="18234940" y="0"/>
                  </a:lnTo>
                  <a:lnTo>
                    <a:pt x="18234940" y="144780"/>
                  </a:lnTo>
                  <a:lnTo>
                    <a:pt x="18090159" y="144780"/>
                  </a:lnTo>
                  <a:lnTo>
                    <a:pt x="18090159" y="0"/>
                  </a:lnTo>
                  <a:close/>
                  <a:moveTo>
                    <a:pt x="0" y="0"/>
                  </a:moveTo>
                  <a:lnTo>
                    <a:pt x="144780" y="0"/>
                  </a:lnTo>
                  <a:lnTo>
                    <a:pt x="144780" y="144780"/>
                  </a:lnTo>
                  <a:lnTo>
                    <a:pt x="0" y="144780"/>
                  </a:lnTo>
                  <a:lnTo>
                    <a:pt x="0" y="0"/>
                  </a:lnTo>
                  <a:close/>
                  <a:moveTo>
                    <a:pt x="144780" y="0"/>
                  </a:moveTo>
                  <a:lnTo>
                    <a:pt x="18090159" y="0"/>
                  </a:lnTo>
                  <a:lnTo>
                    <a:pt x="18090159" y="144780"/>
                  </a:lnTo>
                  <a:lnTo>
                    <a:pt x="144780" y="144780"/>
                  </a:lnTo>
                  <a:lnTo>
                    <a:pt x="144780" y="0"/>
                  </a:lnTo>
                  <a:close/>
                </a:path>
              </a:pathLst>
            </a:custGeom>
            <a:solidFill>
              <a:srgbClr val="078046"/>
            </a:solidFill>
          </p:spPr>
        </p:sp>
      </p:grpSp>
      <p:sp>
        <p:nvSpPr>
          <p:cNvPr name="Freeform 40" id="40"/>
          <p:cNvSpPr/>
          <p:nvPr/>
        </p:nvSpPr>
        <p:spPr>
          <a:xfrm flipH="false" flipV="false" rot="0">
            <a:off x="3901983" y="8334133"/>
            <a:ext cx="246989" cy="246989"/>
          </a:xfrm>
          <a:custGeom>
            <a:avLst/>
            <a:gdLst/>
            <a:ahLst/>
            <a:cxnLst/>
            <a:rect r="r" b="b" t="t" l="l"/>
            <a:pathLst>
              <a:path h="246989" w="246989">
                <a:moveTo>
                  <a:pt x="0" y="0"/>
                </a:moveTo>
                <a:lnTo>
                  <a:pt x="246989" y="0"/>
                </a:lnTo>
                <a:lnTo>
                  <a:pt x="246989" y="246989"/>
                </a:lnTo>
                <a:lnTo>
                  <a:pt x="0" y="2469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1" id="41"/>
          <p:cNvSpPr txBox="true"/>
          <p:nvPr/>
        </p:nvSpPr>
        <p:spPr>
          <a:xfrm rot="0">
            <a:off x="1208065" y="8341727"/>
            <a:ext cx="2194157" cy="239395"/>
          </a:xfrm>
          <a:prstGeom prst="rect">
            <a:avLst/>
          </a:prstGeom>
        </p:spPr>
        <p:txBody>
          <a:bodyPr anchor="t" rtlCol="false" tIns="0" lIns="0" bIns="0" rIns="0">
            <a:spAutoFit/>
          </a:bodyPr>
          <a:lstStyle/>
          <a:p>
            <a:pPr algn="ctr" marL="0" indent="0" lvl="0">
              <a:lnSpc>
                <a:spcPts val="1820"/>
              </a:lnSpc>
              <a:spcBef>
                <a:spcPct val="0"/>
              </a:spcBef>
            </a:pPr>
            <a:r>
              <a:rPr lang="en-US" sz="1400" spc="42">
                <a:solidFill>
                  <a:srgbClr val="F41F6B"/>
                </a:solidFill>
                <a:latin typeface="Barlow Medium Bold"/>
              </a:rPr>
              <a:t>DÉPENSE PRÉ-ENGAGÉE</a:t>
            </a:r>
          </a:p>
        </p:txBody>
      </p:sp>
      <p:sp>
        <p:nvSpPr>
          <p:cNvPr name="TextBox 42" id="42"/>
          <p:cNvSpPr txBox="true"/>
          <p:nvPr/>
        </p:nvSpPr>
        <p:spPr>
          <a:xfrm rot="0">
            <a:off x="4301597" y="8323643"/>
            <a:ext cx="2250107" cy="239395"/>
          </a:xfrm>
          <a:prstGeom prst="rect">
            <a:avLst/>
          </a:prstGeom>
        </p:spPr>
        <p:txBody>
          <a:bodyPr anchor="t" rtlCol="false" tIns="0" lIns="0" bIns="0" rIns="0">
            <a:spAutoFit/>
          </a:bodyPr>
          <a:lstStyle/>
          <a:p>
            <a:pPr algn="ctr" marL="0" indent="0" lvl="0">
              <a:lnSpc>
                <a:spcPts val="1820"/>
              </a:lnSpc>
            </a:pPr>
            <a:r>
              <a:rPr lang="en-US" sz="1400" spc="42">
                <a:solidFill>
                  <a:srgbClr val="F41F6B"/>
                </a:solidFill>
                <a:latin typeface="Barlow Medium Bold"/>
              </a:rPr>
              <a:t>CRÉDIT</a:t>
            </a:r>
          </a:p>
        </p:txBody>
      </p:sp>
      <p:sp>
        <p:nvSpPr>
          <p:cNvPr name="Freeform 43" id="43"/>
          <p:cNvSpPr/>
          <p:nvPr/>
        </p:nvSpPr>
        <p:spPr>
          <a:xfrm flipH="false" flipV="false" rot="0">
            <a:off x="675248" y="8352218"/>
            <a:ext cx="246989" cy="246989"/>
          </a:xfrm>
          <a:custGeom>
            <a:avLst/>
            <a:gdLst/>
            <a:ahLst/>
            <a:cxnLst/>
            <a:rect r="r" b="b" t="t" l="l"/>
            <a:pathLst>
              <a:path h="246989" w="246989">
                <a:moveTo>
                  <a:pt x="0" y="0"/>
                </a:moveTo>
                <a:lnTo>
                  <a:pt x="246989" y="0"/>
                </a:lnTo>
                <a:lnTo>
                  <a:pt x="246989" y="246988"/>
                </a:lnTo>
                <a:lnTo>
                  <a:pt x="0" y="24698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4" id="44"/>
          <p:cNvSpPr/>
          <p:nvPr/>
        </p:nvSpPr>
        <p:spPr>
          <a:xfrm flipH="false" flipV="false" rot="0">
            <a:off x="47363" y="10359500"/>
            <a:ext cx="795035" cy="280581"/>
          </a:xfrm>
          <a:custGeom>
            <a:avLst/>
            <a:gdLst/>
            <a:ahLst/>
            <a:cxnLst/>
            <a:rect r="r" b="b" t="t" l="l"/>
            <a:pathLst>
              <a:path h="280581" w="795035">
                <a:moveTo>
                  <a:pt x="0" y="0"/>
                </a:moveTo>
                <a:lnTo>
                  <a:pt x="795035" y="0"/>
                </a:lnTo>
                <a:lnTo>
                  <a:pt x="795035" y="280581"/>
                </a:lnTo>
                <a:lnTo>
                  <a:pt x="0" y="280581"/>
                </a:lnTo>
                <a:lnTo>
                  <a:pt x="0" y="0"/>
                </a:lnTo>
                <a:close/>
              </a:path>
            </a:pathLst>
          </a:custGeom>
          <a:blipFill>
            <a:blip r:embed="rId4"/>
            <a:stretch>
              <a:fillRect l="0" t="0" r="0" b="0"/>
            </a:stretch>
          </a:blipFill>
        </p:spPr>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476502" y="1291137"/>
            <a:ext cx="2368611" cy="317987"/>
            <a:chOff x="0" y="0"/>
            <a:chExt cx="22615557" cy="3036148"/>
          </a:xfrm>
        </p:grpSpPr>
        <p:sp>
          <p:nvSpPr>
            <p:cNvPr name="Freeform 3" id="3"/>
            <p:cNvSpPr/>
            <p:nvPr/>
          </p:nvSpPr>
          <p:spPr>
            <a:xfrm flipH="false" flipV="false" rot="0">
              <a:off x="72390" y="72390"/>
              <a:ext cx="22470777" cy="2891369"/>
            </a:xfrm>
            <a:custGeom>
              <a:avLst/>
              <a:gdLst/>
              <a:ahLst/>
              <a:cxnLst/>
              <a:rect r="r" b="b" t="t" l="l"/>
              <a:pathLst>
                <a:path h="2891369" w="22470777">
                  <a:moveTo>
                    <a:pt x="0" y="0"/>
                  </a:moveTo>
                  <a:lnTo>
                    <a:pt x="22470777" y="0"/>
                  </a:lnTo>
                  <a:lnTo>
                    <a:pt x="22470777" y="2891369"/>
                  </a:lnTo>
                  <a:lnTo>
                    <a:pt x="0" y="2891369"/>
                  </a:lnTo>
                  <a:lnTo>
                    <a:pt x="0" y="0"/>
                  </a:lnTo>
                  <a:close/>
                </a:path>
              </a:pathLst>
            </a:custGeom>
            <a:solidFill>
              <a:srgbClr val="2360D8"/>
            </a:solidFill>
          </p:spPr>
        </p:sp>
        <p:sp>
          <p:nvSpPr>
            <p:cNvPr name="Freeform 4" id="4"/>
            <p:cNvSpPr/>
            <p:nvPr/>
          </p:nvSpPr>
          <p:spPr>
            <a:xfrm flipH="false" flipV="false" rot="0">
              <a:off x="0" y="0"/>
              <a:ext cx="22615558" cy="3036148"/>
            </a:xfrm>
            <a:custGeom>
              <a:avLst/>
              <a:gdLst/>
              <a:ahLst/>
              <a:cxnLst/>
              <a:rect r="r" b="b" t="t" l="l"/>
              <a:pathLst>
                <a:path h="3036148" w="22615558">
                  <a:moveTo>
                    <a:pt x="22470777" y="2891368"/>
                  </a:moveTo>
                  <a:lnTo>
                    <a:pt x="22615558" y="2891368"/>
                  </a:lnTo>
                  <a:lnTo>
                    <a:pt x="22615558" y="3036148"/>
                  </a:lnTo>
                  <a:lnTo>
                    <a:pt x="22470777" y="3036148"/>
                  </a:lnTo>
                  <a:lnTo>
                    <a:pt x="22470777" y="2891368"/>
                  </a:lnTo>
                  <a:close/>
                  <a:moveTo>
                    <a:pt x="0" y="144780"/>
                  </a:moveTo>
                  <a:lnTo>
                    <a:pt x="144780" y="144780"/>
                  </a:lnTo>
                  <a:lnTo>
                    <a:pt x="144780" y="2891368"/>
                  </a:lnTo>
                  <a:lnTo>
                    <a:pt x="0" y="2891368"/>
                  </a:lnTo>
                  <a:lnTo>
                    <a:pt x="0" y="144780"/>
                  </a:lnTo>
                  <a:close/>
                  <a:moveTo>
                    <a:pt x="0" y="2891368"/>
                  </a:moveTo>
                  <a:lnTo>
                    <a:pt x="144780" y="2891368"/>
                  </a:lnTo>
                  <a:lnTo>
                    <a:pt x="144780" y="3036148"/>
                  </a:lnTo>
                  <a:lnTo>
                    <a:pt x="0" y="3036148"/>
                  </a:lnTo>
                  <a:lnTo>
                    <a:pt x="0" y="2891368"/>
                  </a:lnTo>
                  <a:close/>
                  <a:moveTo>
                    <a:pt x="22470777" y="144780"/>
                  </a:moveTo>
                  <a:lnTo>
                    <a:pt x="22615558" y="144780"/>
                  </a:lnTo>
                  <a:lnTo>
                    <a:pt x="22615558" y="2891368"/>
                  </a:lnTo>
                  <a:lnTo>
                    <a:pt x="22470777" y="2891368"/>
                  </a:lnTo>
                  <a:lnTo>
                    <a:pt x="22470777" y="144780"/>
                  </a:lnTo>
                  <a:close/>
                  <a:moveTo>
                    <a:pt x="144780" y="2891368"/>
                  </a:moveTo>
                  <a:lnTo>
                    <a:pt x="22470777" y="2891368"/>
                  </a:lnTo>
                  <a:lnTo>
                    <a:pt x="22470777" y="3036148"/>
                  </a:lnTo>
                  <a:lnTo>
                    <a:pt x="144780" y="3036148"/>
                  </a:lnTo>
                  <a:lnTo>
                    <a:pt x="144780" y="2891368"/>
                  </a:lnTo>
                  <a:close/>
                  <a:moveTo>
                    <a:pt x="22470777" y="0"/>
                  </a:moveTo>
                  <a:lnTo>
                    <a:pt x="22615558" y="0"/>
                  </a:lnTo>
                  <a:lnTo>
                    <a:pt x="22615558" y="144780"/>
                  </a:lnTo>
                  <a:lnTo>
                    <a:pt x="22470777" y="144780"/>
                  </a:lnTo>
                  <a:lnTo>
                    <a:pt x="22470777" y="0"/>
                  </a:lnTo>
                  <a:close/>
                  <a:moveTo>
                    <a:pt x="0" y="0"/>
                  </a:moveTo>
                  <a:lnTo>
                    <a:pt x="144780" y="0"/>
                  </a:lnTo>
                  <a:lnTo>
                    <a:pt x="144780" y="144780"/>
                  </a:lnTo>
                  <a:lnTo>
                    <a:pt x="0" y="144780"/>
                  </a:lnTo>
                  <a:lnTo>
                    <a:pt x="0" y="0"/>
                  </a:lnTo>
                  <a:close/>
                  <a:moveTo>
                    <a:pt x="144780" y="0"/>
                  </a:moveTo>
                  <a:lnTo>
                    <a:pt x="22470777" y="0"/>
                  </a:lnTo>
                  <a:lnTo>
                    <a:pt x="22470777" y="144780"/>
                  </a:lnTo>
                  <a:lnTo>
                    <a:pt x="144780" y="144780"/>
                  </a:lnTo>
                  <a:lnTo>
                    <a:pt x="144780" y="0"/>
                  </a:lnTo>
                  <a:close/>
                </a:path>
              </a:pathLst>
            </a:custGeom>
            <a:solidFill>
              <a:srgbClr val="FFFFFF"/>
            </a:solidFill>
          </p:spPr>
        </p:sp>
      </p:grpSp>
      <p:grpSp>
        <p:nvGrpSpPr>
          <p:cNvPr name="Group 5" id="5"/>
          <p:cNvGrpSpPr/>
          <p:nvPr/>
        </p:nvGrpSpPr>
        <p:grpSpPr>
          <a:xfrm rot="0">
            <a:off x="737013" y="1685160"/>
            <a:ext cx="6047294" cy="587630"/>
            <a:chOff x="0" y="0"/>
            <a:chExt cx="57739714" cy="5610704"/>
          </a:xfrm>
        </p:grpSpPr>
        <p:sp>
          <p:nvSpPr>
            <p:cNvPr name="Freeform 6" id="6"/>
            <p:cNvSpPr/>
            <p:nvPr/>
          </p:nvSpPr>
          <p:spPr>
            <a:xfrm flipH="false" flipV="false" rot="0">
              <a:off x="72390" y="72390"/>
              <a:ext cx="57594937" cy="5465924"/>
            </a:xfrm>
            <a:custGeom>
              <a:avLst/>
              <a:gdLst/>
              <a:ahLst/>
              <a:cxnLst/>
              <a:rect r="r" b="b" t="t" l="l"/>
              <a:pathLst>
                <a:path h="5465924" w="57594937">
                  <a:moveTo>
                    <a:pt x="0" y="0"/>
                  </a:moveTo>
                  <a:lnTo>
                    <a:pt x="57594937" y="0"/>
                  </a:lnTo>
                  <a:lnTo>
                    <a:pt x="57594937" y="5465924"/>
                  </a:lnTo>
                  <a:lnTo>
                    <a:pt x="0" y="5465924"/>
                  </a:lnTo>
                  <a:lnTo>
                    <a:pt x="0" y="0"/>
                  </a:lnTo>
                  <a:close/>
                </a:path>
              </a:pathLst>
            </a:custGeom>
            <a:solidFill>
              <a:srgbClr val="FFFFFF"/>
            </a:solidFill>
          </p:spPr>
        </p:sp>
        <p:sp>
          <p:nvSpPr>
            <p:cNvPr name="Freeform 7" id="7"/>
            <p:cNvSpPr/>
            <p:nvPr/>
          </p:nvSpPr>
          <p:spPr>
            <a:xfrm flipH="false" flipV="false" rot="0">
              <a:off x="0" y="0"/>
              <a:ext cx="57739713" cy="5610704"/>
            </a:xfrm>
            <a:custGeom>
              <a:avLst/>
              <a:gdLst/>
              <a:ahLst/>
              <a:cxnLst/>
              <a:rect r="r" b="b" t="t" l="l"/>
              <a:pathLst>
                <a:path h="5610704" w="57739713">
                  <a:moveTo>
                    <a:pt x="57594934" y="5465924"/>
                  </a:moveTo>
                  <a:lnTo>
                    <a:pt x="57739713" y="5465924"/>
                  </a:lnTo>
                  <a:lnTo>
                    <a:pt x="57739713" y="5610704"/>
                  </a:lnTo>
                  <a:lnTo>
                    <a:pt x="57594934" y="5610704"/>
                  </a:lnTo>
                  <a:lnTo>
                    <a:pt x="57594934" y="5465924"/>
                  </a:lnTo>
                  <a:close/>
                  <a:moveTo>
                    <a:pt x="0" y="144780"/>
                  </a:moveTo>
                  <a:lnTo>
                    <a:pt x="144780" y="144780"/>
                  </a:lnTo>
                  <a:lnTo>
                    <a:pt x="144780" y="5465924"/>
                  </a:lnTo>
                  <a:lnTo>
                    <a:pt x="0" y="5465924"/>
                  </a:lnTo>
                  <a:lnTo>
                    <a:pt x="0" y="144780"/>
                  </a:lnTo>
                  <a:close/>
                  <a:moveTo>
                    <a:pt x="0" y="5465924"/>
                  </a:moveTo>
                  <a:lnTo>
                    <a:pt x="144780" y="5465924"/>
                  </a:lnTo>
                  <a:lnTo>
                    <a:pt x="144780" y="5610704"/>
                  </a:lnTo>
                  <a:lnTo>
                    <a:pt x="0" y="5610704"/>
                  </a:lnTo>
                  <a:lnTo>
                    <a:pt x="0" y="5465924"/>
                  </a:lnTo>
                  <a:close/>
                  <a:moveTo>
                    <a:pt x="57594934" y="144780"/>
                  </a:moveTo>
                  <a:lnTo>
                    <a:pt x="57739713" y="144780"/>
                  </a:lnTo>
                  <a:lnTo>
                    <a:pt x="57739713" y="5465924"/>
                  </a:lnTo>
                  <a:lnTo>
                    <a:pt x="57594934" y="5465924"/>
                  </a:lnTo>
                  <a:lnTo>
                    <a:pt x="57594934" y="144780"/>
                  </a:lnTo>
                  <a:close/>
                  <a:moveTo>
                    <a:pt x="144780" y="5465924"/>
                  </a:moveTo>
                  <a:lnTo>
                    <a:pt x="57594934" y="5465924"/>
                  </a:lnTo>
                  <a:lnTo>
                    <a:pt x="57594934" y="5610704"/>
                  </a:lnTo>
                  <a:lnTo>
                    <a:pt x="144780" y="5610704"/>
                  </a:lnTo>
                  <a:lnTo>
                    <a:pt x="144780" y="5465924"/>
                  </a:lnTo>
                  <a:close/>
                  <a:moveTo>
                    <a:pt x="57594934" y="0"/>
                  </a:moveTo>
                  <a:lnTo>
                    <a:pt x="57739713" y="0"/>
                  </a:lnTo>
                  <a:lnTo>
                    <a:pt x="57739713" y="144780"/>
                  </a:lnTo>
                  <a:lnTo>
                    <a:pt x="57594934" y="144780"/>
                  </a:lnTo>
                  <a:lnTo>
                    <a:pt x="57594934" y="0"/>
                  </a:lnTo>
                  <a:close/>
                  <a:moveTo>
                    <a:pt x="0" y="0"/>
                  </a:moveTo>
                  <a:lnTo>
                    <a:pt x="144780" y="0"/>
                  </a:lnTo>
                  <a:lnTo>
                    <a:pt x="144780" y="144780"/>
                  </a:lnTo>
                  <a:lnTo>
                    <a:pt x="0" y="144780"/>
                  </a:lnTo>
                  <a:lnTo>
                    <a:pt x="0" y="0"/>
                  </a:lnTo>
                  <a:close/>
                  <a:moveTo>
                    <a:pt x="144780" y="0"/>
                  </a:moveTo>
                  <a:lnTo>
                    <a:pt x="57594934" y="0"/>
                  </a:lnTo>
                  <a:lnTo>
                    <a:pt x="57594934" y="144780"/>
                  </a:lnTo>
                  <a:lnTo>
                    <a:pt x="144780" y="144780"/>
                  </a:lnTo>
                  <a:lnTo>
                    <a:pt x="144780" y="0"/>
                  </a:lnTo>
                  <a:close/>
                </a:path>
              </a:pathLst>
            </a:custGeom>
            <a:solidFill>
              <a:srgbClr val="000000"/>
            </a:solidFill>
          </p:spPr>
        </p:sp>
      </p:grpSp>
      <p:grpSp>
        <p:nvGrpSpPr>
          <p:cNvPr name="Group 8" id="8"/>
          <p:cNvGrpSpPr/>
          <p:nvPr/>
        </p:nvGrpSpPr>
        <p:grpSpPr>
          <a:xfrm rot="0">
            <a:off x="713404" y="2396615"/>
            <a:ext cx="2947403" cy="1248370"/>
            <a:chOff x="0" y="0"/>
            <a:chExt cx="28141878" cy="11919469"/>
          </a:xfrm>
        </p:grpSpPr>
        <p:sp>
          <p:nvSpPr>
            <p:cNvPr name="Freeform 9" id="9"/>
            <p:cNvSpPr/>
            <p:nvPr/>
          </p:nvSpPr>
          <p:spPr>
            <a:xfrm flipH="false" flipV="false" rot="0">
              <a:off x="72390" y="72390"/>
              <a:ext cx="27997100" cy="11774690"/>
            </a:xfrm>
            <a:custGeom>
              <a:avLst/>
              <a:gdLst/>
              <a:ahLst/>
              <a:cxnLst/>
              <a:rect r="r" b="b" t="t" l="l"/>
              <a:pathLst>
                <a:path h="11774690" w="27997100">
                  <a:moveTo>
                    <a:pt x="0" y="0"/>
                  </a:moveTo>
                  <a:lnTo>
                    <a:pt x="27997100" y="0"/>
                  </a:lnTo>
                  <a:lnTo>
                    <a:pt x="27997100" y="11774690"/>
                  </a:lnTo>
                  <a:lnTo>
                    <a:pt x="0" y="11774690"/>
                  </a:lnTo>
                  <a:lnTo>
                    <a:pt x="0" y="0"/>
                  </a:lnTo>
                  <a:close/>
                </a:path>
              </a:pathLst>
            </a:custGeom>
            <a:solidFill>
              <a:srgbClr val="FFFFFF"/>
            </a:solidFill>
          </p:spPr>
        </p:sp>
        <p:sp>
          <p:nvSpPr>
            <p:cNvPr name="Freeform 10" id="10"/>
            <p:cNvSpPr/>
            <p:nvPr/>
          </p:nvSpPr>
          <p:spPr>
            <a:xfrm flipH="false" flipV="false" rot="0">
              <a:off x="0" y="0"/>
              <a:ext cx="28141879" cy="11919469"/>
            </a:xfrm>
            <a:custGeom>
              <a:avLst/>
              <a:gdLst/>
              <a:ahLst/>
              <a:cxnLst/>
              <a:rect r="r" b="b" t="t" l="l"/>
              <a:pathLst>
                <a:path h="11919469" w="28141879">
                  <a:moveTo>
                    <a:pt x="27997097" y="11774690"/>
                  </a:moveTo>
                  <a:lnTo>
                    <a:pt x="28141879" y="11774690"/>
                  </a:lnTo>
                  <a:lnTo>
                    <a:pt x="28141879" y="11919469"/>
                  </a:lnTo>
                  <a:lnTo>
                    <a:pt x="27997097" y="11919469"/>
                  </a:lnTo>
                  <a:lnTo>
                    <a:pt x="27997097" y="11774690"/>
                  </a:lnTo>
                  <a:close/>
                  <a:moveTo>
                    <a:pt x="0" y="144780"/>
                  </a:moveTo>
                  <a:lnTo>
                    <a:pt x="144780" y="144780"/>
                  </a:lnTo>
                  <a:lnTo>
                    <a:pt x="144780" y="11774690"/>
                  </a:lnTo>
                  <a:lnTo>
                    <a:pt x="0" y="11774690"/>
                  </a:lnTo>
                  <a:lnTo>
                    <a:pt x="0" y="144780"/>
                  </a:lnTo>
                  <a:close/>
                  <a:moveTo>
                    <a:pt x="0" y="11774690"/>
                  </a:moveTo>
                  <a:lnTo>
                    <a:pt x="144780" y="11774690"/>
                  </a:lnTo>
                  <a:lnTo>
                    <a:pt x="144780" y="11919469"/>
                  </a:lnTo>
                  <a:lnTo>
                    <a:pt x="0" y="11919469"/>
                  </a:lnTo>
                  <a:lnTo>
                    <a:pt x="0" y="11774690"/>
                  </a:lnTo>
                  <a:close/>
                  <a:moveTo>
                    <a:pt x="27997097" y="144780"/>
                  </a:moveTo>
                  <a:lnTo>
                    <a:pt x="28141879" y="144780"/>
                  </a:lnTo>
                  <a:lnTo>
                    <a:pt x="28141879" y="11774690"/>
                  </a:lnTo>
                  <a:lnTo>
                    <a:pt x="27997097" y="11774690"/>
                  </a:lnTo>
                  <a:lnTo>
                    <a:pt x="27997097" y="144780"/>
                  </a:lnTo>
                  <a:close/>
                  <a:moveTo>
                    <a:pt x="144780" y="11774690"/>
                  </a:moveTo>
                  <a:lnTo>
                    <a:pt x="27997097" y="11774690"/>
                  </a:lnTo>
                  <a:lnTo>
                    <a:pt x="27997097" y="11919469"/>
                  </a:lnTo>
                  <a:lnTo>
                    <a:pt x="144780" y="11919469"/>
                  </a:lnTo>
                  <a:lnTo>
                    <a:pt x="144780" y="11774690"/>
                  </a:lnTo>
                  <a:close/>
                  <a:moveTo>
                    <a:pt x="27997097" y="0"/>
                  </a:moveTo>
                  <a:lnTo>
                    <a:pt x="28141879" y="0"/>
                  </a:lnTo>
                  <a:lnTo>
                    <a:pt x="28141879" y="144780"/>
                  </a:lnTo>
                  <a:lnTo>
                    <a:pt x="27997097" y="144780"/>
                  </a:lnTo>
                  <a:lnTo>
                    <a:pt x="27997097" y="0"/>
                  </a:lnTo>
                  <a:close/>
                  <a:moveTo>
                    <a:pt x="0" y="0"/>
                  </a:moveTo>
                  <a:lnTo>
                    <a:pt x="144780" y="0"/>
                  </a:lnTo>
                  <a:lnTo>
                    <a:pt x="144780" y="144780"/>
                  </a:lnTo>
                  <a:lnTo>
                    <a:pt x="0" y="144780"/>
                  </a:lnTo>
                  <a:lnTo>
                    <a:pt x="0" y="0"/>
                  </a:lnTo>
                  <a:close/>
                  <a:moveTo>
                    <a:pt x="144780" y="0"/>
                  </a:moveTo>
                  <a:lnTo>
                    <a:pt x="27997097" y="0"/>
                  </a:lnTo>
                  <a:lnTo>
                    <a:pt x="27997097" y="144780"/>
                  </a:lnTo>
                  <a:lnTo>
                    <a:pt x="144780" y="144780"/>
                  </a:lnTo>
                  <a:lnTo>
                    <a:pt x="144780" y="0"/>
                  </a:lnTo>
                  <a:close/>
                </a:path>
              </a:pathLst>
            </a:custGeom>
            <a:solidFill>
              <a:srgbClr val="000000"/>
            </a:solidFill>
          </p:spPr>
        </p:sp>
      </p:grpSp>
      <p:grpSp>
        <p:nvGrpSpPr>
          <p:cNvPr name="Group 11" id="11"/>
          <p:cNvGrpSpPr/>
          <p:nvPr/>
        </p:nvGrpSpPr>
        <p:grpSpPr>
          <a:xfrm rot="0">
            <a:off x="3825522" y="2396615"/>
            <a:ext cx="2947403" cy="1248370"/>
            <a:chOff x="0" y="0"/>
            <a:chExt cx="28141878" cy="11919469"/>
          </a:xfrm>
        </p:grpSpPr>
        <p:sp>
          <p:nvSpPr>
            <p:cNvPr name="Freeform 12" id="12"/>
            <p:cNvSpPr/>
            <p:nvPr/>
          </p:nvSpPr>
          <p:spPr>
            <a:xfrm flipH="false" flipV="false" rot="0">
              <a:off x="72390" y="72390"/>
              <a:ext cx="27997100" cy="11774690"/>
            </a:xfrm>
            <a:custGeom>
              <a:avLst/>
              <a:gdLst/>
              <a:ahLst/>
              <a:cxnLst/>
              <a:rect r="r" b="b" t="t" l="l"/>
              <a:pathLst>
                <a:path h="11774690" w="27997100">
                  <a:moveTo>
                    <a:pt x="0" y="0"/>
                  </a:moveTo>
                  <a:lnTo>
                    <a:pt x="27997100" y="0"/>
                  </a:lnTo>
                  <a:lnTo>
                    <a:pt x="27997100" y="11774690"/>
                  </a:lnTo>
                  <a:lnTo>
                    <a:pt x="0" y="11774690"/>
                  </a:lnTo>
                  <a:lnTo>
                    <a:pt x="0" y="0"/>
                  </a:lnTo>
                  <a:close/>
                </a:path>
              </a:pathLst>
            </a:custGeom>
            <a:solidFill>
              <a:srgbClr val="FFFFFF"/>
            </a:solidFill>
          </p:spPr>
        </p:sp>
        <p:sp>
          <p:nvSpPr>
            <p:cNvPr name="Freeform 13" id="13"/>
            <p:cNvSpPr/>
            <p:nvPr/>
          </p:nvSpPr>
          <p:spPr>
            <a:xfrm flipH="false" flipV="false" rot="0">
              <a:off x="0" y="0"/>
              <a:ext cx="28141879" cy="11919469"/>
            </a:xfrm>
            <a:custGeom>
              <a:avLst/>
              <a:gdLst/>
              <a:ahLst/>
              <a:cxnLst/>
              <a:rect r="r" b="b" t="t" l="l"/>
              <a:pathLst>
                <a:path h="11919469" w="28141879">
                  <a:moveTo>
                    <a:pt x="27997097" y="11774690"/>
                  </a:moveTo>
                  <a:lnTo>
                    <a:pt x="28141879" y="11774690"/>
                  </a:lnTo>
                  <a:lnTo>
                    <a:pt x="28141879" y="11919469"/>
                  </a:lnTo>
                  <a:lnTo>
                    <a:pt x="27997097" y="11919469"/>
                  </a:lnTo>
                  <a:lnTo>
                    <a:pt x="27997097" y="11774690"/>
                  </a:lnTo>
                  <a:close/>
                  <a:moveTo>
                    <a:pt x="0" y="144780"/>
                  </a:moveTo>
                  <a:lnTo>
                    <a:pt x="144780" y="144780"/>
                  </a:lnTo>
                  <a:lnTo>
                    <a:pt x="144780" y="11774690"/>
                  </a:lnTo>
                  <a:lnTo>
                    <a:pt x="0" y="11774690"/>
                  </a:lnTo>
                  <a:lnTo>
                    <a:pt x="0" y="144780"/>
                  </a:lnTo>
                  <a:close/>
                  <a:moveTo>
                    <a:pt x="0" y="11774690"/>
                  </a:moveTo>
                  <a:lnTo>
                    <a:pt x="144780" y="11774690"/>
                  </a:lnTo>
                  <a:lnTo>
                    <a:pt x="144780" y="11919469"/>
                  </a:lnTo>
                  <a:lnTo>
                    <a:pt x="0" y="11919469"/>
                  </a:lnTo>
                  <a:lnTo>
                    <a:pt x="0" y="11774690"/>
                  </a:lnTo>
                  <a:close/>
                  <a:moveTo>
                    <a:pt x="27997097" y="144780"/>
                  </a:moveTo>
                  <a:lnTo>
                    <a:pt x="28141879" y="144780"/>
                  </a:lnTo>
                  <a:lnTo>
                    <a:pt x="28141879" y="11774690"/>
                  </a:lnTo>
                  <a:lnTo>
                    <a:pt x="27997097" y="11774690"/>
                  </a:lnTo>
                  <a:lnTo>
                    <a:pt x="27997097" y="144780"/>
                  </a:lnTo>
                  <a:close/>
                  <a:moveTo>
                    <a:pt x="144780" y="11774690"/>
                  </a:moveTo>
                  <a:lnTo>
                    <a:pt x="27997097" y="11774690"/>
                  </a:lnTo>
                  <a:lnTo>
                    <a:pt x="27997097" y="11919469"/>
                  </a:lnTo>
                  <a:lnTo>
                    <a:pt x="144780" y="11919469"/>
                  </a:lnTo>
                  <a:lnTo>
                    <a:pt x="144780" y="11774690"/>
                  </a:lnTo>
                  <a:close/>
                  <a:moveTo>
                    <a:pt x="27997097" y="0"/>
                  </a:moveTo>
                  <a:lnTo>
                    <a:pt x="28141879" y="0"/>
                  </a:lnTo>
                  <a:lnTo>
                    <a:pt x="28141879" y="144780"/>
                  </a:lnTo>
                  <a:lnTo>
                    <a:pt x="27997097" y="144780"/>
                  </a:lnTo>
                  <a:lnTo>
                    <a:pt x="27997097" y="0"/>
                  </a:lnTo>
                  <a:close/>
                  <a:moveTo>
                    <a:pt x="0" y="0"/>
                  </a:moveTo>
                  <a:lnTo>
                    <a:pt x="144780" y="0"/>
                  </a:lnTo>
                  <a:lnTo>
                    <a:pt x="144780" y="144780"/>
                  </a:lnTo>
                  <a:lnTo>
                    <a:pt x="0" y="144780"/>
                  </a:lnTo>
                  <a:lnTo>
                    <a:pt x="0" y="0"/>
                  </a:lnTo>
                  <a:close/>
                  <a:moveTo>
                    <a:pt x="144780" y="0"/>
                  </a:moveTo>
                  <a:lnTo>
                    <a:pt x="27997097" y="0"/>
                  </a:lnTo>
                  <a:lnTo>
                    <a:pt x="27997097" y="144780"/>
                  </a:lnTo>
                  <a:lnTo>
                    <a:pt x="144780" y="144780"/>
                  </a:lnTo>
                  <a:lnTo>
                    <a:pt x="144780" y="0"/>
                  </a:lnTo>
                  <a:close/>
                </a:path>
              </a:pathLst>
            </a:custGeom>
            <a:solidFill>
              <a:srgbClr val="000000"/>
            </a:solidFill>
          </p:spPr>
        </p:sp>
      </p:grpSp>
      <p:grpSp>
        <p:nvGrpSpPr>
          <p:cNvPr name="Group 14" id="14"/>
          <p:cNvGrpSpPr/>
          <p:nvPr/>
        </p:nvGrpSpPr>
        <p:grpSpPr>
          <a:xfrm rot="0">
            <a:off x="745745" y="6685036"/>
            <a:ext cx="2946546" cy="1384810"/>
            <a:chOff x="0" y="0"/>
            <a:chExt cx="28133692" cy="13222204"/>
          </a:xfrm>
        </p:grpSpPr>
        <p:sp>
          <p:nvSpPr>
            <p:cNvPr name="Freeform 15" id="15"/>
            <p:cNvSpPr/>
            <p:nvPr/>
          </p:nvSpPr>
          <p:spPr>
            <a:xfrm flipH="false" flipV="false" rot="0">
              <a:off x="72390" y="72390"/>
              <a:ext cx="27988914" cy="13077424"/>
            </a:xfrm>
            <a:custGeom>
              <a:avLst/>
              <a:gdLst/>
              <a:ahLst/>
              <a:cxnLst/>
              <a:rect r="r" b="b" t="t" l="l"/>
              <a:pathLst>
                <a:path h="13077424" w="27988914">
                  <a:moveTo>
                    <a:pt x="0" y="0"/>
                  </a:moveTo>
                  <a:lnTo>
                    <a:pt x="27988914" y="0"/>
                  </a:lnTo>
                  <a:lnTo>
                    <a:pt x="27988914" y="13077424"/>
                  </a:lnTo>
                  <a:lnTo>
                    <a:pt x="0" y="13077424"/>
                  </a:lnTo>
                  <a:lnTo>
                    <a:pt x="0" y="0"/>
                  </a:lnTo>
                  <a:close/>
                </a:path>
              </a:pathLst>
            </a:custGeom>
            <a:solidFill>
              <a:srgbClr val="FFFFFF"/>
            </a:solidFill>
          </p:spPr>
        </p:sp>
        <p:sp>
          <p:nvSpPr>
            <p:cNvPr name="Freeform 16" id="16"/>
            <p:cNvSpPr/>
            <p:nvPr/>
          </p:nvSpPr>
          <p:spPr>
            <a:xfrm flipH="false" flipV="false" rot="0">
              <a:off x="0" y="0"/>
              <a:ext cx="28133694" cy="13222204"/>
            </a:xfrm>
            <a:custGeom>
              <a:avLst/>
              <a:gdLst/>
              <a:ahLst/>
              <a:cxnLst/>
              <a:rect r="r" b="b" t="t" l="l"/>
              <a:pathLst>
                <a:path h="13222204" w="28133694">
                  <a:moveTo>
                    <a:pt x="27988912" y="13077423"/>
                  </a:moveTo>
                  <a:lnTo>
                    <a:pt x="28133694" y="13077423"/>
                  </a:lnTo>
                  <a:lnTo>
                    <a:pt x="28133694" y="13222204"/>
                  </a:lnTo>
                  <a:lnTo>
                    <a:pt x="27988912" y="13222204"/>
                  </a:lnTo>
                  <a:lnTo>
                    <a:pt x="27988912" y="13077423"/>
                  </a:lnTo>
                  <a:close/>
                  <a:moveTo>
                    <a:pt x="0" y="144780"/>
                  </a:moveTo>
                  <a:lnTo>
                    <a:pt x="144780" y="144780"/>
                  </a:lnTo>
                  <a:lnTo>
                    <a:pt x="144780" y="13077423"/>
                  </a:lnTo>
                  <a:lnTo>
                    <a:pt x="0" y="13077423"/>
                  </a:lnTo>
                  <a:lnTo>
                    <a:pt x="0" y="144780"/>
                  </a:lnTo>
                  <a:close/>
                  <a:moveTo>
                    <a:pt x="0" y="13077423"/>
                  </a:moveTo>
                  <a:lnTo>
                    <a:pt x="144780" y="13077423"/>
                  </a:lnTo>
                  <a:lnTo>
                    <a:pt x="144780" y="13222204"/>
                  </a:lnTo>
                  <a:lnTo>
                    <a:pt x="0" y="13222204"/>
                  </a:lnTo>
                  <a:lnTo>
                    <a:pt x="0" y="13077423"/>
                  </a:lnTo>
                  <a:close/>
                  <a:moveTo>
                    <a:pt x="27988912" y="144780"/>
                  </a:moveTo>
                  <a:lnTo>
                    <a:pt x="28133694" y="144780"/>
                  </a:lnTo>
                  <a:lnTo>
                    <a:pt x="28133694" y="13077423"/>
                  </a:lnTo>
                  <a:lnTo>
                    <a:pt x="27988912" y="13077423"/>
                  </a:lnTo>
                  <a:lnTo>
                    <a:pt x="27988912" y="144780"/>
                  </a:lnTo>
                  <a:close/>
                  <a:moveTo>
                    <a:pt x="144780" y="13077423"/>
                  </a:moveTo>
                  <a:lnTo>
                    <a:pt x="27988912" y="13077423"/>
                  </a:lnTo>
                  <a:lnTo>
                    <a:pt x="27988912" y="13222204"/>
                  </a:lnTo>
                  <a:lnTo>
                    <a:pt x="144780" y="13222204"/>
                  </a:lnTo>
                  <a:lnTo>
                    <a:pt x="144780" y="13077423"/>
                  </a:lnTo>
                  <a:close/>
                  <a:moveTo>
                    <a:pt x="27988912" y="0"/>
                  </a:moveTo>
                  <a:lnTo>
                    <a:pt x="28133694" y="0"/>
                  </a:lnTo>
                  <a:lnTo>
                    <a:pt x="28133694" y="144780"/>
                  </a:lnTo>
                  <a:lnTo>
                    <a:pt x="27988912" y="144780"/>
                  </a:lnTo>
                  <a:lnTo>
                    <a:pt x="27988912" y="0"/>
                  </a:lnTo>
                  <a:close/>
                  <a:moveTo>
                    <a:pt x="0" y="0"/>
                  </a:moveTo>
                  <a:lnTo>
                    <a:pt x="144780" y="0"/>
                  </a:lnTo>
                  <a:lnTo>
                    <a:pt x="144780" y="144780"/>
                  </a:lnTo>
                  <a:lnTo>
                    <a:pt x="0" y="144780"/>
                  </a:lnTo>
                  <a:lnTo>
                    <a:pt x="0" y="0"/>
                  </a:lnTo>
                  <a:close/>
                  <a:moveTo>
                    <a:pt x="144780" y="0"/>
                  </a:moveTo>
                  <a:lnTo>
                    <a:pt x="27988912" y="0"/>
                  </a:lnTo>
                  <a:lnTo>
                    <a:pt x="27988912" y="144780"/>
                  </a:lnTo>
                  <a:lnTo>
                    <a:pt x="144780" y="144780"/>
                  </a:lnTo>
                  <a:lnTo>
                    <a:pt x="144780" y="0"/>
                  </a:lnTo>
                  <a:close/>
                </a:path>
              </a:pathLst>
            </a:custGeom>
            <a:solidFill>
              <a:srgbClr val="000000"/>
            </a:solidFill>
          </p:spPr>
        </p:sp>
      </p:grpSp>
      <p:grpSp>
        <p:nvGrpSpPr>
          <p:cNvPr name="Group 17" id="17"/>
          <p:cNvGrpSpPr/>
          <p:nvPr/>
        </p:nvGrpSpPr>
        <p:grpSpPr>
          <a:xfrm rot="0">
            <a:off x="756857" y="8249198"/>
            <a:ext cx="6047294" cy="2250634"/>
            <a:chOff x="0" y="0"/>
            <a:chExt cx="57739714" cy="21489111"/>
          </a:xfrm>
        </p:grpSpPr>
        <p:sp>
          <p:nvSpPr>
            <p:cNvPr name="Freeform 18" id="18"/>
            <p:cNvSpPr/>
            <p:nvPr/>
          </p:nvSpPr>
          <p:spPr>
            <a:xfrm flipH="false" flipV="false" rot="0">
              <a:off x="72390" y="72390"/>
              <a:ext cx="57594937" cy="21344332"/>
            </a:xfrm>
            <a:custGeom>
              <a:avLst/>
              <a:gdLst/>
              <a:ahLst/>
              <a:cxnLst/>
              <a:rect r="r" b="b" t="t" l="l"/>
              <a:pathLst>
                <a:path h="21344332" w="57594937">
                  <a:moveTo>
                    <a:pt x="0" y="0"/>
                  </a:moveTo>
                  <a:lnTo>
                    <a:pt x="57594937" y="0"/>
                  </a:lnTo>
                  <a:lnTo>
                    <a:pt x="57594937" y="21344332"/>
                  </a:lnTo>
                  <a:lnTo>
                    <a:pt x="0" y="21344332"/>
                  </a:lnTo>
                  <a:lnTo>
                    <a:pt x="0" y="0"/>
                  </a:lnTo>
                  <a:close/>
                </a:path>
              </a:pathLst>
            </a:custGeom>
            <a:solidFill>
              <a:srgbClr val="FFFFFF"/>
            </a:solidFill>
          </p:spPr>
        </p:sp>
        <p:sp>
          <p:nvSpPr>
            <p:cNvPr name="Freeform 19" id="19"/>
            <p:cNvSpPr/>
            <p:nvPr/>
          </p:nvSpPr>
          <p:spPr>
            <a:xfrm flipH="false" flipV="false" rot="0">
              <a:off x="0" y="0"/>
              <a:ext cx="57739713" cy="21489112"/>
            </a:xfrm>
            <a:custGeom>
              <a:avLst/>
              <a:gdLst/>
              <a:ahLst/>
              <a:cxnLst/>
              <a:rect r="r" b="b" t="t" l="l"/>
              <a:pathLst>
                <a:path h="21489112" w="57739713">
                  <a:moveTo>
                    <a:pt x="57594934" y="21344331"/>
                  </a:moveTo>
                  <a:lnTo>
                    <a:pt x="57739713" y="21344331"/>
                  </a:lnTo>
                  <a:lnTo>
                    <a:pt x="57739713" y="21489112"/>
                  </a:lnTo>
                  <a:lnTo>
                    <a:pt x="57594934" y="21489112"/>
                  </a:lnTo>
                  <a:lnTo>
                    <a:pt x="57594934" y="21344331"/>
                  </a:lnTo>
                  <a:close/>
                  <a:moveTo>
                    <a:pt x="0" y="144780"/>
                  </a:moveTo>
                  <a:lnTo>
                    <a:pt x="144780" y="144780"/>
                  </a:lnTo>
                  <a:lnTo>
                    <a:pt x="144780" y="21344331"/>
                  </a:lnTo>
                  <a:lnTo>
                    <a:pt x="0" y="21344331"/>
                  </a:lnTo>
                  <a:lnTo>
                    <a:pt x="0" y="144780"/>
                  </a:lnTo>
                  <a:close/>
                  <a:moveTo>
                    <a:pt x="0" y="21344331"/>
                  </a:moveTo>
                  <a:lnTo>
                    <a:pt x="144780" y="21344331"/>
                  </a:lnTo>
                  <a:lnTo>
                    <a:pt x="144780" y="21489112"/>
                  </a:lnTo>
                  <a:lnTo>
                    <a:pt x="0" y="21489112"/>
                  </a:lnTo>
                  <a:lnTo>
                    <a:pt x="0" y="21344331"/>
                  </a:lnTo>
                  <a:close/>
                  <a:moveTo>
                    <a:pt x="57594934" y="144780"/>
                  </a:moveTo>
                  <a:lnTo>
                    <a:pt x="57739713" y="144780"/>
                  </a:lnTo>
                  <a:lnTo>
                    <a:pt x="57739713" y="21344331"/>
                  </a:lnTo>
                  <a:lnTo>
                    <a:pt x="57594934" y="21344331"/>
                  </a:lnTo>
                  <a:lnTo>
                    <a:pt x="57594934" y="144780"/>
                  </a:lnTo>
                  <a:close/>
                  <a:moveTo>
                    <a:pt x="144780" y="21344331"/>
                  </a:moveTo>
                  <a:lnTo>
                    <a:pt x="57594934" y="21344331"/>
                  </a:lnTo>
                  <a:lnTo>
                    <a:pt x="57594934" y="21489112"/>
                  </a:lnTo>
                  <a:lnTo>
                    <a:pt x="144780" y="21489112"/>
                  </a:lnTo>
                  <a:lnTo>
                    <a:pt x="144780" y="21344331"/>
                  </a:lnTo>
                  <a:close/>
                  <a:moveTo>
                    <a:pt x="57594934" y="0"/>
                  </a:moveTo>
                  <a:lnTo>
                    <a:pt x="57739713" y="0"/>
                  </a:lnTo>
                  <a:lnTo>
                    <a:pt x="57739713" y="144780"/>
                  </a:lnTo>
                  <a:lnTo>
                    <a:pt x="57594934" y="144780"/>
                  </a:lnTo>
                  <a:lnTo>
                    <a:pt x="57594934" y="0"/>
                  </a:lnTo>
                  <a:close/>
                  <a:moveTo>
                    <a:pt x="0" y="0"/>
                  </a:moveTo>
                  <a:lnTo>
                    <a:pt x="144780" y="0"/>
                  </a:lnTo>
                  <a:lnTo>
                    <a:pt x="144780" y="144780"/>
                  </a:lnTo>
                  <a:lnTo>
                    <a:pt x="0" y="144780"/>
                  </a:lnTo>
                  <a:lnTo>
                    <a:pt x="0" y="0"/>
                  </a:lnTo>
                  <a:close/>
                  <a:moveTo>
                    <a:pt x="144780" y="0"/>
                  </a:moveTo>
                  <a:lnTo>
                    <a:pt x="57594934" y="0"/>
                  </a:lnTo>
                  <a:lnTo>
                    <a:pt x="57594934" y="144780"/>
                  </a:lnTo>
                  <a:lnTo>
                    <a:pt x="144780" y="144780"/>
                  </a:lnTo>
                  <a:lnTo>
                    <a:pt x="144780" y="0"/>
                  </a:lnTo>
                  <a:close/>
                </a:path>
              </a:pathLst>
            </a:custGeom>
            <a:solidFill>
              <a:srgbClr val="000000"/>
            </a:solidFill>
          </p:spPr>
        </p:sp>
      </p:grpSp>
      <p:sp>
        <p:nvSpPr>
          <p:cNvPr name="Freeform 20" id="20"/>
          <p:cNvSpPr/>
          <p:nvPr/>
        </p:nvSpPr>
        <p:spPr>
          <a:xfrm flipH="false" flipV="false" rot="0">
            <a:off x="121784" y="9663856"/>
            <a:ext cx="499168" cy="715653"/>
          </a:xfrm>
          <a:custGeom>
            <a:avLst/>
            <a:gdLst/>
            <a:ahLst/>
            <a:cxnLst/>
            <a:rect r="r" b="b" t="t" l="l"/>
            <a:pathLst>
              <a:path h="715653" w="499168">
                <a:moveTo>
                  <a:pt x="0" y="0"/>
                </a:moveTo>
                <a:lnTo>
                  <a:pt x="499168" y="0"/>
                </a:lnTo>
                <a:lnTo>
                  <a:pt x="499168" y="715654"/>
                </a:lnTo>
                <a:lnTo>
                  <a:pt x="0" y="71565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1" id="21"/>
          <p:cNvSpPr/>
          <p:nvPr/>
        </p:nvSpPr>
        <p:spPr>
          <a:xfrm flipH="false" flipV="false" rot="9771283">
            <a:off x="1550468" y="1021505"/>
            <a:ext cx="795963" cy="539265"/>
          </a:xfrm>
          <a:custGeom>
            <a:avLst/>
            <a:gdLst/>
            <a:ahLst/>
            <a:cxnLst/>
            <a:rect r="r" b="b" t="t" l="l"/>
            <a:pathLst>
              <a:path h="539265" w="795963">
                <a:moveTo>
                  <a:pt x="0" y="0"/>
                </a:moveTo>
                <a:lnTo>
                  <a:pt x="795962" y="0"/>
                </a:lnTo>
                <a:lnTo>
                  <a:pt x="795962" y="539264"/>
                </a:lnTo>
                <a:lnTo>
                  <a:pt x="0" y="53926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22" id="22"/>
          <p:cNvSpPr txBox="true"/>
          <p:nvPr/>
        </p:nvSpPr>
        <p:spPr>
          <a:xfrm rot="0">
            <a:off x="711309" y="816073"/>
            <a:ext cx="6080872" cy="428625"/>
          </a:xfrm>
          <a:prstGeom prst="rect">
            <a:avLst/>
          </a:prstGeom>
        </p:spPr>
        <p:txBody>
          <a:bodyPr anchor="t" rtlCol="false" tIns="0" lIns="0" bIns="0" rIns="0">
            <a:spAutoFit/>
          </a:bodyPr>
          <a:lstStyle/>
          <a:p>
            <a:pPr algn="ctr" marL="0" indent="0" lvl="0">
              <a:lnSpc>
                <a:spcPts val="3150"/>
              </a:lnSpc>
            </a:pPr>
            <a:r>
              <a:rPr lang="en-US" sz="3500" spc="70">
                <a:solidFill>
                  <a:srgbClr val="2360D8"/>
                </a:solidFill>
                <a:latin typeface="Barlow Black Bold"/>
              </a:rPr>
              <a:t>SYNTHÈSE</a:t>
            </a:r>
          </a:p>
        </p:txBody>
      </p:sp>
      <p:sp>
        <p:nvSpPr>
          <p:cNvPr name="TextBox 23" id="23"/>
          <p:cNvSpPr txBox="true"/>
          <p:nvPr/>
        </p:nvSpPr>
        <p:spPr>
          <a:xfrm rot="0">
            <a:off x="2852685" y="1361310"/>
            <a:ext cx="1679210" cy="209550"/>
          </a:xfrm>
          <a:prstGeom prst="rect">
            <a:avLst/>
          </a:prstGeom>
        </p:spPr>
        <p:txBody>
          <a:bodyPr anchor="t" rtlCol="false" tIns="0" lIns="0" bIns="0" rIns="0">
            <a:spAutoFit/>
          </a:bodyPr>
          <a:lstStyle/>
          <a:p>
            <a:pPr>
              <a:lnSpc>
                <a:spcPts val="1799"/>
              </a:lnSpc>
            </a:pPr>
            <a:r>
              <a:rPr lang="en-US" sz="1499">
                <a:solidFill>
                  <a:srgbClr val="FFFFFF"/>
                </a:solidFill>
                <a:latin typeface="One Little Font Bold"/>
              </a:rPr>
              <a:t>Ce que je dois retenir</a:t>
            </a:r>
          </a:p>
        </p:txBody>
      </p:sp>
      <p:sp>
        <p:nvSpPr>
          <p:cNvPr name="TextBox 24" id="24"/>
          <p:cNvSpPr txBox="true"/>
          <p:nvPr/>
        </p:nvSpPr>
        <p:spPr>
          <a:xfrm rot="0">
            <a:off x="519765" y="272225"/>
            <a:ext cx="6635489" cy="396239"/>
          </a:xfrm>
          <a:prstGeom prst="rect">
            <a:avLst/>
          </a:prstGeom>
        </p:spPr>
        <p:txBody>
          <a:bodyPr anchor="t" rtlCol="false" tIns="0" lIns="0" bIns="0" rIns="0">
            <a:spAutoFit/>
          </a:bodyPr>
          <a:lstStyle/>
          <a:p>
            <a:pPr algn="ctr">
              <a:lnSpc>
                <a:spcPts val="3360"/>
              </a:lnSpc>
            </a:pPr>
            <a:r>
              <a:rPr lang="en-US" sz="2400">
                <a:solidFill>
                  <a:srgbClr val="004AAD"/>
                </a:solidFill>
                <a:latin typeface="Open Sans"/>
              </a:rPr>
              <a:t>La consommation &amp; les ménages</a:t>
            </a:r>
          </a:p>
        </p:txBody>
      </p:sp>
      <p:sp>
        <p:nvSpPr>
          <p:cNvPr name="Freeform 25" id="25"/>
          <p:cNvSpPr/>
          <p:nvPr/>
        </p:nvSpPr>
        <p:spPr>
          <a:xfrm flipH="false" flipV="false" rot="0">
            <a:off x="371368" y="8818947"/>
            <a:ext cx="1045662" cy="1023442"/>
          </a:xfrm>
          <a:custGeom>
            <a:avLst/>
            <a:gdLst/>
            <a:ahLst/>
            <a:cxnLst/>
            <a:rect r="r" b="b" t="t" l="l"/>
            <a:pathLst>
              <a:path h="1023442" w="1045662">
                <a:moveTo>
                  <a:pt x="0" y="0"/>
                </a:moveTo>
                <a:lnTo>
                  <a:pt x="1045662" y="0"/>
                </a:lnTo>
                <a:lnTo>
                  <a:pt x="1045662" y="1023442"/>
                </a:lnTo>
                <a:lnTo>
                  <a:pt x="0" y="102344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26" id="26"/>
          <p:cNvSpPr txBox="true"/>
          <p:nvPr/>
        </p:nvSpPr>
        <p:spPr>
          <a:xfrm rot="0">
            <a:off x="1112719" y="2418134"/>
            <a:ext cx="1825435" cy="198120"/>
          </a:xfrm>
          <a:prstGeom prst="rect">
            <a:avLst/>
          </a:prstGeom>
        </p:spPr>
        <p:txBody>
          <a:bodyPr anchor="t" rtlCol="false" tIns="0" lIns="0" bIns="0" rIns="0">
            <a:spAutoFit/>
          </a:bodyPr>
          <a:lstStyle/>
          <a:p>
            <a:pPr algn="ctr">
              <a:lnSpc>
                <a:spcPts val="1679"/>
              </a:lnSpc>
            </a:pPr>
            <a:r>
              <a:rPr lang="en-US" sz="1200">
                <a:solidFill>
                  <a:srgbClr val="000000"/>
                </a:solidFill>
                <a:latin typeface="Barlow Medium"/>
              </a:rPr>
              <a:t>Les revenus Primaires</a:t>
            </a:r>
          </a:p>
        </p:txBody>
      </p:sp>
      <p:sp>
        <p:nvSpPr>
          <p:cNvPr name="TextBox 27" id="27"/>
          <p:cNvSpPr txBox="true"/>
          <p:nvPr/>
        </p:nvSpPr>
        <p:spPr>
          <a:xfrm rot="0">
            <a:off x="4386506" y="2418134"/>
            <a:ext cx="1825435" cy="198119"/>
          </a:xfrm>
          <a:prstGeom prst="rect">
            <a:avLst/>
          </a:prstGeom>
        </p:spPr>
        <p:txBody>
          <a:bodyPr anchor="t" rtlCol="false" tIns="0" lIns="0" bIns="0" rIns="0">
            <a:spAutoFit/>
          </a:bodyPr>
          <a:lstStyle/>
          <a:p>
            <a:pPr algn="ctr">
              <a:lnSpc>
                <a:spcPts val="1680"/>
              </a:lnSpc>
            </a:pPr>
            <a:r>
              <a:rPr lang="en-US" sz="1200">
                <a:solidFill>
                  <a:srgbClr val="000000"/>
                </a:solidFill>
                <a:latin typeface="Barlow Medium"/>
              </a:rPr>
              <a:t>Les revenus secondaires</a:t>
            </a:r>
          </a:p>
        </p:txBody>
      </p:sp>
      <p:sp>
        <p:nvSpPr>
          <p:cNvPr name="TextBox 28" id="28"/>
          <p:cNvSpPr txBox="true"/>
          <p:nvPr/>
        </p:nvSpPr>
        <p:spPr>
          <a:xfrm rot="0">
            <a:off x="756857" y="1722245"/>
            <a:ext cx="1825435" cy="198120"/>
          </a:xfrm>
          <a:prstGeom prst="rect">
            <a:avLst/>
          </a:prstGeom>
        </p:spPr>
        <p:txBody>
          <a:bodyPr anchor="t" rtlCol="false" tIns="0" lIns="0" bIns="0" rIns="0">
            <a:spAutoFit/>
          </a:bodyPr>
          <a:lstStyle/>
          <a:p>
            <a:pPr>
              <a:lnSpc>
                <a:spcPts val="1679"/>
              </a:lnSpc>
            </a:pPr>
            <a:r>
              <a:rPr lang="en-US" sz="1200">
                <a:solidFill>
                  <a:srgbClr val="000000"/>
                </a:solidFill>
                <a:latin typeface="Barlow Medium"/>
              </a:rPr>
              <a:t>La notion de revenus</a:t>
            </a:r>
          </a:p>
        </p:txBody>
      </p:sp>
      <p:grpSp>
        <p:nvGrpSpPr>
          <p:cNvPr name="Group 29" id="29"/>
          <p:cNvGrpSpPr/>
          <p:nvPr/>
        </p:nvGrpSpPr>
        <p:grpSpPr>
          <a:xfrm rot="0">
            <a:off x="736744" y="3716930"/>
            <a:ext cx="6047294" cy="587630"/>
            <a:chOff x="0" y="0"/>
            <a:chExt cx="57739714" cy="5610704"/>
          </a:xfrm>
        </p:grpSpPr>
        <p:sp>
          <p:nvSpPr>
            <p:cNvPr name="Freeform 30" id="30"/>
            <p:cNvSpPr/>
            <p:nvPr/>
          </p:nvSpPr>
          <p:spPr>
            <a:xfrm flipH="false" flipV="false" rot="0">
              <a:off x="72390" y="72390"/>
              <a:ext cx="57594937" cy="5465924"/>
            </a:xfrm>
            <a:custGeom>
              <a:avLst/>
              <a:gdLst/>
              <a:ahLst/>
              <a:cxnLst/>
              <a:rect r="r" b="b" t="t" l="l"/>
              <a:pathLst>
                <a:path h="5465924" w="57594937">
                  <a:moveTo>
                    <a:pt x="0" y="0"/>
                  </a:moveTo>
                  <a:lnTo>
                    <a:pt x="57594937" y="0"/>
                  </a:lnTo>
                  <a:lnTo>
                    <a:pt x="57594937" y="5465924"/>
                  </a:lnTo>
                  <a:lnTo>
                    <a:pt x="0" y="5465924"/>
                  </a:lnTo>
                  <a:lnTo>
                    <a:pt x="0" y="0"/>
                  </a:lnTo>
                  <a:close/>
                </a:path>
              </a:pathLst>
            </a:custGeom>
            <a:solidFill>
              <a:srgbClr val="FFFFFF"/>
            </a:solidFill>
          </p:spPr>
        </p:sp>
        <p:sp>
          <p:nvSpPr>
            <p:cNvPr name="Freeform 31" id="31"/>
            <p:cNvSpPr/>
            <p:nvPr/>
          </p:nvSpPr>
          <p:spPr>
            <a:xfrm flipH="false" flipV="false" rot="0">
              <a:off x="0" y="0"/>
              <a:ext cx="57739713" cy="5610704"/>
            </a:xfrm>
            <a:custGeom>
              <a:avLst/>
              <a:gdLst/>
              <a:ahLst/>
              <a:cxnLst/>
              <a:rect r="r" b="b" t="t" l="l"/>
              <a:pathLst>
                <a:path h="5610704" w="57739713">
                  <a:moveTo>
                    <a:pt x="57594934" y="5465924"/>
                  </a:moveTo>
                  <a:lnTo>
                    <a:pt x="57739713" y="5465924"/>
                  </a:lnTo>
                  <a:lnTo>
                    <a:pt x="57739713" y="5610704"/>
                  </a:lnTo>
                  <a:lnTo>
                    <a:pt x="57594934" y="5610704"/>
                  </a:lnTo>
                  <a:lnTo>
                    <a:pt x="57594934" y="5465924"/>
                  </a:lnTo>
                  <a:close/>
                  <a:moveTo>
                    <a:pt x="0" y="144780"/>
                  </a:moveTo>
                  <a:lnTo>
                    <a:pt x="144780" y="144780"/>
                  </a:lnTo>
                  <a:lnTo>
                    <a:pt x="144780" y="5465924"/>
                  </a:lnTo>
                  <a:lnTo>
                    <a:pt x="0" y="5465924"/>
                  </a:lnTo>
                  <a:lnTo>
                    <a:pt x="0" y="144780"/>
                  </a:lnTo>
                  <a:close/>
                  <a:moveTo>
                    <a:pt x="0" y="5465924"/>
                  </a:moveTo>
                  <a:lnTo>
                    <a:pt x="144780" y="5465924"/>
                  </a:lnTo>
                  <a:lnTo>
                    <a:pt x="144780" y="5610704"/>
                  </a:lnTo>
                  <a:lnTo>
                    <a:pt x="0" y="5610704"/>
                  </a:lnTo>
                  <a:lnTo>
                    <a:pt x="0" y="5465924"/>
                  </a:lnTo>
                  <a:close/>
                  <a:moveTo>
                    <a:pt x="57594934" y="144780"/>
                  </a:moveTo>
                  <a:lnTo>
                    <a:pt x="57739713" y="144780"/>
                  </a:lnTo>
                  <a:lnTo>
                    <a:pt x="57739713" y="5465924"/>
                  </a:lnTo>
                  <a:lnTo>
                    <a:pt x="57594934" y="5465924"/>
                  </a:lnTo>
                  <a:lnTo>
                    <a:pt x="57594934" y="144780"/>
                  </a:lnTo>
                  <a:close/>
                  <a:moveTo>
                    <a:pt x="144780" y="5465924"/>
                  </a:moveTo>
                  <a:lnTo>
                    <a:pt x="57594934" y="5465924"/>
                  </a:lnTo>
                  <a:lnTo>
                    <a:pt x="57594934" y="5610704"/>
                  </a:lnTo>
                  <a:lnTo>
                    <a:pt x="144780" y="5610704"/>
                  </a:lnTo>
                  <a:lnTo>
                    <a:pt x="144780" y="5465924"/>
                  </a:lnTo>
                  <a:close/>
                  <a:moveTo>
                    <a:pt x="57594934" y="0"/>
                  </a:moveTo>
                  <a:lnTo>
                    <a:pt x="57739713" y="0"/>
                  </a:lnTo>
                  <a:lnTo>
                    <a:pt x="57739713" y="144780"/>
                  </a:lnTo>
                  <a:lnTo>
                    <a:pt x="57594934" y="144780"/>
                  </a:lnTo>
                  <a:lnTo>
                    <a:pt x="57594934" y="0"/>
                  </a:lnTo>
                  <a:close/>
                  <a:moveTo>
                    <a:pt x="0" y="0"/>
                  </a:moveTo>
                  <a:lnTo>
                    <a:pt x="144780" y="0"/>
                  </a:lnTo>
                  <a:lnTo>
                    <a:pt x="144780" y="144780"/>
                  </a:lnTo>
                  <a:lnTo>
                    <a:pt x="0" y="144780"/>
                  </a:lnTo>
                  <a:lnTo>
                    <a:pt x="0" y="0"/>
                  </a:lnTo>
                  <a:close/>
                  <a:moveTo>
                    <a:pt x="144780" y="0"/>
                  </a:moveTo>
                  <a:lnTo>
                    <a:pt x="57594934" y="0"/>
                  </a:lnTo>
                  <a:lnTo>
                    <a:pt x="57594934" y="144780"/>
                  </a:lnTo>
                  <a:lnTo>
                    <a:pt x="144780" y="144780"/>
                  </a:lnTo>
                  <a:lnTo>
                    <a:pt x="144780" y="0"/>
                  </a:lnTo>
                  <a:close/>
                </a:path>
              </a:pathLst>
            </a:custGeom>
            <a:solidFill>
              <a:srgbClr val="000000"/>
            </a:solidFill>
          </p:spPr>
        </p:sp>
      </p:grpSp>
      <p:sp>
        <p:nvSpPr>
          <p:cNvPr name="TextBox 32" id="32"/>
          <p:cNvSpPr txBox="true"/>
          <p:nvPr/>
        </p:nvSpPr>
        <p:spPr>
          <a:xfrm rot="0">
            <a:off x="756857" y="3767795"/>
            <a:ext cx="2701175" cy="198120"/>
          </a:xfrm>
          <a:prstGeom prst="rect">
            <a:avLst/>
          </a:prstGeom>
        </p:spPr>
        <p:txBody>
          <a:bodyPr anchor="t" rtlCol="false" tIns="0" lIns="0" bIns="0" rIns="0">
            <a:spAutoFit/>
          </a:bodyPr>
          <a:lstStyle/>
          <a:p>
            <a:pPr algn="ctr">
              <a:lnSpc>
                <a:spcPts val="1679"/>
              </a:lnSpc>
            </a:pPr>
            <a:r>
              <a:rPr lang="en-US" sz="1200">
                <a:solidFill>
                  <a:srgbClr val="000000"/>
                </a:solidFill>
                <a:latin typeface="Barlow Medium"/>
              </a:rPr>
              <a:t>La notion de prélèvements obligatoires </a:t>
            </a:r>
          </a:p>
        </p:txBody>
      </p:sp>
      <p:grpSp>
        <p:nvGrpSpPr>
          <p:cNvPr name="Group 33" id="33"/>
          <p:cNvGrpSpPr/>
          <p:nvPr/>
        </p:nvGrpSpPr>
        <p:grpSpPr>
          <a:xfrm rot="0">
            <a:off x="3825522" y="4380760"/>
            <a:ext cx="2947403" cy="1312510"/>
            <a:chOff x="0" y="0"/>
            <a:chExt cx="28141878" cy="12531880"/>
          </a:xfrm>
        </p:grpSpPr>
        <p:sp>
          <p:nvSpPr>
            <p:cNvPr name="Freeform 34" id="34"/>
            <p:cNvSpPr/>
            <p:nvPr/>
          </p:nvSpPr>
          <p:spPr>
            <a:xfrm flipH="false" flipV="false" rot="0">
              <a:off x="72390" y="72390"/>
              <a:ext cx="27997100" cy="12387101"/>
            </a:xfrm>
            <a:custGeom>
              <a:avLst/>
              <a:gdLst/>
              <a:ahLst/>
              <a:cxnLst/>
              <a:rect r="r" b="b" t="t" l="l"/>
              <a:pathLst>
                <a:path h="12387101" w="27997100">
                  <a:moveTo>
                    <a:pt x="0" y="0"/>
                  </a:moveTo>
                  <a:lnTo>
                    <a:pt x="27997100" y="0"/>
                  </a:lnTo>
                  <a:lnTo>
                    <a:pt x="27997100" y="12387101"/>
                  </a:lnTo>
                  <a:lnTo>
                    <a:pt x="0" y="12387101"/>
                  </a:lnTo>
                  <a:lnTo>
                    <a:pt x="0" y="0"/>
                  </a:lnTo>
                  <a:close/>
                </a:path>
              </a:pathLst>
            </a:custGeom>
            <a:solidFill>
              <a:srgbClr val="FFFFFF"/>
            </a:solidFill>
          </p:spPr>
        </p:sp>
        <p:sp>
          <p:nvSpPr>
            <p:cNvPr name="Freeform 35" id="35"/>
            <p:cNvSpPr/>
            <p:nvPr/>
          </p:nvSpPr>
          <p:spPr>
            <a:xfrm flipH="false" flipV="false" rot="0">
              <a:off x="0" y="0"/>
              <a:ext cx="28141879" cy="12531880"/>
            </a:xfrm>
            <a:custGeom>
              <a:avLst/>
              <a:gdLst/>
              <a:ahLst/>
              <a:cxnLst/>
              <a:rect r="r" b="b" t="t" l="l"/>
              <a:pathLst>
                <a:path h="12531880" w="28141879">
                  <a:moveTo>
                    <a:pt x="27997097" y="12387100"/>
                  </a:moveTo>
                  <a:lnTo>
                    <a:pt x="28141879" y="12387100"/>
                  </a:lnTo>
                  <a:lnTo>
                    <a:pt x="28141879" y="12531880"/>
                  </a:lnTo>
                  <a:lnTo>
                    <a:pt x="27997097" y="12531880"/>
                  </a:lnTo>
                  <a:lnTo>
                    <a:pt x="27997097" y="12387100"/>
                  </a:lnTo>
                  <a:close/>
                  <a:moveTo>
                    <a:pt x="0" y="144780"/>
                  </a:moveTo>
                  <a:lnTo>
                    <a:pt x="144780" y="144780"/>
                  </a:lnTo>
                  <a:lnTo>
                    <a:pt x="144780" y="12387100"/>
                  </a:lnTo>
                  <a:lnTo>
                    <a:pt x="0" y="12387100"/>
                  </a:lnTo>
                  <a:lnTo>
                    <a:pt x="0" y="144780"/>
                  </a:lnTo>
                  <a:close/>
                  <a:moveTo>
                    <a:pt x="0" y="12387100"/>
                  </a:moveTo>
                  <a:lnTo>
                    <a:pt x="144780" y="12387100"/>
                  </a:lnTo>
                  <a:lnTo>
                    <a:pt x="144780" y="12531880"/>
                  </a:lnTo>
                  <a:lnTo>
                    <a:pt x="0" y="12531880"/>
                  </a:lnTo>
                  <a:lnTo>
                    <a:pt x="0" y="12387100"/>
                  </a:lnTo>
                  <a:close/>
                  <a:moveTo>
                    <a:pt x="27997097" y="144780"/>
                  </a:moveTo>
                  <a:lnTo>
                    <a:pt x="28141879" y="144780"/>
                  </a:lnTo>
                  <a:lnTo>
                    <a:pt x="28141879" y="12387100"/>
                  </a:lnTo>
                  <a:lnTo>
                    <a:pt x="27997097" y="12387100"/>
                  </a:lnTo>
                  <a:lnTo>
                    <a:pt x="27997097" y="144780"/>
                  </a:lnTo>
                  <a:close/>
                  <a:moveTo>
                    <a:pt x="144780" y="12387100"/>
                  </a:moveTo>
                  <a:lnTo>
                    <a:pt x="27997097" y="12387100"/>
                  </a:lnTo>
                  <a:lnTo>
                    <a:pt x="27997097" y="12531880"/>
                  </a:lnTo>
                  <a:lnTo>
                    <a:pt x="144780" y="12531880"/>
                  </a:lnTo>
                  <a:lnTo>
                    <a:pt x="144780" y="12387100"/>
                  </a:lnTo>
                  <a:close/>
                  <a:moveTo>
                    <a:pt x="27997097" y="0"/>
                  </a:moveTo>
                  <a:lnTo>
                    <a:pt x="28141879" y="0"/>
                  </a:lnTo>
                  <a:lnTo>
                    <a:pt x="28141879" y="144780"/>
                  </a:lnTo>
                  <a:lnTo>
                    <a:pt x="27997097" y="144780"/>
                  </a:lnTo>
                  <a:lnTo>
                    <a:pt x="27997097" y="0"/>
                  </a:lnTo>
                  <a:close/>
                  <a:moveTo>
                    <a:pt x="0" y="0"/>
                  </a:moveTo>
                  <a:lnTo>
                    <a:pt x="144780" y="0"/>
                  </a:lnTo>
                  <a:lnTo>
                    <a:pt x="144780" y="144780"/>
                  </a:lnTo>
                  <a:lnTo>
                    <a:pt x="0" y="144780"/>
                  </a:lnTo>
                  <a:lnTo>
                    <a:pt x="0" y="0"/>
                  </a:lnTo>
                  <a:close/>
                  <a:moveTo>
                    <a:pt x="144780" y="0"/>
                  </a:moveTo>
                  <a:lnTo>
                    <a:pt x="27997097" y="0"/>
                  </a:lnTo>
                  <a:lnTo>
                    <a:pt x="27997097" y="144780"/>
                  </a:lnTo>
                  <a:lnTo>
                    <a:pt x="144780" y="144780"/>
                  </a:lnTo>
                  <a:lnTo>
                    <a:pt x="144780" y="0"/>
                  </a:lnTo>
                  <a:close/>
                </a:path>
              </a:pathLst>
            </a:custGeom>
            <a:solidFill>
              <a:srgbClr val="000000"/>
            </a:solidFill>
          </p:spPr>
        </p:sp>
      </p:grpSp>
      <p:grpSp>
        <p:nvGrpSpPr>
          <p:cNvPr name="Group 36" id="36"/>
          <p:cNvGrpSpPr/>
          <p:nvPr/>
        </p:nvGrpSpPr>
        <p:grpSpPr>
          <a:xfrm rot="0">
            <a:off x="744887" y="4380760"/>
            <a:ext cx="2947403" cy="1312510"/>
            <a:chOff x="0" y="0"/>
            <a:chExt cx="28141878" cy="12531880"/>
          </a:xfrm>
        </p:grpSpPr>
        <p:sp>
          <p:nvSpPr>
            <p:cNvPr name="Freeform 37" id="37"/>
            <p:cNvSpPr/>
            <p:nvPr/>
          </p:nvSpPr>
          <p:spPr>
            <a:xfrm flipH="false" flipV="false" rot="0">
              <a:off x="72390" y="72390"/>
              <a:ext cx="27997100" cy="12387101"/>
            </a:xfrm>
            <a:custGeom>
              <a:avLst/>
              <a:gdLst/>
              <a:ahLst/>
              <a:cxnLst/>
              <a:rect r="r" b="b" t="t" l="l"/>
              <a:pathLst>
                <a:path h="12387101" w="27997100">
                  <a:moveTo>
                    <a:pt x="0" y="0"/>
                  </a:moveTo>
                  <a:lnTo>
                    <a:pt x="27997100" y="0"/>
                  </a:lnTo>
                  <a:lnTo>
                    <a:pt x="27997100" y="12387101"/>
                  </a:lnTo>
                  <a:lnTo>
                    <a:pt x="0" y="12387101"/>
                  </a:lnTo>
                  <a:lnTo>
                    <a:pt x="0" y="0"/>
                  </a:lnTo>
                  <a:close/>
                </a:path>
              </a:pathLst>
            </a:custGeom>
            <a:solidFill>
              <a:srgbClr val="FFFFFF"/>
            </a:solidFill>
          </p:spPr>
        </p:sp>
        <p:sp>
          <p:nvSpPr>
            <p:cNvPr name="Freeform 38" id="38"/>
            <p:cNvSpPr/>
            <p:nvPr/>
          </p:nvSpPr>
          <p:spPr>
            <a:xfrm flipH="false" flipV="false" rot="0">
              <a:off x="0" y="0"/>
              <a:ext cx="28141879" cy="12531880"/>
            </a:xfrm>
            <a:custGeom>
              <a:avLst/>
              <a:gdLst/>
              <a:ahLst/>
              <a:cxnLst/>
              <a:rect r="r" b="b" t="t" l="l"/>
              <a:pathLst>
                <a:path h="12531880" w="28141879">
                  <a:moveTo>
                    <a:pt x="27997097" y="12387100"/>
                  </a:moveTo>
                  <a:lnTo>
                    <a:pt x="28141879" y="12387100"/>
                  </a:lnTo>
                  <a:lnTo>
                    <a:pt x="28141879" y="12531880"/>
                  </a:lnTo>
                  <a:lnTo>
                    <a:pt x="27997097" y="12531880"/>
                  </a:lnTo>
                  <a:lnTo>
                    <a:pt x="27997097" y="12387100"/>
                  </a:lnTo>
                  <a:close/>
                  <a:moveTo>
                    <a:pt x="0" y="144780"/>
                  </a:moveTo>
                  <a:lnTo>
                    <a:pt x="144780" y="144780"/>
                  </a:lnTo>
                  <a:lnTo>
                    <a:pt x="144780" y="12387100"/>
                  </a:lnTo>
                  <a:lnTo>
                    <a:pt x="0" y="12387100"/>
                  </a:lnTo>
                  <a:lnTo>
                    <a:pt x="0" y="144780"/>
                  </a:lnTo>
                  <a:close/>
                  <a:moveTo>
                    <a:pt x="0" y="12387100"/>
                  </a:moveTo>
                  <a:lnTo>
                    <a:pt x="144780" y="12387100"/>
                  </a:lnTo>
                  <a:lnTo>
                    <a:pt x="144780" y="12531880"/>
                  </a:lnTo>
                  <a:lnTo>
                    <a:pt x="0" y="12531880"/>
                  </a:lnTo>
                  <a:lnTo>
                    <a:pt x="0" y="12387100"/>
                  </a:lnTo>
                  <a:close/>
                  <a:moveTo>
                    <a:pt x="27997097" y="144780"/>
                  </a:moveTo>
                  <a:lnTo>
                    <a:pt x="28141879" y="144780"/>
                  </a:lnTo>
                  <a:lnTo>
                    <a:pt x="28141879" y="12387100"/>
                  </a:lnTo>
                  <a:lnTo>
                    <a:pt x="27997097" y="12387100"/>
                  </a:lnTo>
                  <a:lnTo>
                    <a:pt x="27997097" y="144780"/>
                  </a:lnTo>
                  <a:close/>
                  <a:moveTo>
                    <a:pt x="144780" y="12387100"/>
                  </a:moveTo>
                  <a:lnTo>
                    <a:pt x="27997097" y="12387100"/>
                  </a:lnTo>
                  <a:lnTo>
                    <a:pt x="27997097" y="12531880"/>
                  </a:lnTo>
                  <a:lnTo>
                    <a:pt x="144780" y="12531880"/>
                  </a:lnTo>
                  <a:lnTo>
                    <a:pt x="144780" y="12387100"/>
                  </a:lnTo>
                  <a:close/>
                  <a:moveTo>
                    <a:pt x="27997097" y="0"/>
                  </a:moveTo>
                  <a:lnTo>
                    <a:pt x="28141879" y="0"/>
                  </a:lnTo>
                  <a:lnTo>
                    <a:pt x="28141879" y="144780"/>
                  </a:lnTo>
                  <a:lnTo>
                    <a:pt x="27997097" y="144780"/>
                  </a:lnTo>
                  <a:lnTo>
                    <a:pt x="27997097" y="0"/>
                  </a:lnTo>
                  <a:close/>
                  <a:moveTo>
                    <a:pt x="0" y="0"/>
                  </a:moveTo>
                  <a:lnTo>
                    <a:pt x="144780" y="0"/>
                  </a:lnTo>
                  <a:lnTo>
                    <a:pt x="144780" y="144780"/>
                  </a:lnTo>
                  <a:lnTo>
                    <a:pt x="0" y="144780"/>
                  </a:lnTo>
                  <a:lnTo>
                    <a:pt x="0" y="0"/>
                  </a:lnTo>
                  <a:close/>
                  <a:moveTo>
                    <a:pt x="144780" y="0"/>
                  </a:moveTo>
                  <a:lnTo>
                    <a:pt x="27997097" y="0"/>
                  </a:lnTo>
                  <a:lnTo>
                    <a:pt x="27997097" y="144780"/>
                  </a:lnTo>
                  <a:lnTo>
                    <a:pt x="144780" y="144780"/>
                  </a:lnTo>
                  <a:lnTo>
                    <a:pt x="144780" y="0"/>
                  </a:lnTo>
                  <a:close/>
                </a:path>
              </a:pathLst>
            </a:custGeom>
            <a:solidFill>
              <a:srgbClr val="000000"/>
            </a:solidFill>
          </p:spPr>
        </p:sp>
      </p:grpSp>
      <p:sp>
        <p:nvSpPr>
          <p:cNvPr name="TextBox 39" id="39"/>
          <p:cNvSpPr txBox="true"/>
          <p:nvPr/>
        </p:nvSpPr>
        <p:spPr>
          <a:xfrm rot="0">
            <a:off x="1209098" y="4447435"/>
            <a:ext cx="1825435" cy="198120"/>
          </a:xfrm>
          <a:prstGeom prst="rect">
            <a:avLst/>
          </a:prstGeom>
        </p:spPr>
        <p:txBody>
          <a:bodyPr anchor="t" rtlCol="false" tIns="0" lIns="0" bIns="0" rIns="0">
            <a:spAutoFit/>
          </a:bodyPr>
          <a:lstStyle/>
          <a:p>
            <a:pPr algn="ctr">
              <a:lnSpc>
                <a:spcPts val="1679"/>
              </a:lnSpc>
            </a:pPr>
            <a:r>
              <a:rPr lang="en-US" sz="1200">
                <a:solidFill>
                  <a:srgbClr val="000000"/>
                </a:solidFill>
                <a:latin typeface="Barlow Medium"/>
              </a:rPr>
              <a:t>Les prélèvements fiscaux</a:t>
            </a:r>
          </a:p>
        </p:txBody>
      </p:sp>
      <p:sp>
        <p:nvSpPr>
          <p:cNvPr name="TextBox 40" id="40"/>
          <p:cNvSpPr txBox="true"/>
          <p:nvPr/>
        </p:nvSpPr>
        <p:spPr>
          <a:xfrm rot="0">
            <a:off x="4386506" y="4447435"/>
            <a:ext cx="1825435" cy="198120"/>
          </a:xfrm>
          <a:prstGeom prst="rect">
            <a:avLst/>
          </a:prstGeom>
        </p:spPr>
        <p:txBody>
          <a:bodyPr anchor="t" rtlCol="false" tIns="0" lIns="0" bIns="0" rIns="0">
            <a:spAutoFit/>
          </a:bodyPr>
          <a:lstStyle/>
          <a:p>
            <a:pPr algn="ctr">
              <a:lnSpc>
                <a:spcPts val="1679"/>
              </a:lnSpc>
            </a:pPr>
            <a:r>
              <a:rPr lang="en-US" sz="1200">
                <a:solidFill>
                  <a:srgbClr val="000000"/>
                </a:solidFill>
                <a:latin typeface="Barlow Medium"/>
              </a:rPr>
              <a:t>Les prélèvements sociaux </a:t>
            </a:r>
          </a:p>
        </p:txBody>
      </p:sp>
      <p:grpSp>
        <p:nvGrpSpPr>
          <p:cNvPr name="Group 41" id="41"/>
          <p:cNvGrpSpPr/>
          <p:nvPr/>
        </p:nvGrpSpPr>
        <p:grpSpPr>
          <a:xfrm rot="0">
            <a:off x="737601" y="5803521"/>
            <a:ext cx="6047294" cy="719591"/>
            <a:chOff x="0" y="0"/>
            <a:chExt cx="57739714" cy="6870668"/>
          </a:xfrm>
        </p:grpSpPr>
        <p:sp>
          <p:nvSpPr>
            <p:cNvPr name="Freeform 42" id="42"/>
            <p:cNvSpPr/>
            <p:nvPr/>
          </p:nvSpPr>
          <p:spPr>
            <a:xfrm flipH="false" flipV="false" rot="0">
              <a:off x="72390" y="72390"/>
              <a:ext cx="57594937" cy="6725889"/>
            </a:xfrm>
            <a:custGeom>
              <a:avLst/>
              <a:gdLst/>
              <a:ahLst/>
              <a:cxnLst/>
              <a:rect r="r" b="b" t="t" l="l"/>
              <a:pathLst>
                <a:path h="6725889" w="57594937">
                  <a:moveTo>
                    <a:pt x="0" y="0"/>
                  </a:moveTo>
                  <a:lnTo>
                    <a:pt x="57594937" y="0"/>
                  </a:lnTo>
                  <a:lnTo>
                    <a:pt x="57594937" y="6725889"/>
                  </a:lnTo>
                  <a:lnTo>
                    <a:pt x="0" y="6725889"/>
                  </a:lnTo>
                  <a:lnTo>
                    <a:pt x="0" y="0"/>
                  </a:lnTo>
                  <a:close/>
                </a:path>
              </a:pathLst>
            </a:custGeom>
            <a:solidFill>
              <a:srgbClr val="FFFFFF"/>
            </a:solidFill>
          </p:spPr>
        </p:sp>
        <p:sp>
          <p:nvSpPr>
            <p:cNvPr name="Freeform 43" id="43"/>
            <p:cNvSpPr/>
            <p:nvPr/>
          </p:nvSpPr>
          <p:spPr>
            <a:xfrm flipH="false" flipV="false" rot="0">
              <a:off x="0" y="0"/>
              <a:ext cx="57739713" cy="6870668"/>
            </a:xfrm>
            <a:custGeom>
              <a:avLst/>
              <a:gdLst/>
              <a:ahLst/>
              <a:cxnLst/>
              <a:rect r="r" b="b" t="t" l="l"/>
              <a:pathLst>
                <a:path h="6870668" w="57739713">
                  <a:moveTo>
                    <a:pt x="57594934" y="6725889"/>
                  </a:moveTo>
                  <a:lnTo>
                    <a:pt x="57739713" y="6725889"/>
                  </a:lnTo>
                  <a:lnTo>
                    <a:pt x="57739713" y="6870668"/>
                  </a:lnTo>
                  <a:lnTo>
                    <a:pt x="57594934" y="6870668"/>
                  </a:lnTo>
                  <a:lnTo>
                    <a:pt x="57594934" y="6725889"/>
                  </a:lnTo>
                  <a:close/>
                  <a:moveTo>
                    <a:pt x="0" y="144780"/>
                  </a:moveTo>
                  <a:lnTo>
                    <a:pt x="144780" y="144780"/>
                  </a:lnTo>
                  <a:lnTo>
                    <a:pt x="144780" y="6725889"/>
                  </a:lnTo>
                  <a:lnTo>
                    <a:pt x="0" y="6725889"/>
                  </a:lnTo>
                  <a:lnTo>
                    <a:pt x="0" y="144780"/>
                  </a:lnTo>
                  <a:close/>
                  <a:moveTo>
                    <a:pt x="0" y="6725889"/>
                  </a:moveTo>
                  <a:lnTo>
                    <a:pt x="144780" y="6725889"/>
                  </a:lnTo>
                  <a:lnTo>
                    <a:pt x="144780" y="6870668"/>
                  </a:lnTo>
                  <a:lnTo>
                    <a:pt x="0" y="6870668"/>
                  </a:lnTo>
                  <a:lnTo>
                    <a:pt x="0" y="6725889"/>
                  </a:lnTo>
                  <a:close/>
                  <a:moveTo>
                    <a:pt x="57594934" y="144780"/>
                  </a:moveTo>
                  <a:lnTo>
                    <a:pt x="57739713" y="144780"/>
                  </a:lnTo>
                  <a:lnTo>
                    <a:pt x="57739713" y="6725889"/>
                  </a:lnTo>
                  <a:lnTo>
                    <a:pt x="57594934" y="6725889"/>
                  </a:lnTo>
                  <a:lnTo>
                    <a:pt x="57594934" y="144780"/>
                  </a:lnTo>
                  <a:close/>
                  <a:moveTo>
                    <a:pt x="144780" y="6725889"/>
                  </a:moveTo>
                  <a:lnTo>
                    <a:pt x="57594934" y="6725889"/>
                  </a:lnTo>
                  <a:lnTo>
                    <a:pt x="57594934" y="6870668"/>
                  </a:lnTo>
                  <a:lnTo>
                    <a:pt x="144780" y="6870668"/>
                  </a:lnTo>
                  <a:lnTo>
                    <a:pt x="144780" y="6725889"/>
                  </a:lnTo>
                  <a:close/>
                  <a:moveTo>
                    <a:pt x="57594934" y="0"/>
                  </a:moveTo>
                  <a:lnTo>
                    <a:pt x="57739713" y="0"/>
                  </a:lnTo>
                  <a:lnTo>
                    <a:pt x="57739713" y="144780"/>
                  </a:lnTo>
                  <a:lnTo>
                    <a:pt x="57594934" y="144780"/>
                  </a:lnTo>
                  <a:lnTo>
                    <a:pt x="57594934" y="0"/>
                  </a:lnTo>
                  <a:close/>
                  <a:moveTo>
                    <a:pt x="0" y="0"/>
                  </a:moveTo>
                  <a:lnTo>
                    <a:pt x="144780" y="0"/>
                  </a:lnTo>
                  <a:lnTo>
                    <a:pt x="144780" y="144780"/>
                  </a:lnTo>
                  <a:lnTo>
                    <a:pt x="0" y="144780"/>
                  </a:lnTo>
                  <a:lnTo>
                    <a:pt x="0" y="0"/>
                  </a:lnTo>
                  <a:close/>
                  <a:moveTo>
                    <a:pt x="144780" y="0"/>
                  </a:moveTo>
                  <a:lnTo>
                    <a:pt x="57594934" y="0"/>
                  </a:lnTo>
                  <a:lnTo>
                    <a:pt x="57594934" y="144780"/>
                  </a:lnTo>
                  <a:lnTo>
                    <a:pt x="144780" y="144780"/>
                  </a:lnTo>
                  <a:lnTo>
                    <a:pt x="144780" y="0"/>
                  </a:lnTo>
                  <a:close/>
                </a:path>
              </a:pathLst>
            </a:custGeom>
            <a:solidFill>
              <a:srgbClr val="000000"/>
            </a:solidFill>
          </p:spPr>
        </p:sp>
      </p:grpSp>
      <p:sp>
        <p:nvSpPr>
          <p:cNvPr name="TextBox 44" id="44"/>
          <p:cNvSpPr txBox="true"/>
          <p:nvPr/>
        </p:nvSpPr>
        <p:spPr>
          <a:xfrm rot="0">
            <a:off x="756857" y="5836145"/>
            <a:ext cx="4368678" cy="198120"/>
          </a:xfrm>
          <a:prstGeom prst="rect">
            <a:avLst/>
          </a:prstGeom>
        </p:spPr>
        <p:txBody>
          <a:bodyPr anchor="t" rtlCol="false" tIns="0" lIns="0" bIns="0" rIns="0">
            <a:spAutoFit/>
          </a:bodyPr>
          <a:lstStyle/>
          <a:p>
            <a:pPr>
              <a:lnSpc>
                <a:spcPts val="1679"/>
              </a:lnSpc>
            </a:pPr>
            <a:r>
              <a:rPr lang="en-US" sz="1200">
                <a:solidFill>
                  <a:srgbClr val="000000"/>
                </a:solidFill>
                <a:latin typeface="Barlow Medium"/>
              </a:rPr>
              <a:t>La notion de revenu brut  disponible pour les ménages</a:t>
            </a:r>
          </a:p>
        </p:txBody>
      </p:sp>
      <p:sp>
        <p:nvSpPr>
          <p:cNvPr name="TextBox 45" id="45"/>
          <p:cNvSpPr txBox="true"/>
          <p:nvPr/>
        </p:nvSpPr>
        <p:spPr>
          <a:xfrm rot="0">
            <a:off x="819968" y="6716315"/>
            <a:ext cx="4368678" cy="198120"/>
          </a:xfrm>
          <a:prstGeom prst="rect">
            <a:avLst/>
          </a:prstGeom>
        </p:spPr>
        <p:txBody>
          <a:bodyPr anchor="t" rtlCol="false" tIns="0" lIns="0" bIns="0" rIns="0">
            <a:spAutoFit/>
          </a:bodyPr>
          <a:lstStyle/>
          <a:p>
            <a:pPr>
              <a:lnSpc>
                <a:spcPts val="1679"/>
              </a:lnSpc>
            </a:pPr>
            <a:r>
              <a:rPr lang="en-US" sz="1200">
                <a:solidFill>
                  <a:srgbClr val="000000"/>
                </a:solidFill>
                <a:latin typeface="Barlow Medium"/>
              </a:rPr>
              <a:t>La notion d’épargne  </a:t>
            </a:r>
          </a:p>
        </p:txBody>
      </p:sp>
      <p:grpSp>
        <p:nvGrpSpPr>
          <p:cNvPr name="Group 46" id="46"/>
          <p:cNvGrpSpPr/>
          <p:nvPr/>
        </p:nvGrpSpPr>
        <p:grpSpPr>
          <a:xfrm rot="0">
            <a:off x="3845636" y="6687740"/>
            <a:ext cx="2946546" cy="1382107"/>
            <a:chOff x="0" y="0"/>
            <a:chExt cx="28133692" cy="13196392"/>
          </a:xfrm>
        </p:grpSpPr>
        <p:sp>
          <p:nvSpPr>
            <p:cNvPr name="Freeform 47" id="47"/>
            <p:cNvSpPr/>
            <p:nvPr/>
          </p:nvSpPr>
          <p:spPr>
            <a:xfrm flipH="false" flipV="false" rot="0">
              <a:off x="72390" y="72390"/>
              <a:ext cx="27988914" cy="13051612"/>
            </a:xfrm>
            <a:custGeom>
              <a:avLst/>
              <a:gdLst/>
              <a:ahLst/>
              <a:cxnLst/>
              <a:rect r="r" b="b" t="t" l="l"/>
              <a:pathLst>
                <a:path h="13051612" w="27988914">
                  <a:moveTo>
                    <a:pt x="0" y="0"/>
                  </a:moveTo>
                  <a:lnTo>
                    <a:pt x="27988914" y="0"/>
                  </a:lnTo>
                  <a:lnTo>
                    <a:pt x="27988914" y="13051612"/>
                  </a:lnTo>
                  <a:lnTo>
                    <a:pt x="0" y="13051612"/>
                  </a:lnTo>
                  <a:lnTo>
                    <a:pt x="0" y="0"/>
                  </a:lnTo>
                  <a:close/>
                </a:path>
              </a:pathLst>
            </a:custGeom>
            <a:solidFill>
              <a:srgbClr val="FFFFFF"/>
            </a:solidFill>
          </p:spPr>
        </p:sp>
        <p:sp>
          <p:nvSpPr>
            <p:cNvPr name="Freeform 48" id="48"/>
            <p:cNvSpPr/>
            <p:nvPr/>
          </p:nvSpPr>
          <p:spPr>
            <a:xfrm flipH="false" flipV="false" rot="0">
              <a:off x="0" y="0"/>
              <a:ext cx="28133694" cy="13196393"/>
            </a:xfrm>
            <a:custGeom>
              <a:avLst/>
              <a:gdLst/>
              <a:ahLst/>
              <a:cxnLst/>
              <a:rect r="r" b="b" t="t" l="l"/>
              <a:pathLst>
                <a:path h="13196393" w="28133694">
                  <a:moveTo>
                    <a:pt x="27988912" y="13051613"/>
                  </a:moveTo>
                  <a:lnTo>
                    <a:pt x="28133694" y="13051613"/>
                  </a:lnTo>
                  <a:lnTo>
                    <a:pt x="28133694" y="13196393"/>
                  </a:lnTo>
                  <a:lnTo>
                    <a:pt x="27988912" y="13196393"/>
                  </a:lnTo>
                  <a:lnTo>
                    <a:pt x="27988912" y="13051613"/>
                  </a:lnTo>
                  <a:close/>
                  <a:moveTo>
                    <a:pt x="0" y="144780"/>
                  </a:moveTo>
                  <a:lnTo>
                    <a:pt x="144780" y="144780"/>
                  </a:lnTo>
                  <a:lnTo>
                    <a:pt x="144780" y="13051613"/>
                  </a:lnTo>
                  <a:lnTo>
                    <a:pt x="0" y="13051613"/>
                  </a:lnTo>
                  <a:lnTo>
                    <a:pt x="0" y="144780"/>
                  </a:lnTo>
                  <a:close/>
                  <a:moveTo>
                    <a:pt x="0" y="13051613"/>
                  </a:moveTo>
                  <a:lnTo>
                    <a:pt x="144780" y="13051613"/>
                  </a:lnTo>
                  <a:lnTo>
                    <a:pt x="144780" y="13196393"/>
                  </a:lnTo>
                  <a:lnTo>
                    <a:pt x="0" y="13196393"/>
                  </a:lnTo>
                  <a:lnTo>
                    <a:pt x="0" y="13051613"/>
                  </a:lnTo>
                  <a:close/>
                  <a:moveTo>
                    <a:pt x="27988912" y="144780"/>
                  </a:moveTo>
                  <a:lnTo>
                    <a:pt x="28133694" y="144780"/>
                  </a:lnTo>
                  <a:lnTo>
                    <a:pt x="28133694" y="13051613"/>
                  </a:lnTo>
                  <a:lnTo>
                    <a:pt x="27988912" y="13051613"/>
                  </a:lnTo>
                  <a:lnTo>
                    <a:pt x="27988912" y="144780"/>
                  </a:lnTo>
                  <a:close/>
                  <a:moveTo>
                    <a:pt x="144780" y="13051613"/>
                  </a:moveTo>
                  <a:lnTo>
                    <a:pt x="27988912" y="13051613"/>
                  </a:lnTo>
                  <a:lnTo>
                    <a:pt x="27988912" y="13196393"/>
                  </a:lnTo>
                  <a:lnTo>
                    <a:pt x="144780" y="13196393"/>
                  </a:lnTo>
                  <a:lnTo>
                    <a:pt x="144780" y="13051613"/>
                  </a:lnTo>
                  <a:close/>
                  <a:moveTo>
                    <a:pt x="27988912" y="0"/>
                  </a:moveTo>
                  <a:lnTo>
                    <a:pt x="28133694" y="0"/>
                  </a:lnTo>
                  <a:lnTo>
                    <a:pt x="28133694" y="144780"/>
                  </a:lnTo>
                  <a:lnTo>
                    <a:pt x="27988912" y="144780"/>
                  </a:lnTo>
                  <a:lnTo>
                    <a:pt x="27988912" y="0"/>
                  </a:lnTo>
                  <a:close/>
                  <a:moveTo>
                    <a:pt x="0" y="0"/>
                  </a:moveTo>
                  <a:lnTo>
                    <a:pt x="144780" y="0"/>
                  </a:lnTo>
                  <a:lnTo>
                    <a:pt x="144780" y="144780"/>
                  </a:lnTo>
                  <a:lnTo>
                    <a:pt x="0" y="144780"/>
                  </a:lnTo>
                  <a:lnTo>
                    <a:pt x="0" y="0"/>
                  </a:lnTo>
                  <a:close/>
                  <a:moveTo>
                    <a:pt x="144780" y="0"/>
                  </a:moveTo>
                  <a:lnTo>
                    <a:pt x="27988912" y="0"/>
                  </a:lnTo>
                  <a:lnTo>
                    <a:pt x="27988912" y="144780"/>
                  </a:lnTo>
                  <a:lnTo>
                    <a:pt x="144780" y="144780"/>
                  </a:lnTo>
                  <a:lnTo>
                    <a:pt x="144780" y="0"/>
                  </a:lnTo>
                  <a:close/>
                </a:path>
              </a:pathLst>
            </a:custGeom>
            <a:solidFill>
              <a:srgbClr val="000000"/>
            </a:solidFill>
          </p:spPr>
        </p:sp>
      </p:grpSp>
      <p:sp>
        <p:nvSpPr>
          <p:cNvPr name="TextBox 49" id="49"/>
          <p:cNvSpPr txBox="true"/>
          <p:nvPr/>
        </p:nvSpPr>
        <p:spPr>
          <a:xfrm rot="0">
            <a:off x="3994012" y="6716315"/>
            <a:ext cx="2389267" cy="198120"/>
          </a:xfrm>
          <a:prstGeom prst="rect">
            <a:avLst/>
          </a:prstGeom>
        </p:spPr>
        <p:txBody>
          <a:bodyPr anchor="t" rtlCol="false" tIns="0" lIns="0" bIns="0" rIns="0">
            <a:spAutoFit/>
          </a:bodyPr>
          <a:lstStyle/>
          <a:p>
            <a:pPr>
              <a:lnSpc>
                <a:spcPts val="1679"/>
              </a:lnSpc>
            </a:pPr>
            <a:r>
              <a:rPr lang="en-US" sz="1200">
                <a:solidFill>
                  <a:srgbClr val="000000"/>
                </a:solidFill>
                <a:latin typeface="Barlow Medium"/>
              </a:rPr>
              <a:t>La notion de crédit</a:t>
            </a:r>
          </a:p>
        </p:txBody>
      </p:sp>
      <p:sp>
        <p:nvSpPr>
          <p:cNvPr name="TextBox 50" id="50"/>
          <p:cNvSpPr txBox="true"/>
          <p:nvPr/>
        </p:nvSpPr>
        <p:spPr>
          <a:xfrm rot="0">
            <a:off x="850194" y="8335077"/>
            <a:ext cx="4368678" cy="198120"/>
          </a:xfrm>
          <a:prstGeom prst="rect">
            <a:avLst/>
          </a:prstGeom>
        </p:spPr>
        <p:txBody>
          <a:bodyPr anchor="t" rtlCol="false" tIns="0" lIns="0" bIns="0" rIns="0">
            <a:spAutoFit/>
          </a:bodyPr>
          <a:lstStyle/>
          <a:p>
            <a:pPr>
              <a:lnSpc>
                <a:spcPts val="1679"/>
              </a:lnSpc>
            </a:pPr>
            <a:r>
              <a:rPr lang="en-US" sz="1200">
                <a:solidFill>
                  <a:srgbClr val="000000"/>
                </a:solidFill>
                <a:latin typeface="Barlow"/>
              </a:rPr>
              <a:t>L’évolution de la consommation des ménages.</a:t>
            </a:r>
          </a:p>
        </p:txBody>
      </p:sp>
      <p:sp>
        <p:nvSpPr>
          <p:cNvPr name="Freeform 51" id="51"/>
          <p:cNvSpPr/>
          <p:nvPr/>
        </p:nvSpPr>
        <p:spPr>
          <a:xfrm flipH="false" flipV="false" rot="0">
            <a:off x="47363" y="10359500"/>
            <a:ext cx="795035" cy="280581"/>
          </a:xfrm>
          <a:custGeom>
            <a:avLst/>
            <a:gdLst/>
            <a:ahLst/>
            <a:cxnLst/>
            <a:rect r="r" b="b" t="t" l="l"/>
            <a:pathLst>
              <a:path h="280581" w="795035">
                <a:moveTo>
                  <a:pt x="0" y="0"/>
                </a:moveTo>
                <a:lnTo>
                  <a:pt x="795035" y="0"/>
                </a:lnTo>
                <a:lnTo>
                  <a:pt x="795035" y="280581"/>
                </a:lnTo>
                <a:lnTo>
                  <a:pt x="0" y="280581"/>
                </a:lnTo>
                <a:lnTo>
                  <a:pt x="0" y="0"/>
                </a:lnTo>
                <a:close/>
              </a:path>
            </a:pathLst>
          </a:custGeom>
          <a:blipFill>
            <a:blip r:embed="rId8"/>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19765" y="263896"/>
            <a:ext cx="2368611" cy="317987"/>
            <a:chOff x="0" y="0"/>
            <a:chExt cx="22615557" cy="3036148"/>
          </a:xfrm>
        </p:grpSpPr>
        <p:sp>
          <p:nvSpPr>
            <p:cNvPr name="Freeform 3" id="3"/>
            <p:cNvSpPr/>
            <p:nvPr/>
          </p:nvSpPr>
          <p:spPr>
            <a:xfrm flipH="false" flipV="false" rot="0">
              <a:off x="72390" y="72390"/>
              <a:ext cx="22470777" cy="2891369"/>
            </a:xfrm>
            <a:custGeom>
              <a:avLst/>
              <a:gdLst/>
              <a:ahLst/>
              <a:cxnLst/>
              <a:rect r="r" b="b" t="t" l="l"/>
              <a:pathLst>
                <a:path h="2891369" w="22470777">
                  <a:moveTo>
                    <a:pt x="0" y="0"/>
                  </a:moveTo>
                  <a:lnTo>
                    <a:pt x="22470777" y="0"/>
                  </a:lnTo>
                  <a:lnTo>
                    <a:pt x="22470777" y="2891369"/>
                  </a:lnTo>
                  <a:lnTo>
                    <a:pt x="0" y="2891369"/>
                  </a:lnTo>
                  <a:lnTo>
                    <a:pt x="0" y="0"/>
                  </a:lnTo>
                  <a:close/>
                </a:path>
              </a:pathLst>
            </a:custGeom>
            <a:solidFill>
              <a:srgbClr val="FFFFFF"/>
            </a:solidFill>
          </p:spPr>
        </p:sp>
        <p:sp>
          <p:nvSpPr>
            <p:cNvPr name="Freeform 4" id="4"/>
            <p:cNvSpPr/>
            <p:nvPr/>
          </p:nvSpPr>
          <p:spPr>
            <a:xfrm flipH="false" flipV="false" rot="0">
              <a:off x="0" y="0"/>
              <a:ext cx="22615558" cy="3036148"/>
            </a:xfrm>
            <a:custGeom>
              <a:avLst/>
              <a:gdLst/>
              <a:ahLst/>
              <a:cxnLst/>
              <a:rect r="r" b="b" t="t" l="l"/>
              <a:pathLst>
                <a:path h="3036148" w="22615558">
                  <a:moveTo>
                    <a:pt x="22470777" y="2891368"/>
                  </a:moveTo>
                  <a:lnTo>
                    <a:pt x="22615558" y="2891368"/>
                  </a:lnTo>
                  <a:lnTo>
                    <a:pt x="22615558" y="3036148"/>
                  </a:lnTo>
                  <a:lnTo>
                    <a:pt x="22470777" y="3036148"/>
                  </a:lnTo>
                  <a:lnTo>
                    <a:pt x="22470777" y="2891368"/>
                  </a:lnTo>
                  <a:close/>
                  <a:moveTo>
                    <a:pt x="0" y="144780"/>
                  </a:moveTo>
                  <a:lnTo>
                    <a:pt x="144780" y="144780"/>
                  </a:lnTo>
                  <a:lnTo>
                    <a:pt x="144780" y="2891368"/>
                  </a:lnTo>
                  <a:lnTo>
                    <a:pt x="0" y="2891368"/>
                  </a:lnTo>
                  <a:lnTo>
                    <a:pt x="0" y="144780"/>
                  </a:lnTo>
                  <a:close/>
                  <a:moveTo>
                    <a:pt x="0" y="2891368"/>
                  </a:moveTo>
                  <a:lnTo>
                    <a:pt x="144780" y="2891368"/>
                  </a:lnTo>
                  <a:lnTo>
                    <a:pt x="144780" y="3036148"/>
                  </a:lnTo>
                  <a:lnTo>
                    <a:pt x="0" y="3036148"/>
                  </a:lnTo>
                  <a:lnTo>
                    <a:pt x="0" y="2891368"/>
                  </a:lnTo>
                  <a:close/>
                  <a:moveTo>
                    <a:pt x="22470777" y="144780"/>
                  </a:moveTo>
                  <a:lnTo>
                    <a:pt x="22615558" y="144780"/>
                  </a:lnTo>
                  <a:lnTo>
                    <a:pt x="22615558" y="2891368"/>
                  </a:lnTo>
                  <a:lnTo>
                    <a:pt x="22470777" y="2891368"/>
                  </a:lnTo>
                  <a:lnTo>
                    <a:pt x="22470777" y="144780"/>
                  </a:lnTo>
                  <a:close/>
                  <a:moveTo>
                    <a:pt x="144780" y="2891368"/>
                  </a:moveTo>
                  <a:lnTo>
                    <a:pt x="22470777" y="2891368"/>
                  </a:lnTo>
                  <a:lnTo>
                    <a:pt x="22470777" y="3036148"/>
                  </a:lnTo>
                  <a:lnTo>
                    <a:pt x="144780" y="3036148"/>
                  </a:lnTo>
                  <a:lnTo>
                    <a:pt x="144780" y="2891368"/>
                  </a:lnTo>
                  <a:close/>
                  <a:moveTo>
                    <a:pt x="22470777" y="0"/>
                  </a:moveTo>
                  <a:lnTo>
                    <a:pt x="22615558" y="0"/>
                  </a:lnTo>
                  <a:lnTo>
                    <a:pt x="22615558" y="144780"/>
                  </a:lnTo>
                  <a:lnTo>
                    <a:pt x="22470777" y="144780"/>
                  </a:lnTo>
                  <a:lnTo>
                    <a:pt x="22470777" y="0"/>
                  </a:lnTo>
                  <a:close/>
                  <a:moveTo>
                    <a:pt x="0" y="0"/>
                  </a:moveTo>
                  <a:lnTo>
                    <a:pt x="144780" y="0"/>
                  </a:lnTo>
                  <a:lnTo>
                    <a:pt x="144780" y="144780"/>
                  </a:lnTo>
                  <a:lnTo>
                    <a:pt x="0" y="144780"/>
                  </a:lnTo>
                  <a:lnTo>
                    <a:pt x="0" y="0"/>
                  </a:lnTo>
                  <a:close/>
                  <a:moveTo>
                    <a:pt x="144780" y="0"/>
                  </a:moveTo>
                  <a:lnTo>
                    <a:pt x="22470777" y="0"/>
                  </a:lnTo>
                  <a:lnTo>
                    <a:pt x="22470777" y="144780"/>
                  </a:lnTo>
                  <a:lnTo>
                    <a:pt x="144780" y="144780"/>
                  </a:lnTo>
                  <a:lnTo>
                    <a:pt x="144780" y="0"/>
                  </a:lnTo>
                  <a:close/>
                </a:path>
              </a:pathLst>
            </a:custGeom>
            <a:solidFill>
              <a:srgbClr val="000000"/>
            </a:solidFill>
          </p:spPr>
        </p:sp>
      </p:grpSp>
      <p:grpSp>
        <p:nvGrpSpPr>
          <p:cNvPr name="Group 5" id="5"/>
          <p:cNvGrpSpPr/>
          <p:nvPr/>
        </p:nvGrpSpPr>
        <p:grpSpPr>
          <a:xfrm rot="0">
            <a:off x="756857" y="4365110"/>
            <a:ext cx="2947403" cy="1883459"/>
            <a:chOff x="0" y="0"/>
            <a:chExt cx="28141878" cy="17983318"/>
          </a:xfrm>
        </p:grpSpPr>
        <p:sp>
          <p:nvSpPr>
            <p:cNvPr name="Freeform 6" id="6"/>
            <p:cNvSpPr/>
            <p:nvPr/>
          </p:nvSpPr>
          <p:spPr>
            <a:xfrm flipH="false" flipV="false" rot="0">
              <a:off x="72390" y="72390"/>
              <a:ext cx="27997100" cy="17838538"/>
            </a:xfrm>
            <a:custGeom>
              <a:avLst/>
              <a:gdLst/>
              <a:ahLst/>
              <a:cxnLst/>
              <a:rect r="r" b="b" t="t" l="l"/>
              <a:pathLst>
                <a:path h="17838538" w="27997100">
                  <a:moveTo>
                    <a:pt x="0" y="0"/>
                  </a:moveTo>
                  <a:lnTo>
                    <a:pt x="27997100" y="0"/>
                  </a:lnTo>
                  <a:lnTo>
                    <a:pt x="27997100" y="17838538"/>
                  </a:lnTo>
                  <a:lnTo>
                    <a:pt x="0" y="17838538"/>
                  </a:lnTo>
                  <a:lnTo>
                    <a:pt x="0" y="0"/>
                  </a:lnTo>
                  <a:close/>
                </a:path>
              </a:pathLst>
            </a:custGeom>
            <a:solidFill>
              <a:srgbClr val="FFFFFF"/>
            </a:solidFill>
          </p:spPr>
        </p:sp>
        <p:sp>
          <p:nvSpPr>
            <p:cNvPr name="Freeform 7" id="7"/>
            <p:cNvSpPr/>
            <p:nvPr/>
          </p:nvSpPr>
          <p:spPr>
            <a:xfrm flipH="false" flipV="false" rot="0">
              <a:off x="0" y="0"/>
              <a:ext cx="28141879" cy="17983318"/>
            </a:xfrm>
            <a:custGeom>
              <a:avLst/>
              <a:gdLst/>
              <a:ahLst/>
              <a:cxnLst/>
              <a:rect r="r" b="b" t="t" l="l"/>
              <a:pathLst>
                <a:path h="17983318" w="28141879">
                  <a:moveTo>
                    <a:pt x="27997097" y="17838539"/>
                  </a:moveTo>
                  <a:lnTo>
                    <a:pt x="28141879" y="17838539"/>
                  </a:lnTo>
                  <a:lnTo>
                    <a:pt x="28141879" y="17983318"/>
                  </a:lnTo>
                  <a:lnTo>
                    <a:pt x="27997097" y="17983318"/>
                  </a:lnTo>
                  <a:lnTo>
                    <a:pt x="27997097" y="17838539"/>
                  </a:lnTo>
                  <a:close/>
                  <a:moveTo>
                    <a:pt x="0" y="144780"/>
                  </a:moveTo>
                  <a:lnTo>
                    <a:pt x="144780" y="144780"/>
                  </a:lnTo>
                  <a:lnTo>
                    <a:pt x="144780" y="17838539"/>
                  </a:lnTo>
                  <a:lnTo>
                    <a:pt x="0" y="17838539"/>
                  </a:lnTo>
                  <a:lnTo>
                    <a:pt x="0" y="144780"/>
                  </a:lnTo>
                  <a:close/>
                  <a:moveTo>
                    <a:pt x="0" y="17838539"/>
                  </a:moveTo>
                  <a:lnTo>
                    <a:pt x="144780" y="17838539"/>
                  </a:lnTo>
                  <a:lnTo>
                    <a:pt x="144780" y="17983318"/>
                  </a:lnTo>
                  <a:lnTo>
                    <a:pt x="0" y="17983318"/>
                  </a:lnTo>
                  <a:lnTo>
                    <a:pt x="0" y="17838539"/>
                  </a:lnTo>
                  <a:close/>
                  <a:moveTo>
                    <a:pt x="27997097" y="144780"/>
                  </a:moveTo>
                  <a:lnTo>
                    <a:pt x="28141879" y="144780"/>
                  </a:lnTo>
                  <a:lnTo>
                    <a:pt x="28141879" y="17838539"/>
                  </a:lnTo>
                  <a:lnTo>
                    <a:pt x="27997097" y="17838539"/>
                  </a:lnTo>
                  <a:lnTo>
                    <a:pt x="27997097" y="144780"/>
                  </a:lnTo>
                  <a:close/>
                  <a:moveTo>
                    <a:pt x="144780" y="17838539"/>
                  </a:moveTo>
                  <a:lnTo>
                    <a:pt x="27997097" y="17838539"/>
                  </a:lnTo>
                  <a:lnTo>
                    <a:pt x="27997097" y="17983318"/>
                  </a:lnTo>
                  <a:lnTo>
                    <a:pt x="144780" y="17983318"/>
                  </a:lnTo>
                  <a:lnTo>
                    <a:pt x="144780" y="17838539"/>
                  </a:lnTo>
                  <a:close/>
                  <a:moveTo>
                    <a:pt x="27997097" y="0"/>
                  </a:moveTo>
                  <a:lnTo>
                    <a:pt x="28141879" y="0"/>
                  </a:lnTo>
                  <a:lnTo>
                    <a:pt x="28141879" y="144780"/>
                  </a:lnTo>
                  <a:lnTo>
                    <a:pt x="27997097" y="144780"/>
                  </a:lnTo>
                  <a:lnTo>
                    <a:pt x="27997097" y="0"/>
                  </a:lnTo>
                  <a:close/>
                  <a:moveTo>
                    <a:pt x="0" y="0"/>
                  </a:moveTo>
                  <a:lnTo>
                    <a:pt x="144780" y="0"/>
                  </a:lnTo>
                  <a:lnTo>
                    <a:pt x="144780" y="144780"/>
                  </a:lnTo>
                  <a:lnTo>
                    <a:pt x="0" y="144780"/>
                  </a:lnTo>
                  <a:lnTo>
                    <a:pt x="0" y="0"/>
                  </a:lnTo>
                  <a:close/>
                  <a:moveTo>
                    <a:pt x="144780" y="0"/>
                  </a:moveTo>
                  <a:lnTo>
                    <a:pt x="27997097" y="0"/>
                  </a:lnTo>
                  <a:lnTo>
                    <a:pt x="27997097" y="144780"/>
                  </a:lnTo>
                  <a:lnTo>
                    <a:pt x="144780" y="144780"/>
                  </a:lnTo>
                  <a:lnTo>
                    <a:pt x="144780" y="0"/>
                  </a:lnTo>
                  <a:close/>
                </a:path>
              </a:pathLst>
            </a:custGeom>
            <a:solidFill>
              <a:srgbClr val="000000"/>
            </a:solidFill>
          </p:spPr>
        </p:sp>
      </p:grpSp>
      <p:grpSp>
        <p:nvGrpSpPr>
          <p:cNvPr name="Group 8" id="8"/>
          <p:cNvGrpSpPr/>
          <p:nvPr/>
        </p:nvGrpSpPr>
        <p:grpSpPr>
          <a:xfrm rot="0">
            <a:off x="3856160" y="4365110"/>
            <a:ext cx="2947403" cy="1883459"/>
            <a:chOff x="0" y="0"/>
            <a:chExt cx="28141878" cy="17983318"/>
          </a:xfrm>
        </p:grpSpPr>
        <p:sp>
          <p:nvSpPr>
            <p:cNvPr name="Freeform 9" id="9"/>
            <p:cNvSpPr/>
            <p:nvPr/>
          </p:nvSpPr>
          <p:spPr>
            <a:xfrm flipH="false" flipV="false" rot="0">
              <a:off x="72390" y="72390"/>
              <a:ext cx="27997100" cy="17838538"/>
            </a:xfrm>
            <a:custGeom>
              <a:avLst/>
              <a:gdLst/>
              <a:ahLst/>
              <a:cxnLst/>
              <a:rect r="r" b="b" t="t" l="l"/>
              <a:pathLst>
                <a:path h="17838538" w="27997100">
                  <a:moveTo>
                    <a:pt x="0" y="0"/>
                  </a:moveTo>
                  <a:lnTo>
                    <a:pt x="27997100" y="0"/>
                  </a:lnTo>
                  <a:lnTo>
                    <a:pt x="27997100" y="17838538"/>
                  </a:lnTo>
                  <a:lnTo>
                    <a:pt x="0" y="17838538"/>
                  </a:lnTo>
                  <a:lnTo>
                    <a:pt x="0" y="0"/>
                  </a:lnTo>
                  <a:close/>
                </a:path>
              </a:pathLst>
            </a:custGeom>
            <a:solidFill>
              <a:srgbClr val="FFFFFF"/>
            </a:solidFill>
          </p:spPr>
        </p:sp>
        <p:sp>
          <p:nvSpPr>
            <p:cNvPr name="Freeform 10" id="10"/>
            <p:cNvSpPr/>
            <p:nvPr/>
          </p:nvSpPr>
          <p:spPr>
            <a:xfrm flipH="false" flipV="false" rot="0">
              <a:off x="0" y="0"/>
              <a:ext cx="28141879" cy="17983318"/>
            </a:xfrm>
            <a:custGeom>
              <a:avLst/>
              <a:gdLst/>
              <a:ahLst/>
              <a:cxnLst/>
              <a:rect r="r" b="b" t="t" l="l"/>
              <a:pathLst>
                <a:path h="17983318" w="28141879">
                  <a:moveTo>
                    <a:pt x="27997097" y="17838539"/>
                  </a:moveTo>
                  <a:lnTo>
                    <a:pt x="28141879" y="17838539"/>
                  </a:lnTo>
                  <a:lnTo>
                    <a:pt x="28141879" y="17983318"/>
                  </a:lnTo>
                  <a:lnTo>
                    <a:pt x="27997097" y="17983318"/>
                  </a:lnTo>
                  <a:lnTo>
                    <a:pt x="27997097" y="17838539"/>
                  </a:lnTo>
                  <a:close/>
                  <a:moveTo>
                    <a:pt x="0" y="144780"/>
                  </a:moveTo>
                  <a:lnTo>
                    <a:pt x="144780" y="144780"/>
                  </a:lnTo>
                  <a:lnTo>
                    <a:pt x="144780" y="17838539"/>
                  </a:lnTo>
                  <a:lnTo>
                    <a:pt x="0" y="17838539"/>
                  </a:lnTo>
                  <a:lnTo>
                    <a:pt x="0" y="144780"/>
                  </a:lnTo>
                  <a:close/>
                  <a:moveTo>
                    <a:pt x="0" y="17838539"/>
                  </a:moveTo>
                  <a:lnTo>
                    <a:pt x="144780" y="17838539"/>
                  </a:lnTo>
                  <a:lnTo>
                    <a:pt x="144780" y="17983318"/>
                  </a:lnTo>
                  <a:lnTo>
                    <a:pt x="0" y="17983318"/>
                  </a:lnTo>
                  <a:lnTo>
                    <a:pt x="0" y="17838539"/>
                  </a:lnTo>
                  <a:close/>
                  <a:moveTo>
                    <a:pt x="27997097" y="144780"/>
                  </a:moveTo>
                  <a:lnTo>
                    <a:pt x="28141879" y="144780"/>
                  </a:lnTo>
                  <a:lnTo>
                    <a:pt x="28141879" y="17838539"/>
                  </a:lnTo>
                  <a:lnTo>
                    <a:pt x="27997097" y="17838539"/>
                  </a:lnTo>
                  <a:lnTo>
                    <a:pt x="27997097" y="144780"/>
                  </a:lnTo>
                  <a:close/>
                  <a:moveTo>
                    <a:pt x="144780" y="17838539"/>
                  </a:moveTo>
                  <a:lnTo>
                    <a:pt x="27997097" y="17838539"/>
                  </a:lnTo>
                  <a:lnTo>
                    <a:pt x="27997097" y="17983318"/>
                  </a:lnTo>
                  <a:lnTo>
                    <a:pt x="144780" y="17983318"/>
                  </a:lnTo>
                  <a:lnTo>
                    <a:pt x="144780" y="17838539"/>
                  </a:lnTo>
                  <a:close/>
                  <a:moveTo>
                    <a:pt x="27997097" y="0"/>
                  </a:moveTo>
                  <a:lnTo>
                    <a:pt x="28141879" y="0"/>
                  </a:lnTo>
                  <a:lnTo>
                    <a:pt x="28141879" y="144780"/>
                  </a:lnTo>
                  <a:lnTo>
                    <a:pt x="27997097" y="144780"/>
                  </a:lnTo>
                  <a:lnTo>
                    <a:pt x="27997097" y="0"/>
                  </a:lnTo>
                  <a:close/>
                  <a:moveTo>
                    <a:pt x="0" y="0"/>
                  </a:moveTo>
                  <a:lnTo>
                    <a:pt x="144780" y="0"/>
                  </a:lnTo>
                  <a:lnTo>
                    <a:pt x="144780" y="144780"/>
                  </a:lnTo>
                  <a:lnTo>
                    <a:pt x="0" y="144780"/>
                  </a:lnTo>
                  <a:lnTo>
                    <a:pt x="0" y="0"/>
                  </a:lnTo>
                  <a:close/>
                  <a:moveTo>
                    <a:pt x="144780" y="0"/>
                  </a:moveTo>
                  <a:lnTo>
                    <a:pt x="27997097" y="0"/>
                  </a:lnTo>
                  <a:lnTo>
                    <a:pt x="27997097" y="144780"/>
                  </a:lnTo>
                  <a:lnTo>
                    <a:pt x="144780" y="144780"/>
                  </a:lnTo>
                  <a:lnTo>
                    <a:pt x="144780" y="0"/>
                  </a:lnTo>
                  <a:close/>
                </a:path>
              </a:pathLst>
            </a:custGeom>
            <a:solidFill>
              <a:srgbClr val="000000"/>
            </a:solidFill>
          </p:spPr>
        </p:sp>
      </p:grpSp>
      <p:grpSp>
        <p:nvGrpSpPr>
          <p:cNvPr name="Group 11" id="11"/>
          <p:cNvGrpSpPr/>
          <p:nvPr/>
        </p:nvGrpSpPr>
        <p:grpSpPr>
          <a:xfrm rot="0">
            <a:off x="756857" y="6394474"/>
            <a:ext cx="6047294" cy="1712496"/>
            <a:chOff x="0" y="0"/>
            <a:chExt cx="57739714" cy="16350951"/>
          </a:xfrm>
        </p:grpSpPr>
        <p:sp>
          <p:nvSpPr>
            <p:cNvPr name="Freeform 12" id="12"/>
            <p:cNvSpPr/>
            <p:nvPr/>
          </p:nvSpPr>
          <p:spPr>
            <a:xfrm flipH="false" flipV="false" rot="0">
              <a:off x="72390" y="72390"/>
              <a:ext cx="57594937" cy="16206171"/>
            </a:xfrm>
            <a:custGeom>
              <a:avLst/>
              <a:gdLst/>
              <a:ahLst/>
              <a:cxnLst/>
              <a:rect r="r" b="b" t="t" l="l"/>
              <a:pathLst>
                <a:path h="16206171" w="57594937">
                  <a:moveTo>
                    <a:pt x="0" y="0"/>
                  </a:moveTo>
                  <a:lnTo>
                    <a:pt x="57594937" y="0"/>
                  </a:lnTo>
                  <a:lnTo>
                    <a:pt x="57594937" y="16206171"/>
                  </a:lnTo>
                  <a:lnTo>
                    <a:pt x="0" y="16206171"/>
                  </a:lnTo>
                  <a:lnTo>
                    <a:pt x="0" y="0"/>
                  </a:lnTo>
                  <a:close/>
                </a:path>
              </a:pathLst>
            </a:custGeom>
            <a:solidFill>
              <a:srgbClr val="FFFFFF"/>
            </a:solidFill>
          </p:spPr>
        </p:sp>
        <p:sp>
          <p:nvSpPr>
            <p:cNvPr name="Freeform 13" id="13"/>
            <p:cNvSpPr/>
            <p:nvPr/>
          </p:nvSpPr>
          <p:spPr>
            <a:xfrm flipH="false" flipV="false" rot="0">
              <a:off x="0" y="0"/>
              <a:ext cx="57739713" cy="16350951"/>
            </a:xfrm>
            <a:custGeom>
              <a:avLst/>
              <a:gdLst/>
              <a:ahLst/>
              <a:cxnLst/>
              <a:rect r="r" b="b" t="t" l="l"/>
              <a:pathLst>
                <a:path h="16350951" w="57739713">
                  <a:moveTo>
                    <a:pt x="57594934" y="16206170"/>
                  </a:moveTo>
                  <a:lnTo>
                    <a:pt x="57739713" y="16206170"/>
                  </a:lnTo>
                  <a:lnTo>
                    <a:pt x="57739713" y="16350951"/>
                  </a:lnTo>
                  <a:lnTo>
                    <a:pt x="57594934" y="16350951"/>
                  </a:lnTo>
                  <a:lnTo>
                    <a:pt x="57594934" y="16206170"/>
                  </a:lnTo>
                  <a:close/>
                  <a:moveTo>
                    <a:pt x="0" y="144780"/>
                  </a:moveTo>
                  <a:lnTo>
                    <a:pt x="144780" y="144780"/>
                  </a:lnTo>
                  <a:lnTo>
                    <a:pt x="144780" y="16206170"/>
                  </a:lnTo>
                  <a:lnTo>
                    <a:pt x="0" y="16206170"/>
                  </a:lnTo>
                  <a:lnTo>
                    <a:pt x="0" y="144780"/>
                  </a:lnTo>
                  <a:close/>
                  <a:moveTo>
                    <a:pt x="0" y="16206170"/>
                  </a:moveTo>
                  <a:lnTo>
                    <a:pt x="144780" y="16206170"/>
                  </a:lnTo>
                  <a:lnTo>
                    <a:pt x="144780" y="16350951"/>
                  </a:lnTo>
                  <a:lnTo>
                    <a:pt x="0" y="16350951"/>
                  </a:lnTo>
                  <a:lnTo>
                    <a:pt x="0" y="16206170"/>
                  </a:lnTo>
                  <a:close/>
                  <a:moveTo>
                    <a:pt x="57594934" y="144780"/>
                  </a:moveTo>
                  <a:lnTo>
                    <a:pt x="57739713" y="144780"/>
                  </a:lnTo>
                  <a:lnTo>
                    <a:pt x="57739713" y="16206170"/>
                  </a:lnTo>
                  <a:lnTo>
                    <a:pt x="57594934" y="16206170"/>
                  </a:lnTo>
                  <a:lnTo>
                    <a:pt x="57594934" y="144780"/>
                  </a:lnTo>
                  <a:close/>
                  <a:moveTo>
                    <a:pt x="144780" y="16206170"/>
                  </a:moveTo>
                  <a:lnTo>
                    <a:pt x="57594934" y="16206170"/>
                  </a:lnTo>
                  <a:lnTo>
                    <a:pt x="57594934" y="16350951"/>
                  </a:lnTo>
                  <a:lnTo>
                    <a:pt x="144780" y="16350951"/>
                  </a:lnTo>
                  <a:lnTo>
                    <a:pt x="144780" y="16206170"/>
                  </a:lnTo>
                  <a:close/>
                  <a:moveTo>
                    <a:pt x="57594934" y="0"/>
                  </a:moveTo>
                  <a:lnTo>
                    <a:pt x="57739713" y="0"/>
                  </a:lnTo>
                  <a:lnTo>
                    <a:pt x="57739713" y="144780"/>
                  </a:lnTo>
                  <a:lnTo>
                    <a:pt x="57594934" y="144780"/>
                  </a:lnTo>
                  <a:lnTo>
                    <a:pt x="57594934" y="0"/>
                  </a:lnTo>
                  <a:close/>
                  <a:moveTo>
                    <a:pt x="0" y="0"/>
                  </a:moveTo>
                  <a:lnTo>
                    <a:pt x="144780" y="0"/>
                  </a:lnTo>
                  <a:lnTo>
                    <a:pt x="144780" y="144780"/>
                  </a:lnTo>
                  <a:lnTo>
                    <a:pt x="0" y="144780"/>
                  </a:lnTo>
                  <a:lnTo>
                    <a:pt x="0" y="0"/>
                  </a:lnTo>
                  <a:close/>
                  <a:moveTo>
                    <a:pt x="144780" y="0"/>
                  </a:moveTo>
                  <a:lnTo>
                    <a:pt x="57594934" y="0"/>
                  </a:lnTo>
                  <a:lnTo>
                    <a:pt x="57594934" y="144780"/>
                  </a:lnTo>
                  <a:lnTo>
                    <a:pt x="144780" y="144780"/>
                  </a:lnTo>
                  <a:lnTo>
                    <a:pt x="144780" y="0"/>
                  </a:lnTo>
                  <a:close/>
                </a:path>
              </a:pathLst>
            </a:custGeom>
            <a:solidFill>
              <a:srgbClr val="000000"/>
            </a:solidFill>
          </p:spPr>
        </p:sp>
      </p:grpSp>
      <p:grpSp>
        <p:nvGrpSpPr>
          <p:cNvPr name="Group 14" id="14"/>
          <p:cNvGrpSpPr/>
          <p:nvPr/>
        </p:nvGrpSpPr>
        <p:grpSpPr>
          <a:xfrm rot="0">
            <a:off x="756857" y="8249198"/>
            <a:ext cx="6047294" cy="1686802"/>
            <a:chOff x="0" y="0"/>
            <a:chExt cx="57739714" cy="16105627"/>
          </a:xfrm>
        </p:grpSpPr>
        <p:sp>
          <p:nvSpPr>
            <p:cNvPr name="Freeform 15" id="15"/>
            <p:cNvSpPr/>
            <p:nvPr/>
          </p:nvSpPr>
          <p:spPr>
            <a:xfrm flipH="false" flipV="false" rot="0">
              <a:off x="72390" y="72390"/>
              <a:ext cx="57594937" cy="15960847"/>
            </a:xfrm>
            <a:custGeom>
              <a:avLst/>
              <a:gdLst/>
              <a:ahLst/>
              <a:cxnLst/>
              <a:rect r="r" b="b" t="t" l="l"/>
              <a:pathLst>
                <a:path h="15960847" w="57594937">
                  <a:moveTo>
                    <a:pt x="0" y="0"/>
                  </a:moveTo>
                  <a:lnTo>
                    <a:pt x="57594937" y="0"/>
                  </a:lnTo>
                  <a:lnTo>
                    <a:pt x="57594937" y="15960847"/>
                  </a:lnTo>
                  <a:lnTo>
                    <a:pt x="0" y="15960847"/>
                  </a:lnTo>
                  <a:lnTo>
                    <a:pt x="0" y="0"/>
                  </a:lnTo>
                  <a:close/>
                </a:path>
              </a:pathLst>
            </a:custGeom>
            <a:solidFill>
              <a:srgbClr val="FFFFFF"/>
            </a:solidFill>
          </p:spPr>
        </p:sp>
        <p:sp>
          <p:nvSpPr>
            <p:cNvPr name="Freeform 16" id="16"/>
            <p:cNvSpPr/>
            <p:nvPr/>
          </p:nvSpPr>
          <p:spPr>
            <a:xfrm flipH="false" flipV="false" rot="0">
              <a:off x="0" y="0"/>
              <a:ext cx="57739713" cy="16105628"/>
            </a:xfrm>
            <a:custGeom>
              <a:avLst/>
              <a:gdLst/>
              <a:ahLst/>
              <a:cxnLst/>
              <a:rect r="r" b="b" t="t" l="l"/>
              <a:pathLst>
                <a:path h="16105628" w="57739713">
                  <a:moveTo>
                    <a:pt x="57594934" y="15960847"/>
                  </a:moveTo>
                  <a:lnTo>
                    <a:pt x="57739713" y="15960847"/>
                  </a:lnTo>
                  <a:lnTo>
                    <a:pt x="57739713" y="16105628"/>
                  </a:lnTo>
                  <a:lnTo>
                    <a:pt x="57594934" y="16105628"/>
                  </a:lnTo>
                  <a:lnTo>
                    <a:pt x="57594934" y="15960847"/>
                  </a:lnTo>
                  <a:close/>
                  <a:moveTo>
                    <a:pt x="0" y="144780"/>
                  </a:moveTo>
                  <a:lnTo>
                    <a:pt x="144780" y="144780"/>
                  </a:lnTo>
                  <a:lnTo>
                    <a:pt x="144780" y="15960847"/>
                  </a:lnTo>
                  <a:lnTo>
                    <a:pt x="0" y="15960847"/>
                  </a:lnTo>
                  <a:lnTo>
                    <a:pt x="0" y="144780"/>
                  </a:lnTo>
                  <a:close/>
                  <a:moveTo>
                    <a:pt x="0" y="15960847"/>
                  </a:moveTo>
                  <a:lnTo>
                    <a:pt x="144780" y="15960847"/>
                  </a:lnTo>
                  <a:lnTo>
                    <a:pt x="144780" y="16105628"/>
                  </a:lnTo>
                  <a:lnTo>
                    <a:pt x="0" y="16105628"/>
                  </a:lnTo>
                  <a:lnTo>
                    <a:pt x="0" y="15960847"/>
                  </a:lnTo>
                  <a:close/>
                  <a:moveTo>
                    <a:pt x="57594934" y="144780"/>
                  </a:moveTo>
                  <a:lnTo>
                    <a:pt x="57739713" y="144780"/>
                  </a:lnTo>
                  <a:lnTo>
                    <a:pt x="57739713" y="15960847"/>
                  </a:lnTo>
                  <a:lnTo>
                    <a:pt x="57594934" y="15960847"/>
                  </a:lnTo>
                  <a:lnTo>
                    <a:pt x="57594934" y="144780"/>
                  </a:lnTo>
                  <a:close/>
                  <a:moveTo>
                    <a:pt x="144780" y="15960847"/>
                  </a:moveTo>
                  <a:lnTo>
                    <a:pt x="57594934" y="15960847"/>
                  </a:lnTo>
                  <a:lnTo>
                    <a:pt x="57594934" y="16105628"/>
                  </a:lnTo>
                  <a:lnTo>
                    <a:pt x="144780" y="16105628"/>
                  </a:lnTo>
                  <a:lnTo>
                    <a:pt x="144780" y="15960847"/>
                  </a:lnTo>
                  <a:close/>
                  <a:moveTo>
                    <a:pt x="57594934" y="0"/>
                  </a:moveTo>
                  <a:lnTo>
                    <a:pt x="57739713" y="0"/>
                  </a:lnTo>
                  <a:lnTo>
                    <a:pt x="57739713" y="144780"/>
                  </a:lnTo>
                  <a:lnTo>
                    <a:pt x="57594934" y="144780"/>
                  </a:lnTo>
                  <a:lnTo>
                    <a:pt x="57594934" y="0"/>
                  </a:lnTo>
                  <a:close/>
                  <a:moveTo>
                    <a:pt x="0" y="0"/>
                  </a:moveTo>
                  <a:lnTo>
                    <a:pt x="144780" y="0"/>
                  </a:lnTo>
                  <a:lnTo>
                    <a:pt x="144780" y="144780"/>
                  </a:lnTo>
                  <a:lnTo>
                    <a:pt x="0" y="144780"/>
                  </a:lnTo>
                  <a:lnTo>
                    <a:pt x="0" y="0"/>
                  </a:lnTo>
                  <a:close/>
                  <a:moveTo>
                    <a:pt x="144780" y="0"/>
                  </a:moveTo>
                  <a:lnTo>
                    <a:pt x="57594934" y="0"/>
                  </a:lnTo>
                  <a:lnTo>
                    <a:pt x="57594934" y="144780"/>
                  </a:lnTo>
                  <a:lnTo>
                    <a:pt x="144780" y="144780"/>
                  </a:lnTo>
                  <a:lnTo>
                    <a:pt x="144780" y="0"/>
                  </a:lnTo>
                  <a:close/>
                </a:path>
              </a:pathLst>
            </a:custGeom>
            <a:solidFill>
              <a:srgbClr val="000000"/>
            </a:solidFill>
          </p:spPr>
        </p:sp>
      </p:grpSp>
      <p:sp>
        <p:nvSpPr>
          <p:cNvPr name="Freeform 17" id="17"/>
          <p:cNvSpPr/>
          <p:nvPr/>
        </p:nvSpPr>
        <p:spPr>
          <a:xfrm flipH="false" flipV="false" rot="0">
            <a:off x="6804151" y="9744714"/>
            <a:ext cx="499168" cy="715653"/>
          </a:xfrm>
          <a:custGeom>
            <a:avLst/>
            <a:gdLst/>
            <a:ahLst/>
            <a:cxnLst/>
            <a:rect r="r" b="b" t="t" l="l"/>
            <a:pathLst>
              <a:path h="715653" w="499168">
                <a:moveTo>
                  <a:pt x="0" y="0"/>
                </a:moveTo>
                <a:lnTo>
                  <a:pt x="499169" y="0"/>
                </a:lnTo>
                <a:lnTo>
                  <a:pt x="499169" y="715653"/>
                </a:lnTo>
                <a:lnTo>
                  <a:pt x="0" y="71565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8" id="18"/>
          <p:cNvSpPr/>
          <p:nvPr/>
        </p:nvSpPr>
        <p:spPr>
          <a:xfrm flipH="false" flipV="false" rot="-10164594">
            <a:off x="6589328" y="1683822"/>
            <a:ext cx="755023" cy="511528"/>
          </a:xfrm>
          <a:custGeom>
            <a:avLst/>
            <a:gdLst/>
            <a:ahLst/>
            <a:cxnLst/>
            <a:rect r="r" b="b" t="t" l="l"/>
            <a:pathLst>
              <a:path h="511528" w="755023">
                <a:moveTo>
                  <a:pt x="0" y="0"/>
                </a:moveTo>
                <a:lnTo>
                  <a:pt x="755023" y="0"/>
                </a:lnTo>
                <a:lnTo>
                  <a:pt x="755023" y="511528"/>
                </a:lnTo>
                <a:lnTo>
                  <a:pt x="0" y="51152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9" id="19"/>
          <p:cNvSpPr/>
          <p:nvPr/>
        </p:nvSpPr>
        <p:spPr>
          <a:xfrm flipH="false" flipV="false" rot="0">
            <a:off x="47363" y="10359500"/>
            <a:ext cx="795035" cy="280581"/>
          </a:xfrm>
          <a:custGeom>
            <a:avLst/>
            <a:gdLst/>
            <a:ahLst/>
            <a:cxnLst/>
            <a:rect r="r" b="b" t="t" l="l"/>
            <a:pathLst>
              <a:path h="280581" w="795035">
                <a:moveTo>
                  <a:pt x="0" y="0"/>
                </a:moveTo>
                <a:lnTo>
                  <a:pt x="795035" y="0"/>
                </a:lnTo>
                <a:lnTo>
                  <a:pt x="795035" y="280581"/>
                </a:lnTo>
                <a:lnTo>
                  <a:pt x="0" y="280581"/>
                </a:lnTo>
                <a:lnTo>
                  <a:pt x="0" y="0"/>
                </a:lnTo>
                <a:close/>
              </a:path>
            </a:pathLst>
          </a:custGeom>
          <a:blipFill>
            <a:blip r:embed="rId6"/>
            <a:stretch>
              <a:fillRect l="0" t="0" r="0" b="0"/>
            </a:stretch>
          </a:blipFill>
        </p:spPr>
      </p:sp>
      <p:grpSp>
        <p:nvGrpSpPr>
          <p:cNvPr name="Group 20" id="20"/>
          <p:cNvGrpSpPr/>
          <p:nvPr/>
        </p:nvGrpSpPr>
        <p:grpSpPr>
          <a:xfrm rot="0">
            <a:off x="990079" y="1858761"/>
            <a:ext cx="5428364" cy="525706"/>
            <a:chOff x="0" y="0"/>
            <a:chExt cx="1945403" cy="188401"/>
          </a:xfrm>
        </p:grpSpPr>
        <p:sp>
          <p:nvSpPr>
            <p:cNvPr name="Freeform 21" id="21"/>
            <p:cNvSpPr/>
            <p:nvPr/>
          </p:nvSpPr>
          <p:spPr>
            <a:xfrm flipH="false" flipV="false" rot="0">
              <a:off x="0" y="0"/>
              <a:ext cx="1945403" cy="188401"/>
            </a:xfrm>
            <a:custGeom>
              <a:avLst/>
              <a:gdLst/>
              <a:ahLst/>
              <a:cxnLst/>
              <a:rect r="r" b="b" t="t" l="l"/>
              <a:pathLst>
                <a:path h="188401" w="1945403">
                  <a:moveTo>
                    <a:pt x="52769" y="0"/>
                  </a:moveTo>
                  <a:lnTo>
                    <a:pt x="1892634" y="0"/>
                  </a:lnTo>
                  <a:cubicBezTo>
                    <a:pt x="1906629" y="0"/>
                    <a:pt x="1920051" y="5560"/>
                    <a:pt x="1929947" y="15456"/>
                  </a:cubicBezTo>
                  <a:cubicBezTo>
                    <a:pt x="1939843" y="25352"/>
                    <a:pt x="1945403" y="38774"/>
                    <a:pt x="1945403" y="52769"/>
                  </a:cubicBezTo>
                  <a:lnTo>
                    <a:pt x="1945403" y="135632"/>
                  </a:lnTo>
                  <a:cubicBezTo>
                    <a:pt x="1945403" y="149627"/>
                    <a:pt x="1939843" y="163049"/>
                    <a:pt x="1929947" y="172945"/>
                  </a:cubicBezTo>
                  <a:cubicBezTo>
                    <a:pt x="1920051" y="182842"/>
                    <a:pt x="1906629" y="188401"/>
                    <a:pt x="1892634" y="188401"/>
                  </a:cubicBezTo>
                  <a:lnTo>
                    <a:pt x="52769" y="188401"/>
                  </a:lnTo>
                  <a:cubicBezTo>
                    <a:pt x="38774" y="188401"/>
                    <a:pt x="25352" y="182842"/>
                    <a:pt x="15456" y="172945"/>
                  </a:cubicBezTo>
                  <a:cubicBezTo>
                    <a:pt x="5560" y="163049"/>
                    <a:pt x="0" y="149627"/>
                    <a:pt x="0" y="135632"/>
                  </a:cubicBezTo>
                  <a:lnTo>
                    <a:pt x="0" y="52769"/>
                  </a:lnTo>
                  <a:cubicBezTo>
                    <a:pt x="0" y="38774"/>
                    <a:pt x="5560" y="25352"/>
                    <a:pt x="15456" y="15456"/>
                  </a:cubicBezTo>
                  <a:cubicBezTo>
                    <a:pt x="25352" y="5560"/>
                    <a:pt x="38774" y="0"/>
                    <a:pt x="52769" y="0"/>
                  </a:cubicBezTo>
                  <a:close/>
                </a:path>
              </a:pathLst>
            </a:custGeom>
            <a:solidFill>
              <a:srgbClr val="F41F6B">
                <a:alpha val="16863"/>
              </a:srgbClr>
            </a:solidFill>
          </p:spPr>
        </p:sp>
        <p:sp>
          <p:nvSpPr>
            <p:cNvPr name="TextBox 22" id="22"/>
            <p:cNvSpPr txBox="true"/>
            <p:nvPr/>
          </p:nvSpPr>
          <p:spPr>
            <a:xfrm>
              <a:off x="0" y="-9525"/>
              <a:ext cx="1945403" cy="197926"/>
            </a:xfrm>
            <a:prstGeom prst="rect">
              <a:avLst/>
            </a:prstGeom>
          </p:spPr>
          <p:txBody>
            <a:bodyPr anchor="ctr" rtlCol="false" tIns="50800" lIns="50800" bIns="50800" rIns="50800"/>
            <a:lstStyle/>
            <a:p>
              <a:pPr algn="ctr">
                <a:lnSpc>
                  <a:spcPts val="1439"/>
                </a:lnSpc>
              </a:pPr>
            </a:p>
          </p:txBody>
        </p:sp>
      </p:grpSp>
      <p:sp>
        <p:nvSpPr>
          <p:cNvPr name="Freeform 23" id="23">
            <a:hlinkClick r:id="rId8" tooltip="https://youtube.com/watch?v=TTEe9NmlBp8&amp;feature=shared"/>
          </p:cNvPr>
          <p:cNvSpPr/>
          <p:nvPr/>
        </p:nvSpPr>
        <p:spPr>
          <a:xfrm flipH="false" flipV="false" rot="0">
            <a:off x="5593643" y="1828530"/>
            <a:ext cx="640094" cy="641662"/>
          </a:xfrm>
          <a:custGeom>
            <a:avLst/>
            <a:gdLst/>
            <a:ahLst/>
            <a:cxnLst/>
            <a:rect r="r" b="b" t="t" l="l"/>
            <a:pathLst>
              <a:path h="641662" w="640094">
                <a:moveTo>
                  <a:pt x="0" y="0"/>
                </a:moveTo>
                <a:lnTo>
                  <a:pt x="640093" y="0"/>
                </a:lnTo>
                <a:lnTo>
                  <a:pt x="640093" y="641662"/>
                </a:lnTo>
                <a:lnTo>
                  <a:pt x="0" y="641662"/>
                </a:lnTo>
                <a:lnTo>
                  <a:pt x="0" y="0"/>
                </a:lnTo>
                <a:close/>
              </a:path>
            </a:pathLst>
          </a:custGeom>
          <a:blipFill>
            <a:blip r:embed="rId7"/>
            <a:stretch>
              <a:fillRect l="0" t="0" r="0" b="0"/>
            </a:stretch>
          </a:blipFill>
        </p:spPr>
      </p:sp>
      <p:sp>
        <p:nvSpPr>
          <p:cNvPr name="TextBox 24" id="24"/>
          <p:cNvSpPr txBox="true"/>
          <p:nvPr/>
        </p:nvSpPr>
        <p:spPr>
          <a:xfrm rot="0">
            <a:off x="596781" y="322877"/>
            <a:ext cx="2199065" cy="190500"/>
          </a:xfrm>
          <a:prstGeom prst="rect">
            <a:avLst/>
          </a:prstGeom>
        </p:spPr>
        <p:txBody>
          <a:bodyPr anchor="t" rtlCol="false" tIns="0" lIns="0" bIns="0" rIns="0">
            <a:spAutoFit/>
          </a:bodyPr>
          <a:lstStyle/>
          <a:p>
            <a:pPr>
              <a:lnSpc>
                <a:spcPts val="1439"/>
              </a:lnSpc>
            </a:pPr>
            <a:r>
              <a:rPr lang="en-US" sz="1200">
                <a:solidFill>
                  <a:srgbClr val="000000"/>
                </a:solidFill>
                <a:latin typeface="One Little Font"/>
              </a:rPr>
              <a:t>Date:</a:t>
            </a:r>
          </a:p>
        </p:txBody>
      </p:sp>
      <p:sp>
        <p:nvSpPr>
          <p:cNvPr name="TextBox 25" id="25"/>
          <p:cNvSpPr txBox="true"/>
          <p:nvPr/>
        </p:nvSpPr>
        <p:spPr>
          <a:xfrm rot="0">
            <a:off x="756857" y="2508292"/>
            <a:ext cx="6208618" cy="1814010"/>
          </a:xfrm>
          <a:prstGeom prst="rect">
            <a:avLst/>
          </a:prstGeom>
        </p:spPr>
        <p:txBody>
          <a:bodyPr anchor="t" rtlCol="false" tIns="0" lIns="0" bIns="0" rIns="0">
            <a:spAutoFit/>
          </a:bodyPr>
          <a:lstStyle/>
          <a:p>
            <a:pPr>
              <a:lnSpc>
                <a:spcPts val="1939"/>
              </a:lnSpc>
            </a:pPr>
            <a:r>
              <a:rPr lang="en-US" sz="1616">
                <a:solidFill>
                  <a:srgbClr val="F41F6B"/>
                </a:solidFill>
                <a:latin typeface="One Little Font"/>
              </a:rPr>
              <a:t>Travail préparatoire </a:t>
            </a:r>
          </a:p>
          <a:p>
            <a:pPr>
              <a:lnSpc>
                <a:spcPts val="979"/>
              </a:lnSpc>
            </a:pPr>
          </a:p>
          <a:p>
            <a:pPr marL="262575" indent="-131288" lvl="1">
              <a:lnSpc>
                <a:spcPts val="1459"/>
              </a:lnSpc>
              <a:buFont typeface="Arial"/>
              <a:buChar char="•"/>
            </a:pPr>
            <a:r>
              <a:rPr lang="en-US" sz="1216">
                <a:solidFill>
                  <a:srgbClr val="000000"/>
                </a:solidFill>
                <a:latin typeface="One Little Font"/>
              </a:rPr>
              <a:t>Regarder plusieurs fois la vidéo avant de commencer son analyse et la prise de note ci-dessous</a:t>
            </a:r>
          </a:p>
          <a:p>
            <a:pPr>
              <a:lnSpc>
                <a:spcPts val="1459"/>
              </a:lnSpc>
            </a:pPr>
          </a:p>
          <a:p>
            <a:pPr marL="262575" indent="-131288" lvl="1">
              <a:lnSpc>
                <a:spcPts val="1459"/>
              </a:lnSpc>
              <a:buFont typeface="Arial"/>
              <a:buChar char="•"/>
            </a:pPr>
            <a:r>
              <a:rPr lang="en-US" sz="1216">
                <a:solidFill>
                  <a:srgbClr val="000000"/>
                </a:solidFill>
                <a:latin typeface="One Little Font"/>
              </a:rPr>
              <a:t>Identifier le titre de la vidéo :</a:t>
            </a:r>
          </a:p>
          <a:p>
            <a:pPr>
              <a:lnSpc>
                <a:spcPts val="1459"/>
              </a:lnSpc>
            </a:pPr>
          </a:p>
          <a:p>
            <a:pPr marL="262575" indent="-131288" lvl="1">
              <a:lnSpc>
                <a:spcPts val="1459"/>
              </a:lnSpc>
              <a:buFont typeface="Arial"/>
              <a:buChar char="•"/>
            </a:pPr>
            <a:r>
              <a:rPr lang="en-US" sz="1216">
                <a:solidFill>
                  <a:srgbClr val="000000"/>
                </a:solidFill>
                <a:latin typeface="One Little Font"/>
              </a:rPr>
              <a:t>Repérer le sujet traité :</a:t>
            </a:r>
          </a:p>
          <a:p>
            <a:pPr>
              <a:lnSpc>
                <a:spcPts val="1459"/>
              </a:lnSpc>
            </a:pPr>
          </a:p>
          <a:p>
            <a:pPr marL="262575" indent="-131288" lvl="1">
              <a:lnSpc>
                <a:spcPts val="1459"/>
              </a:lnSpc>
              <a:buFont typeface="Arial"/>
              <a:buChar char="•"/>
            </a:pPr>
            <a:r>
              <a:rPr lang="en-US" sz="1216">
                <a:solidFill>
                  <a:srgbClr val="000000"/>
                </a:solidFill>
                <a:latin typeface="One Little Font"/>
              </a:rPr>
              <a:t>Date de l'actualité (si elle est repérable) :</a:t>
            </a:r>
          </a:p>
          <a:p>
            <a:pPr>
              <a:lnSpc>
                <a:spcPts val="1459"/>
              </a:lnSpc>
            </a:pPr>
          </a:p>
        </p:txBody>
      </p:sp>
      <p:sp>
        <p:nvSpPr>
          <p:cNvPr name="TextBox 26" id="26"/>
          <p:cNvSpPr txBox="true"/>
          <p:nvPr/>
        </p:nvSpPr>
        <p:spPr>
          <a:xfrm rot="0">
            <a:off x="1185736" y="1997789"/>
            <a:ext cx="4509894" cy="228600"/>
          </a:xfrm>
          <a:prstGeom prst="rect">
            <a:avLst/>
          </a:prstGeom>
        </p:spPr>
        <p:txBody>
          <a:bodyPr anchor="t" rtlCol="false" tIns="0" lIns="0" bIns="0" rIns="0">
            <a:spAutoFit/>
          </a:bodyPr>
          <a:lstStyle/>
          <a:p>
            <a:pPr>
              <a:lnSpc>
                <a:spcPts val="1679"/>
              </a:lnSpc>
            </a:pPr>
            <a:r>
              <a:rPr lang="en-US" sz="1399">
                <a:solidFill>
                  <a:srgbClr val="000000"/>
                </a:solidFill>
                <a:latin typeface="Arimo"/>
                <a:ea typeface="Arimo"/>
              </a:rPr>
              <a:t>📺 C’est quoi la consommation </a:t>
            </a:r>
            <a:r>
              <a:rPr lang="en-US" sz="1399" u="sng">
                <a:solidFill>
                  <a:srgbClr val="000000"/>
                </a:solidFill>
                <a:latin typeface="Arimo"/>
                <a:hlinkClick r:id="rId9" tooltip="https://dgxy.link/OjVXA"/>
              </a:rPr>
              <a:t>https://dgxy.link/OjVXA</a:t>
            </a:r>
          </a:p>
        </p:txBody>
      </p:sp>
      <p:sp>
        <p:nvSpPr>
          <p:cNvPr name="TextBox 27" id="27"/>
          <p:cNvSpPr txBox="true"/>
          <p:nvPr/>
        </p:nvSpPr>
        <p:spPr>
          <a:xfrm rot="0">
            <a:off x="873923" y="4438665"/>
            <a:ext cx="2150228" cy="371475"/>
          </a:xfrm>
          <a:prstGeom prst="rect">
            <a:avLst/>
          </a:prstGeom>
        </p:spPr>
        <p:txBody>
          <a:bodyPr anchor="t" rtlCol="false" tIns="0" lIns="0" bIns="0" rIns="0">
            <a:spAutoFit/>
          </a:bodyPr>
          <a:lstStyle/>
          <a:p>
            <a:pPr>
              <a:lnSpc>
                <a:spcPts val="1439"/>
              </a:lnSpc>
            </a:pPr>
            <a:r>
              <a:rPr lang="en-US" sz="1200">
                <a:solidFill>
                  <a:srgbClr val="000000"/>
                </a:solidFill>
                <a:latin typeface="One Little Font"/>
              </a:rPr>
              <a:t>C'est quoi la consommation  ?Définition</a:t>
            </a:r>
          </a:p>
        </p:txBody>
      </p:sp>
      <p:sp>
        <p:nvSpPr>
          <p:cNvPr name="TextBox 28" id="28"/>
          <p:cNvSpPr txBox="true"/>
          <p:nvPr/>
        </p:nvSpPr>
        <p:spPr>
          <a:xfrm rot="0">
            <a:off x="3973226" y="4438665"/>
            <a:ext cx="2422372" cy="371475"/>
          </a:xfrm>
          <a:prstGeom prst="rect">
            <a:avLst/>
          </a:prstGeom>
        </p:spPr>
        <p:txBody>
          <a:bodyPr anchor="t" rtlCol="false" tIns="0" lIns="0" bIns="0" rIns="0">
            <a:spAutoFit/>
          </a:bodyPr>
          <a:lstStyle/>
          <a:p>
            <a:pPr>
              <a:lnSpc>
                <a:spcPts val="1439"/>
              </a:lnSpc>
            </a:pPr>
            <a:r>
              <a:rPr lang="en-US" sz="1200">
                <a:solidFill>
                  <a:srgbClr val="000000"/>
                </a:solidFill>
                <a:latin typeface="One Little Font"/>
              </a:rPr>
              <a:t>À quoi sert  la consommation dans l'économie d'un pays ?</a:t>
            </a:r>
          </a:p>
        </p:txBody>
      </p:sp>
      <p:sp>
        <p:nvSpPr>
          <p:cNvPr name="TextBox 29" id="29"/>
          <p:cNvSpPr txBox="true"/>
          <p:nvPr/>
        </p:nvSpPr>
        <p:spPr>
          <a:xfrm rot="0">
            <a:off x="873923" y="6468030"/>
            <a:ext cx="5870773" cy="371475"/>
          </a:xfrm>
          <a:prstGeom prst="rect">
            <a:avLst/>
          </a:prstGeom>
        </p:spPr>
        <p:txBody>
          <a:bodyPr anchor="t" rtlCol="false" tIns="0" lIns="0" bIns="0" rIns="0">
            <a:spAutoFit/>
          </a:bodyPr>
          <a:lstStyle/>
          <a:p>
            <a:pPr>
              <a:lnSpc>
                <a:spcPts val="1439"/>
              </a:lnSpc>
            </a:pPr>
            <a:r>
              <a:rPr lang="en-US" sz="1200">
                <a:solidFill>
                  <a:srgbClr val="000000"/>
                </a:solidFill>
                <a:latin typeface="One Little Font"/>
              </a:rPr>
              <a:t>Comment sont protégés les consommateurs ? Citez toutes les lois misent en place nommées dans la vidéo.</a:t>
            </a:r>
          </a:p>
        </p:txBody>
      </p:sp>
      <p:sp>
        <p:nvSpPr>
          <p:cNvPr name="TextBox 30" id="30"/>
          <p:cNvSpPr txBox="true"/>
          <p:nvPr/>
        </p:nvSpPr>
        <p:spPr>
          <a:xfrm rot="0">
            <a:off x="873923" y="8322753"/>
            <a:ext cx="4855227" cy="190500"/>
          </a:xfrm>
          <a:prstGeom prst="rect">
            <a:avLst/>
          </a:prstGeom>
        </p:spPr>
        <p:txBody>
          <a:bodyPr anchor="t" rtlCol="false" tIns="0" lIns="0" bIns="0" rIns="0">
            <a:spAutoFit/>
          </a:bodyPr>
          <a:lstStyle/>
          <a:p>
            <a:pPr>
              <a:lnSpc>
                <a:spcPts val="1439"/>
              </a:lnSpc>
            </a:pPr>
            <a:r>
              <a:rPr lang="en-US" sz="1200">
                <a:solidFill>
                  <a:srgbClr val="000000"/>
                </a:solidFill>
                <a:latin typeface="One Little Font"/>
              </a:rPr>
              <a:t>Comment rendre le consommateur plus responsable dans son acte d'achat ?</a:t>
            </a:r>
          </a:p>
        </p:txBody>
      </p:sp>
      <p:sp>
        <p:nvSpPr>
          <p:cNvPr name="TextBox 31" id="31"/>
          <p:cNvSpPr txBox="true"/>
          <p:nvPr/>
        </p:nvSpPr>
        <p:spPr>
          <a:xfrm rot="0">
            <a:off x="0" y="793087"/>
            <a:ext cx="7560000" cy="438113"/>
          </a:xfrm>
          <a:prstGeom prst="rect">
            <a:avLst/>
          </a:prstGeom>
        </p:spPr>
        <p:txBody>
          <a:bodyPr anchor="t" rtlCol="false" tIns="0" lIns="0" bIns="0" rIns="0">
            <a:spAutoFit/>
          </a:bodyPr>
          <a:lstStyle/>
          <a:p>
            <a:pPr algn="ctr" marL="0" indent="0" lvl="0">
              <a:lnSpc>
                <a:spcPts val="3149"/>
              </a:lnSpc>
            </a:pPr>
            <a:r>
              <a:rPr lang="en-US" sz="3499" spc="69">
                <a:solidFill>
                  <a:srgbClr val="FF2E55"/>
                </a:solidFill>
                <a:latin typeface="Barlow Black Bold"/>
              </a:rPr>
              <a:t>FICHE DOCUMENTAIRE #1</a:t>
            </a:r>
          </a:p>
        </p:txBody>
      </p:sp>
      <p:sp>
        <p:nvSpPr>
          <p:cNvPr name="TextBox 32" id="32"/>
          <p:cNvSpPr txBox="true"/>
          <p:nvPr/>
        </p:nvSpPr>
        <p:spPr>
          <a:xfrm rot="0">
            <a:off x="0" y="1338697"/>
            <a:ext cx="7560000" cy="396239"/>
          </a:xfrm>
          <a:prstGeom prst="rect">
            <a:avLst/>
          </a:prstGeom>
        </p:spPr>
        <p:txBody>
          <a:bodyPr anchor="t" rtlCol="false" tIns="0" lIns="0" bIns="0" rIns="0">
            <a:spAutoFit/>
          </a:bodyPr>
          <a:lstStyle/>
          <a:p>
            <a:pPr algn="ctr">
              <a:lnSpc>
                <a:spcPts val="3360"/>
              </a:lnSpc>
            </a:pPr>
            <a:r>
              <a:rPr lang="en-US" sz="2400">
                <a:solidFill>
                  <a:srgbClr val="000000"/>
                </a:solidFill>
                <a:latin typeface="Open Sans"/>
              </a:rPr>
              <a:t>La consommation &amp; les ménages</a:t>
            </a:r>
          </a:p>
        </p:txBody>
      </p:sp>
      <p:sp>
        <p:nvSpPr>
          <p:cNvPr name="TextBox 33" id="33"/>
          <p:cNvSpPr txBox="true"/>
          <p:nvPr/>
        </p:nvSpPr>
        <p:spPr>
          <a:xfrm rot="0">
            <a:off x="4604498" y="321674"/>
            <a:ext cx="2199065" cy="209550"/>
          </a:xfrm>
          <a:prstGeom prst="rect">
            <a:avLst/>
          </a:prstGeom>
        </p:spPr>
        <p:txBody>
          <a:bodyPr anchor="t" rtlCol="false" tIns="0" lIns="0" bIns="0" rIns="0">
            <a:spAutoFit/>
          </a:bodyPr>
          <a:lstStyle/>
          <a:p>
            <a:pPr>
              <a:lnSpc>
                <a:spcPts val="1799"/>
              </a:lnSpc>
            </a:pPr>
            <a:r>
              <a:rPr lang="en-US" sz="1499">
                <a:solidFill>
                  <a:srgbClr val="000000"/>
                </a:solidFill>
                <a:latin typeface="One Little Font"/>
                <a:ea typeface="One Little Font"/>
              </a:rPr>
              <a:t>🏠 TRAVAIL MAISON</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90391" y="262065"/>
            <a:ext cx="2368611" cy="317987"/>
            <a:chOff x="0" y="0"/>
            <a:chExt cx="22615557" cy="3036148"/>
          </a:xfrm>
        </p:grpSpPr>
        <p:sp>
          <p:nvSpPr>
            <p:cNvPr name="Freeform 3" id="3"/>
            <p:cNvSpPr/>
            <p:nvPr/>
          </p:nvSpPr>
          <p:spPr>
            <a:xfrm flipH="false" flipV="false" rot="0">
              <a:off x="72390" y="72390"/>
              <a:ext cx="22470777" cy="2891369"/>
            </a:xfrm>
            <a:custGeom>
              <a:avLst/>
              <a:gdLst/>
              <a:ahLst/>
              <a:cxnLst/>
              <a:rect r="r" b="b" t="t" l="l"/>
              <a:pathLst>
                <a:path h="2891369" w="22470777">
                  <a:moveTo>
                    <a:pt x="0" y="0"/>
                  </a:moveTo>
                  <a:lnTo>
                    <a:pt x="22470777" y="0"/>
                  </a:lnTo>
                  <a:lnTo>
                    <a:pt x="22470777" y="2891369"/>
                  </a:lnTo>
                  <a:lnTo>
                    <a:pt x="0" y="2891369"/>
                  </a:lnTo>
                  <a:lnTo>
                    <a:pt x="0" y="0"/>
                  </a:lnTo>
                  <a:close/>
                </a:path>
              </a:pathLst>
            </a:custGeom>
            <a:solidFill>
              <a:srgbClr val="FFFFFF"/>
            </a:solidFill>
          </p:spPr>
        </p:sp>
        <p:sp>
          <p:nvSpPr>
            <p:cNvPr name="Freeform 4" id="4"/>
            <p:cNvSpPr/>
            <p:nvPr/>
          </p:nvSpPr>
          <p:spPr>
            <a:xfrm flipH="false" flipV="false" rot="0">
              <a:off x="0" y="0"/>
              <a:ext cx="22615558" cy="3036148"/>
            </a:xfrm>
            <a:custGeom>
              <a:avLst/>
              <a:gdLst/>
              <a:ahLst/>
              <a:cxnLst/>
              <a:rect r="r" b="b" t="t" l="l"/>
              <a:pathLst>
                <a:path h="3036148" w="22615558">
                  <a:moveTo>
                    <a:pt x="22470777" y="2891368"/>
                  </a:moveTo>
                  <a:lnTo>
                    <a:pt x="22615558" y="2891368"/>
                  </a:lnTo>
                  <a:lnTo>
                    <a:pt x="22615558" y="3036148"/>
                  </a:lnTo>
                  <a:lnTo>
                    <a:pt x="22470777" y="3036148"/>
                  </a:lnTo>
                  <a:lnTo>
                    <a:pt x="22470777" y="2891368"/>
                  </a:lnTo>
                  <a:close/>
                  <a:moveTo>
                    <a:pt x="0" y="144780"/>
                  </a:moveTo>
                  <a:lnTo>
                    <a:pt x="144780" y="144780"/>
                  </a:lnTo>
                  <a:lnTo>
                    <a:pt x="144780" y="2891368"/>
                  </a:lnTo>
                  <a:lnTo>
                    <a:pt x="0" y="2891368"/>
                  </a:lnTo>
                  <a:lnTo>
                    <a:pt x="0" y="144780"/>
                  </a:lnTo>
                  <a:close/>
                  <a:moveTo>
                    <a:pt x="0" y="2891368"/>
                  </a:moveTo>
                  <a:lnTo>
                    <a:pt x="144780" y="2891368"/>
                  </a:lnTo>
                  <a:lnTo>
                    <a:pt x="144780" y="3036148"/>
                  </a:lnTo>
                  <a:lnTo>
                    <a:pt x="0" y="3036148"/>
                  </a:lnTo>
                  <a:lnTo>
                    <a:pt x="0" y="2891368"/>
                  </a:lnTo>
                  <a:close/>
                  <a:moveTo>
                    <a:pt x="22470777" y="144780"/>
                  </a:moveTo>
                  <a:lnTo>
                    <a:pt x="22615558" y="144780"/>
                  </a:lnTo>
                  <a:lnTo>
                    <a:pt x="22615558" y="2891368"/>
                  </a:lnTo>
                  <a:lnTo>
                    <a:pt x="22470777" y="2891368"/>
                  </a:lnTo>
                  <a:lnTo>
                    <a:pt x="22470777" y="144780"/>
                  </a:lnTo>
                  <a:close/>
                  <a:moveTo>
                    <a:pt x="144780" y="2891368"/>
                  </a:moveTo>
                  <a:lnTo>
                    <a:pt x="22470777" y="2891368"/>
                  </a:lnTo>
                  <a:lnTo>
                    <a:pt x="22470777" y="3036148"/>
                  </a:lnTo>
                  <a:lnTo>
                    <a:pt x="144780" y="3036148"/>
                  </a:lnTo>
                  <a:lnTo>
                    <a:pt x="144780" y="2891368"/>
                  </a:lnTo>
                  <a:close/>
                  <a:moveTo>
                    <a:pt x="22470777" y="0"/>
                  </a:moveTo>
                  <a:lnTo>
                    <a:pt x="22615558" y="0"/>
                  </a:lnTo>
                  <a:lnTo>
                    <a:pt x="22615558" y="144780"/>
                  </a:lnTo>
                  <a:lnTo>
                    <a:pt x="22470777" y="144780"/>
                  </a:lnTo>
                  <a:lnTo>
                    <a:pt x="22470777" y="0"/>
                  </a:lnTo>
                  <a:close/>
                  <a:moveTo>
                    <a:pt x="0" y="0"/>
                  </a:moveTo>
                  <a:lnTo>
                    <a:pt x="144780" y="0"/>
                  </a:lnTo>
                  <a:lnTo>
                    <a:pt x="144780" y="144780"/>
                  </a:lnTo>
                  <a:lnTo>
                    <a:pt x="0" y="144780"/>
                  </a:lnTo>
                  <a:lnTo>
                    <a:pt x="0" y="0"/>
                  </a:lnTo>
                  <a:close/>
                  <a:moveTo>
                    <a:pt x="144780" y="0"/>
                  </a:moveTo>
                  <a:lnTo>
                    <a:pt x="22470777" y="0"/>
                  </a:lnTo>
                  <a:lnTo>
                    <a:pt x="22470777" y="144780"/>
                  </a:lnTo>
                  <a:lnTo>
                    <a:pt x="144780" y="144780"/>
                  </a:lnTo>
                  <a:lnTo>
                    <a:pt x="144780" y="0"/>
                  </a:lnTo>
                  <a:close/>
                </a:path>
              </a:pathLst>
            </a:custGeom>
            <a:solidFill>
              <a:srgbClr val="000000"/>
            </a:solidFill>
          </p:spPr>
        </p:sp>
      </p:grpSp>
      <p:grpSp>
        <p:nvGrpSpPr>
          <p:cNvPr name="Group 5" id="5"/>
          <p:cNvGrpSpPr/>
          <p:nvPr/>
        </p:nvGrpSpPr>
        <p:grpSpPr>
          <a:xfrm rot="0">
            <a:off x="756857" y="4365110"/>
            <a:ext cx="2947403" cy="1883459"/>
            <a:chOff x="0" y="0"/>
            <a:chExt cx="28141878" cy="17983318"/>
          </a:xfrm>
        </p:grpSpPr>
        <p:sp>
          <p:nvSpPr>
            <p:cNvPr name="Freeform 6" id="6"/>
            <p:cNvSpPr/>
            <p:nvPr/>
          </p:nvSpPr>
          <p:spPr>
            <a:xfrm flipH="false" flipV="false" rot="0">
              <a:off x="72390" y="72390"/>
              <a:ext cx="27997100" cy="17838538"/>
            </a:xfrm>
            <a:custGeom>
              <a:avLst/>
              <a:gdLst/>
              <a:ahLst/>
              <a:cxnLst/>
              <a:rect r="r" b="b" t="t" l="l"/>
              <a:pathLst>
                <a:path h="17838538" w="27997100">
                  <a:moveTo>
                    <a:pt x="0" y="0"/>
                  </a:moveTo>
                  <a:lnTo>
                    <a:pt x="27997100" y="0"/>
                  </a:lnTo>
                  <a:lnTo>
                    <a:pt x="27997100" y="17838538"/>
                  </a:lnTo>
                  <a:lnTo>
                    <a:pt x="0" y="17838538"/>
                  </a:lnTo>
                  <a:lnTo>
                    <a:pt x="0" y="0"/>
                  </a:lnTo>
                  <a:close/>
                </a:path>
              </a:pathLst>
            </a:custGeom>
            <a:solidFill>
              <a:srgbClr val="FFFFFF"/>
            </a:solidFill>
          </p:spPr>
        </p:sp>
        <p:sp>
          <p:nvSpPr>
            <p:cNvPr name="Freeform 7" id="7"/>
            <p:cNvSpPr/>
            <p:nvPr/>
          </p:nvSpPr>
          <p:spPr>
            <a:xfrm flipH="false" flipV="false" rot="0">
              <a:off x="0" y="0"/>
              <a:ext cx="28141879" cy="17983318"/>
            </a:xfrm>
            <a:custGeom>
              <a:avLst/>
              <a:gdLst/>
              <a:ahLst/>
              <a:cxnLst/>
              <a:rect r="r" b="b" t="t" l="l"/>
              <a:pathLst>
                <a:path h="17983318" w="28141879">
                  <a:moveTo>
                    <a:pt x="27997097" y="17838539"/>
                  </a:moveTo>
                  <a:lnTo>
                    <a:pt x="28141879" y="17838539"/>
                  </a:lnTo>
                  <a:lnTo>
                    <a:pt x="28141879" y="17983318"/>
                  </a:lnTo>
                  <a:lnTo>
                    <a:pt x="27997097" y="17983318"/>
                  </a:lnTo>
                  <a:lnTo>
                    <a:pt x="27997097" y="17838539"/>
                  </a:lnTo>
                  <a:close/>
                  <a:moveTo>
                    <a:pt x="0" y="144780"/>
                  </a:moveTo>
                  <a:lnTo>
                    <a:pt x="144780" y="144780"/>
                  </a:lnTo>
                  <a:lnTo>
                    <a:pt x="144780" y="17838539"/>
                  </a:lnTo>
                  <a:lnTo>
                    <a:pt x="0" y="17838539"/>
                  </a:lnTo>
                  <a:lnTo>
                    <a:pt x="0" y="144780"/>
                  </a:lnTo>
                  <a:close/>
                  <a:moveTo>
                    <a:pt x="0" y="17838539"/>
                  </a:moveTo>
                  <a:lnTo>
                    <a:pt x="144780" y="17838539"/>
                  </a:lnTo>
                  <a:lnTo>
                    <a:pt x="144780" y="17983318"/>
                  </a:lnTo>
                  <a:lnTo>
                    <a:pt x="0" y="17983318"/>
                  </a:lnTo>
                  <a:lnTo>
                    <a:pt x="0" y="17838539"/>
                  </a:lnTo>
                  <a:close/>
                  <a:moveTo>
                    <a:pt x="27997097" y="144780"/>
                  </a:moveTo>
                  <a:lnTo>
                    <a:pt x="28141879" y="144780"/>
                  </a:lnTo>
                  <a:lnTo>
                    <a:pt x="28141879" y="17838539"/>
                  </a:lnTo>
                  <a:lnTo>
                    <a:pt x="27997097" y="17838539"/>
                  </a:lnTo>
                  <a:lnTo>
                    <a:pt x="27997097" y="144780"/>
                  </a:lnTo>
                  <a:close/>
                  <a:moveTo>
                    <a:pt x="144780" y="17838539"/>
                  </a:moveTo>
                  <a:lnTo>
                    <a:pt x="27997097" y="17838539"/>
                  </a:lnTo>
                  <a:lnTo>
                    <a:pt x="27997097" y="17983318"/>
                  </a:lnTo>
                  <a:lnTo>
                    <a:pt x="144780" y="17983318"/>
                  </a:lnTo>
                  <a:lnTo>
                    <a:pt x="144780" y="17838539"/>
                  </a:lnTo>
                  <a:close/>
                  <a:moveTo>
                    <a:pt x="27997097" y="0"/>
                  </a:moveTo>
                  <a:lnTo>
                    <a:pt x="28141879" y="0"/>
                  </a:lnTo>
                  <a:lnTo>
                    <a:pt x="28141879" y="144780"/>
                  </a:lnTo>
                  <a:lnTo>
                    <a:pt x="27997097" y="144780"/>
                  </a:lnTo>
                  <a:lnTo>
                    <a:pt x="27997097" y="0"/>
                  </a:lnTo>
                  <a:close/>
                  <a:moveTo>
                    <a:pt x="0" y="0"/>
                  </a:moveTo>
                  <a:lnTo>
                    <a:pt x="144780" y="0"/>
                  </a:lnTo>
                  <a:lnTo>
                    <a:pt x="144780" y="144780"/>
                  </a:lnTo>
                  <a:lnTo>
                    <a:pt x="0" y="144780"/>
                  </a:lnTo>
                  <a:lnTo>
                    <a:pt x="0" y="0"/>
                  </a:lnTo>
                  <a:close/>
                  <a:moveTo>
                    <a:pt x="144780" y="0"/>
                  </a:moveTo>
                  <a:lnTo>
                    <a:pt x="27997097" y="0"/>
                  </a:lnTo>
                  <a:lnTo>
                    <a:pt x="27997097" y="144780"/>
                  </a:lnTo>
                  <a:lnTo>
                    <a:pt x="144780" y="144780"/>
                  </a:lnTo>
                  <a:lnTo>
                    <a:pt x="144780" y="0"/>
                  </a:lnTo>
                  <a:close/>
                </a:path>
              </a:pathLst>
            </a:custGeom>
            <a:solidFill>
              <a:srgbClr val="000000"/>
            </a:solidFill>
          </p:spPr>
        </p:sp>
      </p:grpSp>
      <p:grpSp>
        <p:nvGrpSpPr>
          <p:cNvPr name="Group 8" id="8"/>
          <p:cNvGrpSpPr/>
          <p:nvPr/>
        </p:nvGrpSpPr>
        <p:grpSpPr>
          <a:xfrm rot="0">
            <a:off x="3856160" y="4365110"/>
            <a:ext cx="2947403" cy="1883459"/>
            <a:chOff x="0" y="0"/>
            <a:chExt cx="28141878" cy="17983318"/>
          </a:xfrm>
        </p:grpSpPr>
        <p:sp>
          <p:nvSpPr>
            <p:cNvPr name="Freeform 9" id="9"/>
            <p:cNvSpPr/>
            <p:nvPr/>
          </p:nvSpPr>
          <p:spPr>
            <a:xfrm flipH="false" flipV="false" rot="0">
              <a:off x="72390" y="72390"/>
              <a:ext cx="27997100" cy="17838538"/>
            </a:xfrm>
            <a:custGeom>
              <a:avLst/>
              <a:gdLst/>
              <a:ahLst/>
              <a:cxnLst/>
              <a:rect r="r" b="b" t="t" l="l"/>
              <a:pathLst>
                <a:path h="17838538" w="27997100">
                  <a:moveTo>
                    <a:pt x="0" y="0"/>
                  </a:moveTo>
                  <a:lnTo>
                    <a:pt x="27997100" y="0"/>
                  </a:lnTo>
                  <a:lnTo>
                    <a:pt x="27997100" y="17838538"/>
                  </a:lnTo>
                  <a:lnTo>
                    <a:pt x="0" y="17838538"/>
                  </a:lnTo>
                  <a:lnTo>
                    <a:pt x="0" y="0"/>
                  </a:lnTo>
                  <a:close/>
                </a:path>
              </a:pathLst>
            </a:custGeom>
            <a:solidFill>
              <a:srgbClr val="FFFFFF"/>
            </a:solidFill>
          </p:spPr>
        </p:sp>
        <p:sp>
          <p:nvSpPr>
            <p:cNvPr name="Freeform 10" id="10"/>
            <p:cNvSpPr/>
            <p:nvPr/>
          </p:nvSpPr>
          <p:spPr>
            <a:xfrm flipH="false" flipV="false" rot="0">
              <a:off x="0" y="0"/>
              <a:ext cx="28141879" cy="17983318"/>
            </a:xfrm>
            <a:custGeom>
              <a:avLst/>
              <a:gdLst/>
              <a:ahLst/>
              <a:cxnLst/>
              <a:rect r="r" b="b" t="t" l="l"/>
              <a:pathLst>
                <a:path h="17983318" w="28141879">
                  <a:moveTo>
                    <a:pt x="27997097" y="17838539"/>
                  </a:moveTo>
                  <a:lnTo>
                    <a:pt x="28141879" y="17838539"/>
                  </a:lnTo>
                  <a:lnTo>
                    <a:pt x="28141879" y="17983318"/>
                  </a:lnTo>
                  <a:lnTo>
                    <a:pt x="27997097" y="17983318"/>
                  </a:lnTo>
                  <a:lnTo>
                    <a:pt x="27997097" y="17838539"/>
                  </a:lnTo>
                  <a:close/>
                  <a:moveTo>
                    <a:pt x="0" y="144780"/>
                  </a:moveTo>
                  <a:lnTo>
                    <a:pt x="144780" y="144780"/>
                  </a:lnTo>
                  <a:lnTo>
                    <a:pt x="144780" y="17838539"/>
                  </a:lnTo>
                  <a:lnTo>
                    <a:pt x="0" y="17838539"/>
                  </a:lnTo>
                  <a:lnTo>
                    <a:pt x="0" y="144780"/>
                  </a:lnTo>
                  <a:close/>
                  <a:moveTo>
                    <a:pt x="0" y="17838539"/>
                  </a:moveTo>
                  <a:lnTo>
                    <a:pt x="144780" y="17838539"/>
                  </a:lnTo>
                  <a:lnTo>
                    <a:pt x="144780" y="17983318"/>
                  </a:lnTo>
                  <a:lnTo>
                    <a:pt x="0" y="17983318"/>
                  </a:lnTo>
                  <a:lnTo>
                    <a:pt x="0" y="17838539"/>
                  </a:lnTo>
                  <a:close/>
                  <a:moveTo>
                    <a:pt x="27997097" y="144780"/>
                  </a:moveTo>
                  <a:lnTo>
                    <a:pt x="28141879" y="144780"/>
                  </a:lnTo>
                  <a:lnTo>
                    <a:pt x="28141879" y="17838539"/>
                  </a:lnTo>
                  <a:lnTo>
                    <a:pt x="27997097" y="17838539"/>
                  </a:lnTo>
                  <a:lnTo>
                    <a:pt x="27997097" y="144780"/>
                  </a:lnTo>
                  <a:close/>
                  <a:moveTo>
                    <a:pt x="144780" y="17838539"/>
                  </a:moveTo>
                  <a:lnTo>
                    <a:pt x="27997097" y="17838539"/>
                  </a:lnTo>
                  <a:lnTo>
                    <a:pt x="27997097" y="17983318"/>
                  </a:lnTo>
                  <a:lnTo>
                    <a:pt x="144780" y="17983318"/>
                  </a:lnTo>
                  <a:lnTo>
                    <a:pt x="144780" y="17838539"/>
                  </a:lnTo>
                  <a:close/>
                  <a:moveTo>
                    <a:pt x="27997097" y="0"/>
                  </a:moveTo>
                  <a:lnTo>
                    <a:pt x="28141879" y="0"/>
                  </a:lnTo>
                  <a:lnTo>
                    <a:pt x="28141879" y="144780"/>
                  </a:lnTo>
                  <a:lnTo>
                    <a:pt x="27997097" y="144780"/>
                  </a:lnTo>
                  <a:lnTo>
                    <a:pt x="27997097" y="0"/>
                  </a:lnTo>
                  <a:close/>
                  <a:moveTo>
                    <a:pt x="0" y="0"/>
                  </a:moveTo>
                  <a:lnTo>
                    <a:pt x="144780" y="0"/>
                  </a:lnTo>
                  <a:lnTo>
                    <a:pt x="144780" y="144780"/>
                  </a:lnTo>
                  <a:lnTo>
                    <a:pt x="0" y="144780"/>
                  </a:lnTo>
                  <a:lnTo>
                    <a:pt x="0" y="0"/>
                  </a:lnTo>
                  <a:close/>
                  <a:moveTo>
                    <a:pt x="144780" y="0"/>
                  </a:moveTo>
                  <a:lnTo>
                    <a:pt x="27997097" y="0"/>
                  </a:lnTo>
                  <a:lnTo>
                    <a:pt x="27997097" y="144780"/>
                  </a:lnTo>
                  <a:lnTo>
                    <a:pt x="144780" y="144780"/>
                  </a:lnTo>
                  <a:lnTo>
                    <a:pt x="144780" y="0"/>
                  </a:lnTo>
                  <a:close/>
                </a:path>
              </a:pathLst>
            </a:custGeom>
            <a:solidFill>
              <a:srgbClr val="000000"/>
            </a:solidFill>
          </p:spPr>
        </p:sp>
      </p:grpSp>
      <p:grpSp>
        <p:nvGrpSpPr>
          <p:cNvPr name="Group 11" id="11"/>
          <p:cNvGrpSpPr/>
          <p:nvPr/>
        </p:nvGrpSpPr>
        <p:grpSpPr>
          <a:xfrm rot="0">
            <a:off x="756857" y="6394474"/>
            <a:ext cx="3001296" cy="1712496"/>
            <a:chOff x="0" y="0"/>
            <a:chExt cx="28656447" cy="16350951"/>
          </a:xfrm>
        </p:grpSpPr>
        <p:sp>
          <p:nvSpPr>
            <p:cNvPr name="Freeform 12" id="12"/>
            <p:cNvSpPr/>
            <p:nvPr/>
          </p:nvSpPr>
          <p:spPr>
            <a:xfrm flipH="false" flipV="false" rot="0">
              <a:off x="72390" y="72390"/>
              <a:ext cx="28511667" cy="16206171"/>
            </a:xfrm>
            <a:custGeom>
              <a:avLst/>
              <a:gdLst/>
              <a:ahLst/>
              <a:cxnLst/>
              <a:rect r="r" b="b" t="t" l="l"/>
              <a:pathLst>
                <a:path h="16206171" w="28511667">
                  <a:moveTo>
                    <a:pt x="0" y="0"/>
                  </a:moveTo>
                  <a:lnTo>
                    <a:pt x="28511667" y="0"/>
                  </a:lnTo>
                  <a:lnTo>
                    <a:pt x="28511667" y="16206171"/>
                  </a:lnTo>
                  <a:lnTo>
                    <a:pt x="0" y="16206171"/>
                  </a:lnTo>
                  <a:lnTo>
                    <a:pt x="0" y="0"/>
                  </a:lnTo>
                  <a:close/>
                </a:path>
              </a:pathLst>
            </a:custGeom>
            <a:solidFill>
              <a:srgbClr val="FFFFFF"/>
            </a:solidFill>
          </p:spPr>
        </p:sp>
        <p:sp>
          <p:nvSpPr>
            <p:cNvPr name="Freeform 13" id="13"/>
            <p:cNvSpPr/>
            <p:nvPr/>
          </p:nvSpPr>
          <p:spPr>
            <a:xfrm flipH="false" flipV="false" rot="0">
              <a:off x="0" y="0"/>
              <a:ext cx="28656446" cy="16350951"/>
            </a:xfrm>
            <a:custGeom>
              <a:avLst/>
              <a:gdLst/>
              <a:ahLst/>
              <a:cxnLst/>
              <a:rect r="r" b="b" t="t" l="l"/>
              <a:pathLst>
                <a:path h="16350951" w="28656446">
                  <a:moveTo>
                    <a:pt x="28511667" y="16206170"/>
                  </a:moveTo>
                  <a:lnTo>
                    <a:pt x="28656446" y="16206170"/>
                  </a:lnTo>
                  <a:lnTo>
                    <a:pt x="28656446" y="16350951"/>
                  </a:lnTo>
                  <a:lnTo>
                    <a:pt x="28511667" y="16350951"/>
                  </a:lnTo>
                  <a:lnTo>
                    <a:pt x="28511667" y="16206170"/>
                  </a:lnTo>
                  <a:close/>
                  <a:moveTo>
                    <a:pt x="0" y="144780"/>
                  </a:moveTo>
                  <a:lnTo>
                    <a:pt x="144780" y="144780"/>
                  </a:lnTo>
                  <a:lnTo>
                    <a:pt x="144780" y="16206170"/>
                  </a:lnTo>
                  <a:lnTo>
                    <a:pt x="0" y="16206170"/>
                  </a:lnTo>
                  <a:lnTo>
                    <a:pt x="0" y="144780"/>
                  </a:lnTo>
                  <a:close/>
                  <a:moveTo>
                    <a:pt x="0" y="16206170"/>
                  </a:moveTo>
                  <a:lnTo>
                    <a:pt x="144780" y="16206170"/>
                  </a:lnTo>
                  <a:lnTo>
                    <a:pt x="144780" y="16350951"/>
                  </a:lnTo>
                  <a:lnTo>
                    <a:pt x="0" y="16350951"/>
                  </a:lnTo>
                  <a:lnTo>
                    <a:pt x="0" y="16206170"/>
                  </a:lnTo>
                  <a:close/>
                  <a:moveTo>
                    <a:pt x="28511667" y="144780"/>
                  </a:moveTo>
                  <a:lnTo>
                    <a:pt x="28656446" y="144780"/>
                  </a:lnTo>
                  <a:lnTo>
                    <a:pt x="28656446" y="16206170"/>
                  </a:lnTo>
                  <a:lnTo>
                    <a:pt x="28511667" y="16206170"/>
                  </a:lnTo>
                  <a:lnTo>
                    <a:pt x="28511667" y="144780"/>
                  </a:lnTo>
                  <a:close/>
                  <a:moveTo>
                    <a:pt x="144780" y="16206170"/>
                  </a:moveTo>
                  <a:lnTo>
                    <a:pt x="28511667" y="16206170"/>
                  </a:lnTo>
                  <a:lnTo>
                    <a:pt x="28511667" y="16350951"/>
                  </a:lnTo>
                  <a:lnTo>
                    <a:pt x="144780" y="16350951"/>
                  </a:lnTo>
                  <a:lnTo>
                    <a:pt x="144780" y="16206170"/>
                  </a:lnTo>
                  <a:close/>
                  <a:moveTo>
                    <a:pt x="28511667" y="0"/>
                  </a:moveTo>
                  <a:lnTo>
                    <a:pt x="28656446" y="0"/>
                  </a:lnTo>
                  <a:lnTo>
                    <a:pt x="28656446" y="144780"/>
                  </a:lnTo>
                  <a:lnTo>
                    <a:pt x="28511667" y="144780"/>
                  </a:lnTo>
                  <a:lnTo>
                    <a:pt x="28511667" y="0"/>
                  </a:lnTo>
                  <a:close/>
                  <a:moveTo>
                    <a:pt x="0" y="0"/>
                  </a:moveTo>
                  <a:lnTo>
                    <a:pt x="144780" y="0"/>
                  </a:lnTo>
                  <a:lnTo>
                    <a:pt x="144780" y="144780"/>
                  </a:lnTo>
                  <a:lnTo>
                    <a:pt x="0" y="144780"/>
                  </a:lnTo>
                  <a:lnTo>
                    <a:pt x="0" y="0"/>
                  </a:lnTo>
                  <a:close/>
                  <a:moveTo>
                    <a:pt x="144780" y="0"/>
                  </a:moveTo>
                  <a:lnTo>
                    <a:pt x="28511667" y="0"/>
                  </a:lnTo>
                  <a:lnTo>
                    <a:pt x="28511667" y="144780"/>
                  </a:lnTo>
                  <a:lnTo>
                    <a:pt x="144780" y="144780"/>
                  </a:lnTo>
                  <a:lnTo>
                    <a:pt x="144780" y="0"/>
                  </a:lnTo>
                  <a:close/>
                </a:path>
              </a:pathLst>
            </a:custGeom>
            <a:solidFill>
              <a:srgbClr val="000000"/>
            </a:solidFill>
          </p:spPr>
        </p:sp>
      </p:grpSp>
      <p:grpSp>
        <p:nvGrpSpPr>
          <p:cNvPr name="Group 14" id="14"/>
          <p:cNvGrpSpPr/>
          <p:nvPr/>
        </p:nvGrpSpPr>
        <p:grpSpPr>
          <a:xfrm rot="0">
            <a:off x="756857" y="8249198"/>
            <a:ext cx="3001296" cy="1686802"/>
            <a:chOff x="0" y="0"/>
            <a:chExt cx="28656447" cy="16105627"/>
          </a:xfrm>
        </p:grpSpPr>
        <p:sp>
          <p:nvSpPr>
            <p:cNvPr name="Freeform 15" id="15"/>
            <p:cNvSpPr/>
            <p:nvPr/>
          </p:nvSpPr>
          <p:spPr>
            <a:xfrm flipH="false" flipV="false" rot="0">
              <a:off x="72390" y="72390"/>
              <a:ext cx="28511667" cy="15960847"/>
            </a:xfrm>
            <a:custGeom>
              <a:avLst/>
              <a:gdLst/>
              <a:ahLst/>
              <a:cxnLst/>
              <a:rect r="r" b="b" t="t" l="l"/>
              <a:pathLst>
                <a:path h="15960847" w="28511667">
                  <a:moveTo>
                    <a:pt x="0" y="0"/>
                  </a:moveTo>
                  <a:lnTo>
                    <a:pt x="28511667" y="0"/>
                  </a:lnTo>
                  <a:lnTo>
                    <a:pt x="28511667" y="15960847"/>
                  </a:lnTo>
                  <a:lnTo>
                    <a:pt x="0" y="15960847"/>
                  </a:lnTo>
                  <a:lnTo>
                    <a:pt x="0" y="0"/>
                  </a:lnTo>
                  <a:close/>
                </a:path>
              </a:pathLst>
            </a:custGeom>
            <a:solidFill>
              <a:srgbClr val="FFFFFF"/>
            </a:solidFill>
          </p:spPr>
        </p:sp>
        <p:sp>
          <p:nvSpPr>
            <p:cNvPr name="Freeform 16" id="16"/>
            <p:cNvSpPr/>
            <p:nvPr/>
          </p:nvSpPr>
          <p:spPr>
            <a:xfrm flipH="false" flipV="false" rot="0">
              <a:off x="0" y="0"/>
              <a:ext cx="28656446" cy="16105628"/>
            </a:xfrm>
            <a:custGeom>
              <a:avLst/>
              <a:gdLst/>
              <a:ahLst/>
              <a:cxnLst/>
              <a:rect r="r" b="b" t="t" l="l"/>
              <a:pathLst>
                <a:path h="16105628" w="28656446">
                  <a:moveTo>
                    <a:pt x="28511667" y="15960847"/>
                  </a:moveTo>
                  <a:lnTo>
                    <a:pt x="28656446" y="15960847"/>
                  </a:lnTo>
                  <a:lnTo>
                    <a:pt x="28656446" y="16105628"/>
                  </a:lnTo>
                  <a:lnTo>
                    <a:pt x="28511667" y="16105628"/>
                  </a:lnTo>
                  <a:lnTo>
                    <a:pt x="28511667" y="15960847"/>
                  </a:lnTo>
                  <a:close/>
                  <a:moveTo>
                    <a:pt x="0" y="144780"/>
                  </a:moveTo>
                  <a:lnTo>
                    <a:pt x="144780" y="144780"/>
                  </a:lnTo>
                  <a:lnTo>
                    <a:pt x="144780" y="15960847"/>
                  </a:lnTo>
                  <a:lnTo>
                    <a:pt x="0" y="15960847"/>
                  </a:lnTo>
                  <a:lnTo>
                    <a:pt x="0" y="144780"/>
                  </a:lnTo>
                  <a:close/>
                  <a:moveTo>
                    <a:pt x="0" y="15960847"/>
                  </a:moveTo>
                  <a:lnTo>
                    <a:pt x="144780" y="15960847"/>
                  </a:lnTo>
                  <a:lnTo>
                    <a:pt x="144780" y="16105628"/>
                  </a:lnTo>
                  <a:lnTo>
                    <a:pt x="0" y="16105628"/>
                  </a:lnTo>
                  <a:lnTo>
                    <a:pt x="0" y="15960847"/>
                  </a:lnTo>
                  <a:close/>
                  <a:moveTo>
                    <a:pt x="28511667" y="144780"/>
                  </a:moveTo>
                  <a:lnTo>
                    <a:pt x="28656446" y="144780"/>
                  </a:lnTo>
                  <a:lnTo>
                    <a:pt x="28656446" y="15960847"/>
                  </a:lnTo>
                  <a:lnTo>
                    <a:pt x="28511667" y="15960847"/>
                  </a:lnTo>
                  <a:lnTo>
                    <a:pt x="28511667" y="144780"/>
                  </a:lnTo>
                  <a:close/>
                  <a:moveTo>
                    <a:pt x="144780" y="15960847"/>
                  </a:moveTo>
                  <a:lnTo>
                    <a:pt x="28511667" y="15960847"/>
                  </a:lnTo>
                  <a:lnTo>
                    <a:pt x="28511667" y="16105628"/>
                  </a:lnTo>
                  <a:lnTo>
                    <a:pt x="144780" y="16105628"/>
                  </a:lnTo>
                  <a:lnTo>
                    <a:pt x="144780" y="15960847"/>
                  </a:lnTo>
                  <a:close/>
                  <a:moveTo>
                    <a:pt x="28511667" y="0"/>
                  </a:moveTo>
                  <a:lnTo>
                    <a:pt x="28656446" y="0"/>
                  </a:lnTo>
                  <a:lnTo>
                    <a:pt x="28656446" y="144780"/>
                  </a:lnTo>
                  <a:lnTo>
                    <a:pt x="28511667" y="144780"/>
                  </a:lnTo>
                  <a:lnTo>
                    <a:pt x="28511667" y="0"/>
                  </a:lnTo>
                  <a:close/>
                  <a:moveTo>
                    <a:pt x="0" y="0"/>
                  </a:moveTo>
                  <a:lnTo>
                    <a:pt x="144780" y="0"/>
                  </a:lnTo>
                  <a:lnTo>
                    <a:pt x="144780" y="144780"/>
                  </a:lnTo>
                  <a:lnTo>
                    <a:pt x="0" y="144780"/>
                  </a:lnTo>
                  <a:lnTo>
                    <a:pt x="0" y="0"/>
                  </a:lnTo>
                  <a:close/>
                  <a:moveTo>
                    <a:pt x="144780" y="0"/>
                  </a:moveTo>
                  <a:lnTo>
                    <a:pt x="28511667" y="0"/>
                  </a:lnTo>
                  <a:lnTo>
                    <a:pt x="28511667" y="144780"/>
                  </a:lnTo>
                  <a:lnTo>
                    <a:pt x="144780" y="144780"/>
                  </a:lnTo>
                  <a:lnTo>
                    <a:pt x="144780" y="0"/>
                  </a:lnTo>
                  <a:close/>
                </a:path>
              </a:pathLst>
            </a:custGeom>
            <a:solidFill>
              <a:srgbClr val="000000"/>
            </a:solidFill>
          </p:spPr>
        </p:sp>
      </p:grpSp>
      <p:sp>
        <p:nvSpPr>
          <p:cNvPr name="Freeform 17" id="17"/>
          <p:cNvSpPr/>
          <p:nvPr/>
        </p:nvSpPr>
        <p:spPr>
          <a:xfrm flipH="false" flipV="false" rot="0">
            <a:off x="6744697" y="9696199"/>
            <a:ext cx="499168" cy="715653"/>
          </a:xfrm>
          <a:custGeom>
            <a:avLst/>
            <a:gdLst/>
            <a:ahLst/>
            <a:cxnLst/>
            <a:rect r="r" b="b" t="t" l="l"/>
            <a:pathLst>
              <a:path h="715653" w="499168">
                <a:moveTo>
                  <a:pt x="0" y="0"/>
                </a:moveTo>
                <a:lnTo>
                  <a:pt x="499168" y="0"/>
                </a:lnTo>
                <a:lnTo>
                  <a:pt x="499168" y="715654"/>
                </a:lnTo>
                <a:lnTo>
                  <a:pt x="0" y="71565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8" id="18"/>
          <p:cNvGrpSpPr/>
          <p:nvPr/>
        </p:nvGrpSpPr>
        <p:grpSpPr>
          <a:xfrm rot="0">
            <a:off x="624318" y="1784183"/>
            <a:ext cx="5618571" cy="525706"/>
            <a:chOff x="0" y="0"/>
            <a:chExt cx="2013569" cy="188401"/>
          </a:xfrm>
        </p:grpSpPr>
        <p:sp>
          <p:nvSpPr>
            <p:cNvPr name="Freeform 19" id="19"/>
            <p:cNvSpPr/>
            <p:nvPr/>
          </p:nvSpPr>
          <p:spPr>
            <a:xfrm flipH="false" flipV="false" rot="0">
              <a:off x="0" y="0"/>
              <a:ext cx="2013569" cy="188401"/>
            </a:xfrm>
            <a:custGeom>
              <a:avLst/>
              <a:gdLst/>
              <a:ahLst/>
              <a:cxnLst/>
              <a:rect r="r" b="b" t="t" l="l"/>
              <a:pathLst>
                <a:path h="188401" w="2013569">
                  <a:moveTo>
                    <a:pt x="50983" y="0"/>
                  </a:moveTo>
                  <a:lnTo>
                    <a:pt x="1962586" y="0"/>
                  </a:lnTo>
                  <a:cubicBezTo>
                    <a:pt x="1976107" y="0"/>
                    <a:pt x="1989075" y="5371"/>
                    <a:pt x="1998636" y="14933"/>
                  </a:cubicBezTo>
                  <a:cubicBezTo>
                    <a:pt x="2008198" y="24494"/>
                    <a:pt x="2013569" y="37461"/>
                    <a:pt x="2013569" y="50983"/>
                  </a:cubicBezTo>
                  <a:lnTo>
                    <a:pt x="2013569" y="137418"/>
                  </a:lnTo>
                  <a:cubicBezTo>
                    <a:pt x="2013569" y="150940"/>
                    <a:pt x="2008198" y="163907"/>
                    <a:pt x="1998636" y="173469"/>
                  </a:cubicBezTo>
                  <a:cubicBezTo>
                    <a:pt x="1989075" y="183030"/>
                    <a:pt x="1976107" y="188401"/>
                    <a:pt x="1962586" y="188401"/>
                  </a:cubicBezTo>
                  <a:lnTo>
                    <a:pt x="50983" y="188401"/>
                  </a:lnTo>
                  <a:cubicBezTo>
                    <a:pt x="37461" y="188401"/>
                    <a:pt x="24494" y="183030"/>
                    <a:pt x="14933" y="173469"/>
                  </a:cubicBezTo>
                  <a:cubicBezTo>
                    <a:pt x="5371" y="163907"/>
                    <a:pt x="0" y="150940"/>
                    <a:pt x="0" y="137418"/>
                  </a:cubicBezTo>
                  <a:lnTo>
                    <a:pt x="0" y="50983"/>
                  </a:lnTo>
                  <a:cubicBezTo>
                    <a:pt x="0" y="37461"/>
                    <a:pt x="5371" y="24494"/>
                    <a:pt x="14933" y="14933"/>
                  </a:cubicBezTo>
                  <a:cubicBezTo>
                    <a:pt x="24494" y="5371"/>
                    <a:pt x="37461" y="0"/>
                    <a:pt x="50983" y="0"/>
                  </a:cubicBezTo>
                  <a:close/>
                </a:path>
              </a:pathLst>
            </a:custGeom>
            <a:solidFill>
              <a:srgbClr val="F41F6B">
                <a:alpha val="16863"/>
              </a:srgbClr>
            </a:solidFill>
          </p:spPr>
        </p:sp>
        <p:sp>
          <p:nvSpPr>
            <p:cNvPr name="TextBox 20" id="20"/>
            <p:cNvSpPr txBox="true"/>
            <p:nvPr/>
          </p:nvSpPr>
          <p:spPr>
            <a:xfrm>
              <a:off x="0" y="-9525"/>
              <a:ext cx="2013569" cy="197926"/>
            </a:xfrm>
            <a:prstGeom prst="rect">
              <a:avLst/>
            </a:prstGeom>
          </p:spPr>
          <p:txBody>
            <a:bodyPr anchor="ctr" rtlCol="false" tIns="50800" lIns="50800" bIns="50800" rIns="50800"/>
            <a:lstStyle/>
            <a:p>
              <a:pPr algn="ctr">
                <a:lnSpc>
                  <a:spcPts val="1439"/>
                </a:lnSpc>
              </a:pPr>
            </a:p>
          </p:txBody>
        </p:sp>
      </p:grpSp>
      <p:sp>
        <p:nvSpPr>
          <p:cNvPr name="Freeform 21" id="21"/>
          <p:cNvSpPr/>
          <p:nvPr/>
        </p:nvSpPr>
        <p:spPr>
          <a:xfrm flipH="false" flipV="false" rot="-10603805">
            <a:off x="6380781" y="1537631"/>
            <a:ext cx="727831" cy="493105"/>
          </a:xfrm>
          <a:custGeom>
            <a:avLst/>
            <a:gdLst/>
            <a:ahLst/>
            <a:cxnLst/>
            <a:rect r="r" b="b" t="t" l="l"/>
            <a:pathLst>
              <a:path h="493105" w="727831">
                <a:moveTo>
                  <a:pt x="0" y="0"/>
                </a:moveTo>
                <a:lnTo>
                  <a:pt x="727831" y="0"/>
                </a:lnTo>
                <a:lnTo>
                  <a:pt x="727831" y="493105"/>
                </a:lnTo>
                <a:lnTo>
                  <a:pt x="0" y="49310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22" id="22"/>
          <p:cNvGrpSpPr/>
          <p:nvPr/>
        </p:nvGrpSpPr>
        <p:grpSpPr>
          <a:xfrm rot="0">
            <a:off x="3856160" y="6410494"/>
            <a:ext cx="2947403" cy="1712496"/>
            <a:chOff x="0" y="0"/>
            <a:chExt cx="28141878" cy="16350951"/>
          </a:xfrm>
        </p:grpSpPr>
        <p:sp>
          <p:nvSpPr>
            <p:cNvPr name="Freeform 23" id="23"/>
            <p:cNvSpPr/>
            <p:nvPr/>
          </p:nvSpPr>
          <p:spPr>
            <a:xfrm flipH="false" flipV="false" rot="0">
              <a:off x="72390" y="72390"/>
              <a:ext cx="27997100" cy="16206171"/>
            </a:xfrm>
            <a:custGeom>
              <a:avLst/>
              <a:gdLst/>
              <a:ahLst/>
              <a:cxnLst/>
              <a:rect r="r" b="b" t="t" l="l"/>
              <a:pathLst>
                <a:path h="16206171" w="27997100">
                  <a:moveTo>
                    <a:pt x="0" y="0"/>
                  </a:moveTo>
                  <a:lnTo>
                    <a:pt x="27997100" y="0"/>
                  </a:lnTo>
                  <a:lnTo>
                    <a:pt x="27997100" y="16206171"/>
                  </a:lnTo>
                  <a:lnTo>
                    <a:pt x="0" y="16206171"/>
                  </a:lnTo>
                  <a:lnTo>
                    <a:pt x="0" y="0"/>
                  </a:lnTo>
                  <a:close/>
                </a:path>
              </a:pathLst>
            </a:custGeom>
            <a:solidFill>
              <a:srgbClr val="FFFFFF"/>
            </a:solidFill>
          </p:spPr>
        </p:sp>
        <p:sp>
          <p:nvSpPr>
            <p:cNvPr name="Freeform 24" id="24"/>
            <p:cNvSpPr/>
            <p:nvPr/>
          </p:nvSpPr>
          <p:spPr>
            <a:xfrm flipH="false" flipV="false" rot="0">
              <a:off x="0" y="0"/>
              <a:ext cx="28141879" cy="16350951"/>
            </a:xfrm>
            <a:custGeom>
              <a:avLst/>
              <a:gdLst/>
              <a:ahLst/>
              <a:cxnLst/>
              <a:rect r="r" b="b" t="t" l="l"/>
              <a:pathLst>
                <a:path h="16350951" w="28141879">
                  <a:moveTo>
                    <a:pt x="27997097" y="16206170"/>
                  </a:moveTo>
                  <a:lnTo>
                    <a:pt x="28141879" y="16206170"/>
                  </a:lnTo>
                  <a:lnTo>
                    <a:pt x="28141879" y="16350951"/>
                  </a:lnTo>
                  <a:lnTo>
                    <a:pt x="27997097" y="16350951"/>
                  </a:lnTo>
                  <a:lnTo>
                    <a:pt x="27997097" y="16206170"/>
                  </a:lnTo>
                  <a:close/>
                  <a:moveTo>
                    <a:pt x="0" y="144780"/>
                  </a:moveTo>
                  <a:lnTo>
                    <a:pt x="144780" y="144780"/>
                  </a:lnTo>
                  <a:lnTo>
                    <a:pt x="144780" y="16206170"/>
                  </a:lnTo>
                  <a:lnTo>
                    <a:pt x="0" y="16206170"/>
                  </a:lnTo>
                  <a:lnTo>
                    <a:pt x="0" y="144780"/>
                  </a:lnTo>
                  <a:close/>
                  <a:moveTo>
                    <a:pt x="0" y="16206170"/>
                  </a:moveTo>
                  <a:lnTo>
                    <a:pt x="144780" y="16206170"/>
                  </a:lnTo>
                  <a:lnTo>
                    <a:pt x="144780" y="16350951"/>
                  </a:lnTo>
                  <a:lnTo>
                    <a:pt x="0" y="16350951"/>
                  </a:lnTo>
                  <a:lnTo>
                    <a:pt x="0" y="16206170"/>
                  </a:lnTo>
                  <a:close/>
                  <a:moveTo>
                    <a:pt x="27997097" y="144780"/>
                  </a:moveTo>
                  <a:lnTo>
                    <a:pt x="28141879" y="144780"/>
                  </a:lnTo>
                  <a:lnTo>
                    <a:pt x="28141879" y="16206170"/>
                  </a:lnTo>
                  <a:lnTo>
                    <a:pt x="27997097" y="16206170"/>
                  </a:lnTo>
                  <a:lnTo>
                    <a:pt x="27997097" y="144780"/>
                  </a:lnTo>
                  <a:close/>
                  <a:moveTo>
                    <a:pt x="144780" y="16206170"/>
                  </a:moveTo>
                  <a:lnTo>
                    <a:pt x="27997097" y="16206170"/>
                  </a:lnTo>
                  <a:lnTo>
                    <a:pt x="27997097" y="16350951"/>
                  </a:lnTo>
                  <a:lnTo>
                    <a:pt x="144780" y="16350951"/>
                  </a:lnTo>
                  <a:lnTo>
                    <a:pt x="144780" y="16206170"/>
                  </a:lnTo>
                  <a:close/>
                  <a:moveTo>
                    <a:pt x="27997097" y="0"/>
                  </a:moveTo>
                  <a:lnTo>
                    <a:pt x="28141879" y="0"/>
                  </a:lnTo>
                  <a:lnTo>
                    <a:pt x="28141879" y="144780"/>
                  </a:lnTo>
                  <a:lnTo>
                    <a:pt x="27997097" y="144780"/>
                  </a:lnTo>
                  <a:lnTo>
                    <a:pt x="27997097" y="0"/>
                  </a:lnTo>
                  <a:close/>
                  <a:moveTo>
                    <a:pt x="0" y="0"/>
                  </a:moveTo>
                  <a:lnTo>
                    <a:pt x="144780" y="0"/>
                  </a:lnTo>
                  <a:lnTo>
                    <a:pt x="144780" y="144780"/>
                  </a:lnTo>
                  <a:lnTo>
                    <a:pt x="0" y="144780"/>
                  </a:lnTo>
                  <a:lnTo>
                    <a:pt x="0" y="0"/>
                  </a:lnTo>
                  <a:close/>
                  <a:moveTo>
                    <a:pt x="144780" y="0"/>
                  </a:moveTo>
                  <a:lnTo>
                    <a:pt x="27997097" y="0"/>
                  </a:lnTo>
                  <a:lnTo>
                    <a:pt x="27997097" y="144780"/>
                  </a:lnTo>
                  <a:lnTo>
                    <a:pt x="144780" y="144780"/>
                  </a:lnTo>
                  <a:lnTo>
                    <a:pt x="144780" y="0"/>
                  </a:lnTo>
                  <a:close/>
                </a:path>
              </a:pathLst>
            </a:custGeom>
            <a:solidFill>
              <a:srgbClr val="000000"/>
            </a:solidFill>
          </p:spPr>
        </p:sp>
      </p:grpSp>
      <p:grpSp>
        <p:nvGrpSpPr>
          <p:cNvPr name="Group 25" id="25"/>
          <p:cNvGrpSpPr/>
          <p:nvPr/>
        </p:nvGrpSpPr>
        <p:grpSpPr>
          <a:xfrm rot="0">
            <a:off x="3856160" y="8249198"/>
            <a:ext cx="2947403" cy="1686802"/>
            <a:chOff x="0" y="0"/>
            <a:chExt cx="28141878" cy="16105627"/>
          </a:xfrm>
        </p:grpSpPr>
        <p:sp>
          <p:nvSpPr>
            <p:cNvPr name="Freeform 26" id="26"/>
            <p:cNvSpPr/>
            <p:nvPr/>
          </p:nvSpPr>
          <p:spPr>
            <a:xfrm flipH="false" flipV="false" rot="0">
              <a:off x="72390" y="72390"/>
              <a:ext cx="27997100" cy="15960847"/>
            </a:xfrm>
            <a:custGeom>
              <a:avLst/>
              <a:gdLst/>
              <a:ahLst/>
              <a:cxnLst/>
              <a:rect r="r" b="b" t="t" l="l"/>
              <a:pathLst>
                <a:path h="15960847" w="27997100">
                  <a:moveTo>
                    <a:pt x="0" y="0"/>
                  </a:moveTo>
                  <a:lnTo>
                    <a:pt x="27997100" y="0"/>
                  </a:lnTo>
                  <a:lnTo>
                    <a:pt x="27997100" y="15960847"/>
                  </a:lnTo>
                  <a:lnTo>
                    <a:pt x="0" y="15960847"/>
                  </a:lnTo>
                  <a:lnTo>
                    <a:pt x="0" y="0"/>
                  </a:lnTo>
                  <a:close/>
                </a:path>
              </a:pathLst>
            </a:custGeom>
            <a:solidFill>
              <a:srgbClr val="FFFFFF"/>
            </a:solidFill>
          </p:spPr>
        </p:sp>
        <p:sp>
          <p:nvSpPr>
            <p:cNvPr name="Freeform 27" id="27"/>
            <p:cNvSpPr/>
            <p:nvPr/>
          </p:nvSpPr>
          <p:spPr>
            <a:xfrm flipH="false" flipV="false" rot="0">
              <a:off x="0" y="0"/>
              <a:ext cx="28141879" cy="16105628"/>
            </a:xfrm>
            <a:custGeom>
              <a:avLst/>
              <a:gdLst/>
              <a:ahLst/>
              <a:cxnLst/>
              <a:rect r="r" b="b" t="t" l="l"/>
              <a:pathLst>
                <a:path h="16105628" w="28141879">
                  <a:moveTo>
                    <a:pt x="27997097" y="15960847"/>
                  </a:moveTo>
                  <a:lnTo>
                    <a:pt x="28141879" y="15960847"/>
                  </a:lnTo>
                  <a:lnTo>
                    <a:pt x="28141879" y="16105628"/>
                  </a:lnTo>
                  <a:lnTo>
                    <a:pt x="27997097" y="16105628"/>
                  </a:lnTo>
                  <a:lnTo>
                    <a:pt x="27997097" y="15960847"/>
                  </a:lnTo>
                  <a:close/>
                  <a:moveTo>
                    <a:pt x="0" y="144780"/>
                  </a:moveTo>
                  <a:lnTo>
                    <a:pt x="144780" y="144780"/>
                  </a:lnTo>
                  <a:lnTo>
                    <a:pt x="144780" y="15960847"/>
                  </a:lnTo>
                  <a:lnTo>
                    <a:pt x="0" y="15960847"/>
                  </a:lnTo>
                  <a:lnTo>
                    <a:pt x="0" y="144780"/>
                  </a:lnTo>
                  <a:close/>
                  <a:moveTo>
                    <a:pt x="0" y="15960847"/>
                  </a:moveTo>
                  <a:lnTo>
                    <a:pt x="144780" y="15960847"/>
                  </a:lnTo>
                  <a:lnTo>
                    <a:pt x="144780" y="16105628"/>
                  </a:lnTo>
                  <a:lnTo>
                    <a:pt x="0" y="16105628"/>
                  </a:lnTo>
                  <a:lnTo>
                    <a:pt x="0" y="15960847"/>
                  </a:lnTo>
                  <a:close/>
                  <a:moveTo>
                    <a:pt x="27997097" y="144780"/>
                  </a:moveTo>
                  <a:lnTo>
                    <a:pt x="28141879" y="144780"/>
                  </a:lnTo>
                  <a:lnTo>
                    <a:pt x="28141879" y="15960847"/>
                  </a:lnTo>
                  <a:lnTo>
                    <a:pt x="27997097" y="15960847"/>
                  </a:lnTo>
                  <a:lnTo>
                    <a:pt x="27997097" y="144780"/>
                  </a:lnTo>
                  <a:close/>
                  <a:moveTo>
                    <a:pt x="144780" y="15960847"/>
                  </a:moveTo>
                  <a:lnTo>
                    <a:pt x="27997097" y="15960847"/>
                  </a:lnTo>
                  <a:lnTo>
                    <a:pt x="27997097" y="16105628"/>
                  </a:lnTo>
                  <a:lnTo>
                    <a:pt x="144780" y="16105628"/>
                  </a:lnTo>
                  <a:lnTo>
                    <a:pt x="144780" y="15960847"/>
                  </a:lnTo>
                  <a:close/>
                  <a:moveTo>
                    <a:pt x="27997097" y="0"/>
                  </a:moveTo>
                  <a:lnTo>
                    <a:pt x="28141879" y="0"/>
                  </a:lnTo>
                  <a:lnTo>
                    <a:pt x="28141879" y="144780"/>
                  </a:lnTo>
                  <a:lnTo>
                    <a:pt x="27997097" y="144780"/>
                  </a:lnTo>
                  <a:lnTo>
                    <a:pt x="27997097" y="0"/>
                  </a:lnTo>
                  <a:close/>
                  <a:moveTo>
                    <a:pt x="0" y="0"/>
                  </a:moveTo>
                  <a:lnTo>
                    <a:pt x="144780" y="0"/>
                  </a:lnTo>
                  <a:lnTo>
                    <a:pt x="144780" y="144780"/>
                  </a:lnTo>
                  <a:lnTo>
                    <a:pt x="0" y="144780"/>
                  </a:lnTo>
                  <a:lnTo>
                    <a:pt x="0" y="0"/>
                  </a:lnTo>
                  <a:close/>
                  <a:moveTo>
                    <a:pt x="144780" y="0"/>
                  </a:moveTo>
                  <a:lnTo>
                    <a:pt x="27997097" y="0"/>
                  </a:lnTo>
                  <a:lnTo>
                    <a:pt x="27997097" y="144780"/>
                  </a:lnTo>
                  <a:lnTo>
                    <a:pt x="144780" y="144780"/>
                  </a:lnTo>
                  <a:lnTo>
                    <a:pt x="144780" y="0"/>
                  </a:lnTo>
                  <a:close/>
                </a:path>
              </a:pathLst>
            </a:custGeom>
            <a:solidFill>
              <a:srgbClr val="000000"/>
            </a:solidFill>
          </p:spPr>
        </p:sp>
      </p:grpSp>
      <p:sp>
        <p:nvSpPr>
          <p:cNvPr name="Freeform 28" id="28"/>
          <p:cNvSpPr/>
          <p:nvPr/>
        </p:nvSpPr>
        <p:spPr>
          <a:xfrm flipH="false" flipV="false" rot="0">
            <a:off x="47363" y="10359500"/>
            <a:ext cx="795035" cy="280581"/>
          </a:xfrm>
          <a:custGeom>
            <a:avLst/>
            <a:gdLst/>
            <a:ahLst/>
            <a:cxnLst/>
            <a:rect r="r" b="b" t="t" l="l"/>
            <a:pathLst>
              <a:path h="280581" w="795035">
                <a:moveTo>
                  <a:pt x="0" y="0"/>
                </a:moveTo>
                <a:lnTo>
                  <a:pt x="795035" y="0"/>
                </a:lnTo>
                <a:lnTo>
                  <a:pt x="795035" y="280581"/>
                </a:lnTo>
                <a:lnTo>
                  <a:pt x="0" y="280581"/>
                </a:lnTo>
                <a:lnTo>
                  <a:pt x="0" y="0"/>
                </a:lnTo>
                <a:close/>
              </a:path>
            </a:pathLst>
          </a:custGeom>
          <a:blipFill>
            <a:blip r:embed="rId6"/>
            <a:stretch>
              <a:fillRect l="0" t="0" r="0" b="0"/>
            </a:stretch>
          </a:blipFill>
        </p:spPr>
      </p:sp>
      <p:sp>
        <p:nvSpPr>
          <p:cNvPr name="Freeform 29" id="29">
            <a:hlinkClick r:id="rId8" tooltip="https://youtu.be/aKDybR-9RfY?si=0ZzoVb1bBX8hGesv"/>
          </p:cNvPr>
          <p:cNvSpPr/>
          <p:nvPr/>
        </p:nvSpPr>
        <p:spPr>
          <a:xfrm flipH="false" flipV="false" rot="0">
            <a:off x="5390658" y="1737720"/>
            <a:ext cx="673208" cy="673208"/>
          </a:xfrm>
          <a:custGeom>
            <a:avLst/>
            <a:gdLst/>
            <a:ahLst/>
            <a:cxnLst/>
            <a:rect r="r" b="b" t="t" l="l"/>
            <a:pathLst>
              <a:path h="673208" w="673208">
                <a:moveTo>
                  <a:pt x="0" y="0"/>
                </a:moveTo>
                <a:lnTo>
                  <a:pt x="673209" y="0"/>
                </a:lnTo>
                <a:lnTo>
                  <a:pt x="673209" y="673208"/>
                </a:lnTo>
                <a:lnTo>
                  <a:pt x="0" y="673208"/>
                </a:lnTo>
                <a:lnTo>
                  <a:pt x="0" y="0"/>
                </a:lnTo>
                <a:close/>
              </a:path>
            </a:pathLst>
          </a:custGeom>
          <a:blipFill>
            <a:blip r:embed="rId7"/>
            <a:stretch>
              <a:fillRect l="0" t="0" r="0" b="0"/>
            </a:stretch>
          </a:blipFill>
        </p:spPr>
      </p:sp>
      <p:sp>
        <p:nvSpPr>
          <p:cNvPr name="TextBox 30" id="30"/>
          <p:cNvSpPr txBox="true"/>
          <p:nvPr/>
        </p:nvSpPr>
        <p:spPr>
          <a:xfrm rot="0">
            <a:off x="275164" y="322877"/>
            <a:ext cx="2199065" cy="190500"/>
          </a:xfrm>
          <a:prstGeom prst="rect">
            <a:avLst/>
          </a:prstGeom>
        </p:spPr>
        <p:txBody>
          <a:bodyPr anchor="t" rtlCol="false" tIns="0" lIns="0" bIns="0" rIns="0">
            <a:spAutoFit/>
          </a:bodyPr>
          <a:lstStyle/>
          <a:p>
            <a:pPr>
              <a:lnSpc>
                <a:spcPts val="1439"/>
              </a:lnSpc>
            </a:pPr>
            <a:r>
              <a:rPr lang="en-US" sz="1200">
                <a:solidFill>
                  <a:srgbClr val="000000"/>
                </a:solidFill>
                <a:latin typeface="One Little Font"/>
              </a:rPr>
              <a:t>Date:</a:t>
            </a:r>
          </a:p>
        </p:txBody>
      </p:sp>
      <p:sp>
        <p:nvSpPr>
          <p:cNvPr name="TextBox 31" id="31"/>
          <p:cNvSpPr txBox="true"/>
          <p:nvPr/>
        </p:nvSpPr>
        <p:spPr>
          <a:xfrm rot="0">
            <a:off x="756000" y="2572853"/>
            <a:ext cx="6095318" cy="1828820"/>
          </a:xfrm>
          <a:prstGeom prst="rect">
            <a:avLst/>
          </a:prstGeom>
        </p:spPr>
        <p:txBody>
          <a:bodyPr anchor="t" rtlCol="false" tIns="0" lIns="0" bIns="0" rIns="0">
            <a:spAutoFit/>
          </a:bodyPr>
          <a:lstStyle/>
          <a:p>
            <a:pPr>
              <a:lnSpc>
                <a:spcPts val="1920"/>
              </a:lnSpc>
            </a:pPr>
            <a:r>
              <a:rPr lang="en-US" sz="1600">
                <a:solidFill>
                  <a:srgbClr val="FF3056"/>
                </a:solidFill>
                <a:latin typeface="One Little Font"/>
              </a:rPr>
              <a:t>Travail préparatoire </a:t>
            </a:r>
          </a:p>
          <a:p>
            <a:pPr>
              <a:lnSpc>
                <a:spcPts val="720"/>
              </a:lnSpc>
            </a:pPr>
          </a:p>
          <a:p>
            <a:pPr marL="259081" indent="-129540" lvl="1">
              <a:lnSpc>
                <a:spcPts val="1440"/>
              </a:lnSpc>
              <a:buFont typeface="Arial"/>
              <a:buChar char="•"/>
            </a:pPr>
            <a:r>
              <a:rPr lang="en-US" sz="1200">
                <a:solidFill>
                  <a:srgbClr val="000000"/>
                </a:solidFill>
                <a:latin typeface="One Little Font"/>
              </a:rPr>
              <a:t>Regarder plusieurs fois la vidéo avant de commencer son analyse et la prise de note ci-dessous</a:t>
            </a:r>
          </a:p>
          <a:p>
            <a:pPr>
              <a:lnSpc>
                <a:spcPts val="1440"/>
              </a:lnSpc>
            </a:pPr>
          </a:p>
          <a:p>
            <a:pPr marL="259081" indent="-129540" lvl="1">
              <a:lnSpc>
                <a:spcPts val="1440"/>
              </a:lnSpc>
              <a:buFont typeface="Arial"/>
              <a:buChar char="•"/>
            </a:pPr>
            <a:r>
              <a:rPr lang="en-US" sz="1200">
                <a:solidFill>
                  <a:srgbClr val="000000"/>
                </a:solidFill>
                <a:latin typeface="One Little Font"/>
              </a:rPr>
              <a:t>Identifier le titre de la vidéo :</a:t>
            </a:r>
          </a:p>
          <a:p>
            <a:pPr>
              <a:lnSpc>
                <a:spcPts val="1440"/>
              </a:lnSpc>
            </a:pPr>
          </a:p>
          <a:p>
            <a:pPr marL="259081" indent="-129540" lvl="1">
              <a:lnSpc>
                <a:spcPts val="1440"/>
              </a:lnSpc>
              <a:buFont typeface="Arial"/>
              <a:buChar char="•"/>
            </a:pPr>
            <a:r>
              <a:rPr lang="en-US" sz="1200">
                <a:solidFill>
                  <a:srgbClr val="000000"/>
                </a:solidFill>
                <a:latin typeface="One Little Font"/>
              </a:rPr>
              <a:t>Repérer le sujet traité :</a:t>
            </a:r>
          </a:p>
          <a:p>
            <a:pPr>
              <a:lnSpc>
                <a:spcPts val="1440"/>
              </a:lnSpc>
            </a:pPr>
          </a:p>
          <a:p>
            <a:pPr marL="259081" indent="-129540" lvl="1">
              <a:lnSpc>
                <a:spcPts val="1440"/>
              </a:lnSpc>
              <a:buFont typeface="Arial"/>
              <a:buChar char="•"/>
            </a:pPr>
            <a:r>
              <a:rPr lang="en-US" sz="1200">
                <a:solidFill>
                  <a:srgbClr val="000000"/>
                </a:solidFill>
                <a:latin typeface="One Little Font"/>
              </a:rPr>
              <a:t>Date de l'actualité (si elle est repérable) :</a:t>
            </a:r>
          </a:p>
          <a:p>
            <a:pPr>
              <a:lnSpc>
                <a:spcPts val="1440"/>
              </a:lnSpc>
            </a:pPr>
          </a:p>
        </p:txBody>
      </p:sp>
      <p:sp>
        <p:nvSpPr>
          <p:cNvPr name="TextBox 32" id="32"/>
          <p:cNvSpPr txBox="true"/>
          <p:nvPr/>
        </p:nvSpPr>
        <p:spPr>
          <a:xfrm rot="0">
            <a:off x="877546" y="1927267"/>
            <a:ext cx="4701752" cy="228600"/>
          </a:xfrm>
          <a:prstGeom prst="rect">
            <a:avLst/>
          </a:prstGeom>
        </p:spPr>
        <p:txBody>
          <a:bodyPr anchor="t" rtlCol="false" tIns="0" lIns="0" bIns="0" rIns="0">
            <a:spAutoFit/>
          </a:bodyPr>
          <a:lstStyle/>
          <a:p>
            <a:pPr>
              <a:lnSpc>
                <a:spcPts val="1679"/>
              </a:lnSpc>
            </a:pPr>
            <a:r>
              <a:rPr lang="en-US" sz="1399">
                <a:solidFill>
                  <a:srgbClr val="000000"/>
                </a:solidFill>
                <a:latin typeface="Arimo"/>
                <a:ea typeface="Arimo"/>
              </a:rPr>
              <a:t>📺 Les dépenses pré engagées</a:t>
            </a:r>
            <a:r>
              <a:rPr lang="en-US" sz="1399" u="sng">
                <a:solidFill>
                  <a:srgbClr val="000000"/>
                </a:solidFill>
                <a:latin typeface="Arimo"/>
                <a:hlinkClick r:id="rId9" tooltip="https://dgxy.link/hcOGn"/>
              </a:rPr>
              <a:t> https://dgxy.link/hcOGn</a:t>
            </a:r>
          </a:p>
        </p:txBody>
      </p:sp>
      <p:sp>
        <p:nvSpPr>
          <p:cNvPr name="TextBox 33" id="33"/>
          <p:cNvSpPr txBox="true"/>
          <p:nvPr/>
        </p:nvSpPr>
        <p:spPr>
          <a:xfrm rot="0">
            <a:off x="873923" y="4438665"/>
            <a:ext cx="2610653" cy="371475"/>
          </a:xfrm>
          <a:prstGeom prst="rect">
            <a:avLst/>
          </a:prstGeom>
        </p:spPr>
        <p:txBody>
          <a:bodyPr anchor="t" rtlCol="false" tIns="0" lIns="0" bIns="0" rIns="0">
            <a:spAutoFit/>
          </a:bodyPr>
          <a:lstStyle/>
          <a:p>
            <a:pPr>
              <a:lnSpc>
                <a:spcPts val="1439"/>
              </a:lnSpc>
            </a:pPr>
            <a:r>
              <a:rPr lang="en-US" sz="1200">
                <a:solidFill>
                  <a:srgbClr val="000000"/>
                </a:solidFill>
                <a:latin typeface="One Little Font"/>
              </a:rPr>
              <a:t>Que veut dire  l'expression " 2,5 x le poids des  dépenses liés au logement" ?</a:t>
            </a:r>
          </a:p>
        </p:txBody>
      </p:sp>
      <p:sp>
        <p:nvSpPr>
          <p:cNvPr name="TextBox 34" id="34"/>
          <p:cNvSpPr txBox="true"/>
          <p:nvPr/>
        </p:nvSpPr>
        <p:spPr>
          <a:xfrm rot="0">
            <a:off x="3973226" y="4438665"/>
            <a:ext cx="2669746" cy="371475"/>
          </a:xfrm>
          <a:prstGeom prst="rect">
            <a:avLst/>
          </a:prstGeom>
        </p:spPr>
        <p:txBody>
          <a:bodyPr anchor="t" rtlCol="false" tIns="0" lIns="0" bIns="0" rIns="0">
            <a:spAutoFit/>
          </a:bodyPr>
          <a:lstStyle/>
          <a:p>
            <a:pPr>
              <a:lnSpc>
                <a:spcPts val="1439"/>
              </a:lnSpc>
            </a:pPr>
            <a:r>
              <a:rPr lang="en-US" sz="1200">
                <a:solidFill>
                  <a:srgbClr val="000000"/>
                </a:solidFill>
                <a:latin typeface="One Little Font"/>
              </a:rPr>
              <a:t>Que représente le poste budgétaire du logement dans les dépenses du ménage ?</a:t>
            </a:r>
          </a:p>
        </p:txBody>
      </p:sp>
      <p:sp>
        <p:nvSpPr>
          <p:cNvPr name="TextBox 35" id="35"/>
          <p:cNvSpPr txBox="true"/>
          <p:nvPr/>
        </p:nvSpPr>
        <p:spPr>
          <a:xfrm rot="0">
            <a:off x="873923" y="8322753"/>
            <a:ext cx="2725760" cy="552450"/>
          </a:xfrm>
          <a:prstGeom prst="rect">
            <a:avLst/>
          </a:prstGeom>
        </p:spPr>
        <p:txBody>
          <a:bodyPr anchor="t" rtlCol="false" tIns="0" lIns="0" bIns="0" rIns="0">
            <a:spAutoFit/>
          </a:bodyPr>
          <a:lstStyle/>
          <a:p>
            <a:pPr>
              <a:lnSpc>
                <a:spcPts val="1439"/>
              </a:lnSpc>
            </a:pPr>
            <a:r>
              <a:rPr lang="en-US" sz="1200">
                <a:solidFill>
                  <a:srgbClr val="000000"/>
                </a:solidFill>
                <a:latin typeface="One Little Font"/>
              </a:rPr>
              <a:t>Quelle différence peut-on constater depuis 1959 dans les dépenses des français ? Relever les pourcentages.</a:t>
            </a:r>
          </a:p>
        </p:txBody>
      </p:sp>
      <p:sp>
        <p:nvSpPr>
          <p:cNvPr name="TextBox 36" id="36"/>
          <p:cNvSpPr txBox="true"/>
          <p:nvPr/>
        </p:nvSpPr>
        <p:spPr>
          <a:xfrm rot="0">
            <a:off x="0" y="781221"/>
            <a:ext cx="7560000" cy="428625"/>
          </a:xfrm>
          <a:prstGeom prst="rect">
            <a:avLst/>
          </a:prstGeom>
        </p:spPr>
        <p:txBody>
          <a:bodyPr anchor="t" rtlCol="false" tIns="0" lIns="0" bIns="0" rIns="0">
            <a:spAutoFit/>
          </a:bodyPr>
          <a:lstStyle/>
          <a:p>
            <a:pPr algn="ctr" marL="0" indent="0" lvl="0">
              <a:lnSpc>
                <a:spcPts val="3150"/>
              </a:lnSpc>
            </a:pPr>
            <a:r>
              <a:rPr lang="en-US" sz="3500" spc="70">
                <a:solidFill>
                  <a:srgbClr val="F41F6B"/>
                </a:solidFill>
                <a:latin typeface="Barlow Black Bold"/>
              </a:rPr>
              <a:t>FICHE DOCUMENTAIRE #2</a:t>
            </a:r>
          </a:p>
        </p:txBody>
      </p:sp>
      <p:sp>
        <p:nvSpPr>
          <p:cNvPr name="TextBox 37" id="37"/>
          <p:cNvSpPr txBox="true"/>
          <p:nvPr/>
        </p:nvSpPr>
        <p:spPr>
          <a:xfrm rot="0">
            <a:off x="462256" y="1187919"/>
            <a:ext cx="7097744" cy="396239"/>
          </a:xfrm>
          <a:prstGeom prst="rect">
            <a:avLst/>
          </a:prstGeom>
        </p:spPr>
        <p:txBody>
          <a:bodyPr anchor="t" rtlCol="false" tIns="0" lIns="0" bIns="0" rIns="0">
            <a:spAutoFit/>
          </a:bodyPr>
          <a:lstStyle/>
          <a:p>
            <a:pPr algn="ctr">
              <a:lnSpc>
                <a:spcPts val="3360"/>
              </a:lnSpc>
            </a:pPr>
            <a:r>
              <a:rPr lang="en-US" sz="2400">
                <a:solidFill>
                  <a:srgbClr val="000000"/>
                </a:solidFill>
                <a:latin typeface="Open Sans"/>
              </a:rPr>
              <a:t>La consommation &amp; les ménages</a:t>
            </a:r>
          </a:p>
        </p:txBody>
      </p:sp>
      <p:sp>
        <p:nvSpPr>
          <p:cNvPr name="TextBox 38" id="38"/>
          <p:cNvSpPr txBox="true"/>
          <p:nvPr/>
        </p:nvSpPr>
        <p:spPr>
          <a:xfrm rot="0">
            <a:off x="873335" y="6524794"/>
            <a:ext cx="2611242" cy="371475"/>
          </a:xfrm>
          <a:prstGeom prst="rect">
            <a:avLst/>
          </a:prstGeom>
        </p:spPr>
        <p:txBody>
          <a:bodyPr anchor="t" rtlCol="false" tIns="0" lIns="0" bIns="0" rIns="0">
            <a:spAutoFit/>
          </a:bodyPr>
          <a:lstStyle/>
          <a:p>
            <a:pPr>
              <a:lnSpc>
                <a:spcPts val="1439"/>
              </a:lnSpc>
            </a:pPr>
            <a:r>
              <a:rPr lang="en-US" sz="1200">
                <a:solidFill>
                  <a:srgbClr val="000000"/>
                </a:solidFill>
                <a:latin typeface="One Little Font"/>
              </a:rPr>
              <a:t>Quelles sont les dépenses contraintes des ménages en 2019 ?</a:t>
            </a:r>
          </a:p>
        </p:txBody>
      </p:sp>
      <p:sp>
        <p:nvSpPr>
          <p:cNvPr name="TextBox 39" id="39"/>
          <p:cNvSpPr txBox="true"/>
          <p:nvPr/>
        </p:nvSpPr>
        <p:spPr>
          <a:xfrm rot="0">
            <a:off x="3940202" y="6524794"/>
            <a:ext cx="2702769" cy="733425"/>
          </a:xfrm>
          <a:prstGeom prst="rect">
            <a:avLst/>
          </a:prstGeom>
        </p:spPr>
        <p:txBody>
          <a:bodyPr anchor="t" rtlCol="false" tIns="0" lIns="0" bIns="0" rIns="0">
            <a:spAutoFit/>
          </a:bodyPr>
          <a:lstStyle/>
          <a:p>
            <a:pPr>
              <a:lnSpc>
                <a:spcPts val="1439"/>
              </a:lnSpc>
            </a:pPr>
            <a:r>
              <a:rPr lang="en-US" sz="1200">
                <a:solidFill>
                  <a:srgbClr val="000000"/>
                </a:solidFill>
                <a:latin typeface="One Little Font"/>
              </a:rPr>
              <a:t>Qu'est ce que  signifie les dépenses pré engagées ? Quel est leur pourcentage dans le budget des ménages en 2019 ? </a:t>
            </a:r>
          </a:p>
          <a:p>
            <a:pPr>
              <a:lnSpc>
                <a:spcPts val="1439"/>
              </a:lnSpc>
            </a:pPr>
            <a:r>
              <a:rPr lang="en-US" sz="1200">
                <a:solidFill>
                  <a:srgbClr val="000000"/>
                </a:solidFill>
                <a:latin typeface="One Little Font"/>
              </a:rPr>
              <a:t>De combien elles ont évolué depuis 1959 ?</a:t>
            </a:r>
          </a:p>
        </p:txBody>
      </p:sp>
      <p:sp>
        <p:nvSpPr>
          <p:cNvPr name="TextBox 40" id="40"/>
          <p:cNvSpPr txBox="true"/>
          <p:nvPr/>
        </p:nvSpPr>
        <p:spPr>
          <a:xfrm rot="0">
            <a:off x="3940202" y="8322753"/>
            <a:ext cx="2725760" cy="552450"/>
          </a:xfrm>
          <a:prstGeom prst="rect">
            <a:avLst/>
          </a:prstGeom>
        </p:spPr>
        <p:txBody>
          <a:bodyPr anchor="t" rtlCol="false" tIns="0" lIns="0" bIns="0" rIns="0">
            <a:spAutoFit/>
          </a:bodyPr>
          <a:lstStyle/>
          <a:p>
            <a:pPr>
              <a:lnSpc>
                <a:spcPts val="1439"/>
              </a:lnSpc>
            </a:pPr>
            <a:r>
              <a:rPr lang="en-US" sz="1200">
                <a:solidFill>
                  <a:srgbClr val="000000"/>
                </a:solidFill>
                <a:latin typeface="One Little Font"/>
              </a:rPr>
              <a:t>Quel phénomène économique explique l'évolution de la consommation de 1959 à 2019 ? Expliquez avec exemples à l'appui.</a:t>
            </a:r>
          </a:p>
        </p:txBody>
      </p:sp>
      <p:sp>
        <p:nvSpPr>
          <p:cNvPr name="TextBox 41" id="41"/>
          <p:cNvSpPr txBox="true"/>
          <p:nvPr/>
        </p:nvSpPr>
        <p:spPr>
          <a:xfrm rot="0">
            <a:off x="4604498" y="321674"/>
            <a:ext cx="2199065" cy="209550"/>
          </a:xfrm>
          <a:prstGeom prst="rect">
            <a:avLst/>
          </a:prstGeom>
        </p:spPr>
        <p:txBody>
          <a:bodyPr anchor="t" rtlCol="false" tIns="0" lIns="0" bIns="0" rIns="0">
            <a:spAutoFit/>
          </a:bodyPr>
          <a:lstStyle/>
          <a:p>
            <a:pPr>
              <a:lnSpc>
                <a:spcPts val="1799"/>
              </a:lnSpc>
            </a:pPr>
            <a:r>
              <a:rPr lang="en-US" sz="1499">
                <a:solidFill>
                  <a:srgbClr val="000000"/>
                </a:solidFill>
                <a:latin typeface="One Little Font"/>
                <a:ea typeface="One Little Font"/>
              </a:rPr>
              <a:t>🏠 TRAVAIL MAISON</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90391" y="119682"/>
            <a:ext cx="2368611" cy="317987"/>
            <a:chOff x="0" y="0"/>
            <a:chExt cx="22615557" cy="3036148"/>
          </a:xfrm>
        </p:grpSpPr>
        <p:sp>
          <p:nvSpPr>
            <p:cNvPr name="Freeform 3" id="3"/>
            <p:cNvSpPr/>
            <p:nvPr/>
          </p:nvSpPr>
          <p:spPr>
            <a:xfrm flipH="false" flipV="false" rot="0">
              <a:off x="72390" y="72390"/>
              <a:ext cx="22470777" cy="2891369"/>
            </a:xfrm>
            <a:custGeom>
              <a:avLst/>
              <a:gdLst/>
              <a:ahLst/>
              <a:cxnLst/>
              <a:rect r="r" b="b" t="t" l="l"/>
              <a:pathLst>
                <a:path h="2891369" w="22470777">
                  <a:moveTo>
                    <a:pt x="0" y="0"/>
                  </a:moveTo>
                  <a:lnTo>
                    <a:pt x="22470777" y="0"/>
                  </a:lnTo>
                  <a:lnTo>
                    <a:pt x="22470777" y="2891369"/>
                  </a:lnTo>
                  <a:lnTo>
                    <a:pt x="0" y="2891369"/>
                  </a:lnTo>
                  <a:lnTo>
                    <a:pt x="0" y="0"/>
                  </a:lnTo>
                  <a:close/>
                </a:path>
              </a:pathLst>
            </a:custGeom>
            <a:solidFill>
              <a:srgbClr val="FFFFFF"/>
            </a:solidFill>
          </p:spPr>
        </p:sp>
        <p:sp>
          <p:nvSpPr>
            <p:cNvPr name="Freeform 4" id="4"/>
            <p:cNvSpPr/>
            <p:nvPr/>
          </p:nvSpPr>
          <p:spPr>
            <a:xfrm flipH="false" flipV="false" rot="0">
              <a:off x="0" y="0"/>
              <a:ext cx="22615558" cy="3036148"/>
            </a:xfrm>
            <a:custGeom>
              <a:avLst/>
              <a:gdLst/>
              <a:ahLst/>
              <a:cxnLst/>
              <a:rect r="r" b="b" t="t" l="l"/>
              <a:pathLst>
                <a:path h="3036148" w="22615558">
                  <a:moveTo>
                    <a:pt x="22470777" y="2891368"/>
                  </a:moveTo>
                  <a:lnTo>
                    <a:pt x="22615558" y="2891368"/>
                  </a:lnTo>
                  <a:lnTo>
                    <a:pt x="22615558" y="3036148"/>
                  </a:lnTo>
                  <a:lnTo>
                    <a:pt x="22470777" y="3036148"/>
                  </a:lnTo>
                  <a:lnTo>
                    <a:pt x="22470777" y="2891368"/>
                  </a:lnTo>
                  <a:close/>
                  <a:moveTo>
                    <a:pt x="0" y="144780"/>
                  </a:moveTo>
                  <a:lnTo>
                    <a:pt x="144780" y="144780"/>
                  </a:lnTo>
                  <a:lnTo>
                    <a:pt x="144780" y="2891368"/>
                  </a:lnTo>
                  <a:lnTo>
                    <a:pt x="0" y="2891368"/>
                  </a:lnTo>
                  <a:lnTo>
                    <a:pt x="0" y="144780"/>
                  </a:lnTo>
                  <a:close/>
                  <a:moveTo>
                    <a:pt x="0" y="2891368"/>
                  </a:moveTo>
                  <a:lnTo>
                    <a:pt x="144780" y="2891368"/>
                  </a:lnTo>
                  <a:lnTo>
                    <a:pt x="144780" y="3036148"/>
                  </a:lnTo>
                  <a:lnTo>
                    <a:pt x="0" y="3036148"/>
                  </a:lnTo>
                  <a:lnTo>
                    <a:pt x="0" y="2891368"/>
                  </a:lnTo>
                  <a:close/>
                  <a:moveTo>
                    <a:pt x="22470777" y="144780"/>
                  </a:moveTo>
                  <a:lnTo>
                    <a:pt x="22615558" y="144780"/>
                  </a:lnTo>
                  <a:lnTo>
                    <a:pt x="22615558" y="2891368"/>
                  </a:lnTo>
                  <a:lnTo>
                    <a:pt x="22470777" y="2891368"/>
                  </a:lnTo>
                  <a:lnTo>
                    <a:pt x="22470777" y="144780"/>
                  </a:lnTo>
                  <a:close/>
                  <a:moveTo>
                    <a:pt x="144780" y="2891368"/>
                  </a:moveTo>
                  <a:lnTo>
                    <a:pt x="22470777" y="2891368"/>
                  </a:lnTo>
                  <a:lnTo>
                    <a:pt x="22470777" y="3036148"/>
                  </a:lnTo>
                  <a:lnTo>
                    <a:pt x="144780" y="3036148"/>
                  </a:lnTo>
                  <a:lnTo>
                    <a:pt x="144780" y="2891368"/>
                  </a:lnTo>
                  <a:close/>
                  <a:moveTo>
                    <a:pt x="22470777" y="0"/>
                  </a:moveTo>
                  <a:lnTo>
                    <a:pt x="22615558" y="0"/>
                  </a:lnTo>
                  <a:lnTo>
                    <a:pt x="22615558" y="144780"/>
                  </a:lnTo>
                  <a:lnTo>
                    <a:pt x="22470777" y="144780"/>
                  </a:lnTo>
                  <a:lnTo>
                    <a:pt x="22470777" y="0"/>
                  </a:lnTo>
                  <a:close/>
                  <a:moveTo>
                    <a:pt x="0" y="0"/>
                  </a:moveTo>
                  <a:lnTo>
                    <a:pt x="144780" y="0"/>
                  </a:lnTo>
                  <a:lnTo>
                    <a:pt x="144780" y="144780"/>
                  </a:lnTo>
                  <a:lnTo>
                    <a:pt x="0" y="144780"/>
                  </a:lnTo>
                  <a:lnTo>
                    <a:pt x="0" y="0"/>
                  </a:lnTo>
                  <a:close/>
                  <a:moveTo>
                    <a:pt x="144780" y="0"/>
                  </a:moveTo>
                  <a:lnTo>
                    <a:pt x="22470777" y="0"/>
                  </a:lnTo>
                  <a:lnTo>
                    <a:pt x="22470777" y="144780"/>
                  </a:lnTo>
                  <a:lnTo>
                    <a:pt x="144780" y="144780"/>
                  </a:lnTo>
                  <a:lnTo>
                    <a:pt x="144780" y="0"/>
                  </a:lnTo>
                  <a:close/>
                </a:path>
              </a:pathLst>
            </a:custGeom>
            <a:solidFill>
              <a:srgbClr val="000000"/>
            </a:solidFill>
          </p:spPr>
        </p:sp>
      </p:grpSp>
      <p:grpSp>
        <p:nvGrpSpPr>
          <p:cNvPr name="Group 5" id="5"/>
          <p:cNvGrpSpPr/>
          <p:nvPr/>
        </p:nvGrpSpPr>
        <p:grpSpPr>
          <a:xfrm rot="0">
            <a:off x="519765" y="1226892"/>
            <a:ext cx="6517865" cy="3270323"/>
            <a:chOff x="0" y="0"/>
            <a:chExt cx="62232743" cy="31225121"/>
          </a:xfrm>
        </p:grpSpPr>
        <p:sp>
          <p:nvSpPr>
            <p:cNvPr name="Freeform 6" id="6"/>
            <p:cNvSpPr/>
            <p:nvPr/>
          </p:nvSpPr>
          <p:spPr>
            <a:xfrm flipH="false" flipV="false" rot="0">
              <a:off x="72390" y="72390"/>
              <a:ext cx="62087965" cy="31080341"/>
            </a:xfrm>
            <a:custGeom>
              <a:avLst/>
              <a:gdLst/>
              <a:ahLst/>
              <a:cxnLst/>
              <a:rect r="r" b="b" t="t" l="l"/>
              <a:pathLst>
                <a:path h="31080341" w="62087965">
                  <a:moveTo>
                    <a:pt x="0" y="0"/>
                  </a:moveTo>
                  <a:lnTo>
                    <a:pt x="62087965" y="0"/>
                  </a:lnTo>
                  <a:lnTo>
                    <a:pt x="62087965" y="31080341"/>
                  </a:lnTo>
                  <a:lnTo>
                    <a:pt x="0" y="31080341"/>
                  </a:lnTo>
                  <a:lnTo>
                    <a:pt x="0" y="0"/>
                  </a:lnTo>
                  <a:close/>
                </a:path>
              </a:pathLst>
            </a:custGeom>
            <a:solidFill>
              <a:srgbClr val="FFDD36"/>
            </a:solidFill>
          </p:spPr>
        </p:sp>
        <p:sp>
          <p:nvSpPr>
            <p:cNvPr name="Freeform 7" id="7"/>
            <p:cNvSpPr/>
            <p:nvPr/>
          </p:nvSpPr>
          <p:spPr>
            <a:xfrm flipH="false" flipV="false" rot="0">
              <a:off x="0" y="0"/>
              <a:ext cx="62232741" cy="31225120"/>
            </a:xfrm>
            <a:custGeom>
              <a:avLst/>
              <a:gdLst/>
              <a:ahLst/>
              <a:cxnLst/>
              <a:rect r="r" b="b" t="t" l="l"/>
              <a:pathLst>
                <a:path h="31225120" w="62232741">
                  <a:moveTo>
                    <a:pt x="62087962" y="31080342"/>
                  </a:moveTo>
                  <a:lnTo>
                    <a:pt x="62232741" y="31080342"/>
                  </a:lnTo>
                  <a:lnTo>
                    <a:pt x="62232741" y="31225120"/>
                  </a:lnTo>
                  <a:lnTo>
                    <a:pt x="62087962" y="31225120"/>
                  </a:lnTo>
                  <a:lnTo>
                    <a:pt x="62087962" y="31080342"/>
                  </a:lnTo>
                  <a:close/>
                  <a:moveTo>
                    <a:pt x="0" y="144780"/>
                  </a:moveTo>
                  <a:lnTo>
                    <a:pt x="144780" y="144780"/>
                  </a:lnTo>
                  <a:lnTo>
                    <a:pt x="144780" y="31080342"/>
                  </a:lnTo>
                  <a:lnTo>
                    <a:pt x="0" y="31080342"/>
                  </a:lnTo>
                  <a:lnTo>
                    <a:pt x="0" y="144780"/>
                  </a:lnTo>
                  <a:close/>
                  <a:moveTo>
                    <a:pt x="0" y="31080342"/>
                  </a:moveTo>
                  <a:lnTo>
                    <a:pt x="144780" y="31080342"/>
                  </a:lnTo>
                  <a:lnTo>
                    <a:pt x="144780" y="31225120"/>
                  </a:lnTo>
                  <a:lnTo>
                    <a:pt x="0" y="31225120"/>
                  </a:lnTo>
                  <a:lnTo>
                    <a:pt x="0" y="31080342"/>
                  </a:lnTo>
                  <a:close/>
                  <a:moveTo>
                    <a:pt x="62087962" y="144780"/>
                  </a:moveTo>
                  <a:lnTo>
                    <a:pt x="62232741" y="144780"/>
                  </a:lnTo>
                  <a:lnTo>
                    <a:pt x="62232741" y="31080342"/>
                  </a:lnTo>
                  <a:lnTo>
                    <a:pt x="62087962" y="31080342"/>
                  </a:lnTo>
                  <a:lnTo>
                    <a:pt x="62087962" y="144780"/>
                  </a:lnTo>
                  <a:close/>
                  <a:moveTo>
                    <a:pt x="144780" y="31080342"/>
                  </a:moveTo>
                  <a:lnTo>
                    <a:pt x="62087962" y="31080342"/>
                  </a:lnTo>
                  <a:lnTo>
                    <a:pt x="62087962" y="31225120"/>
                  </a:lnTo>
                  <a:lnTo>
                    <a:pt x="144780" y="31225120"/>
                  </a:lnTo>
                  <a:lnTo>
                    <a:pt x="144780" y="31080342"/>
                  </a:lnTo>
                  <a:close/>
                  <a:moveTo>
                    <a:pt x="62087962" y="0"/>
                  </a:moveTo>
                  <a:lnTo>
                    <a:pt x="62232741" y="0"/>
                  </a:lnTo>
                  <a:lnTo>
                    <a:pt x="62232741" y="144780"/>
                  </a:lnTo>
                  <a:lnTo>
                    <a:pt x="62087962" y="144780"/>
                  </a:lnTo>
                  <a:lnTo>
                    <a:pt x="62087962" y="0"/>
                  </a:lnTo>
                  <a:close/>
                  <a:moveTo>
                    <a:pt x="0" y="0"/>
                  </a:moveTo>
                  <a:lnTo>
                    <a:pt x="144780" y="0"/>
                  </a:lnTo>
                  <a:lnTo>
                    <a:pt x="144780" y="144780"/>
                  </a:lnTo>
                  <a:lnTo>
                    <a:pt x="0" y="144780"/>
                  </a:lnTo>
                  <a:lnTo>
                    <a:pt x="0" y="0"/>
                  </a:lnTo>
                  <a:close/>
                  <a:moveTo>
                    <a:pt x="144780" y="0"/>
                  </a:moveTo>
                  <a:lnTo>
                    <a:pt x="62087962" y="0"/>
                  </a:lnTo>
                  <a:lnTo>
                    <a:pt x="62087962" y="144780"/>
                  </a:lnTo>
                  <a:lnTo>
                    <a:pt x="144780" y="144780"/>
                  </a:lnTo>
                  <a:lnTo>
                    <a:pt x="144780" y="0"/>
                  </a:lnTo>
                  <a:close/>
                </a:path>
              </a:pathLst>
            </a:custGeom>
            <a:solidFill>
              <a:srgbClr val="FFFFFF"/>
            </a:solidFill>
          </p:spPr>
        </p:sp>
      </p:grpSp>
      <p:sp>
        <p:nvSpPr>
          <p:cNvPr name="Freeform 8" id="8"/>
          <p:cNvSpPr/>
          <p:nvPr/>
        </p:nvSpPr>
        <p:spPr>
          <a:xfrm flipH="false" flipV="false" rot="0">
            <a:off x="6974489" y="9675113"/>
            <a:ext cx="499168" cy="715653"/>
          </a:xfrm>
          <a:custGeom>
            <a:avLst/>
            <a:gdLst/>
            <a:ahLst/>
            <a:cxnLst/>
            <a:rect r="r" b="b" t="t" l="l"/>
            <a:pathLst>
              <a:path h="715653" w="499168">
                <a:moveTo>
                  <a:pt x="0" y="0"/>
                </a:moveTo>
                <a:lnTo>
                  <a:pt x="499169" y="0"/>
                </a:lnTo>
                <a:lnTo>
                  <a:pt x="499169" y="715653"/>
                </a:lnTo>
                <a:lnTo>
                  <a:pt x="0" y="71565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4099045">
            <a:off x="1963810" y="1061937"/>
            <a:ext cx="795963" cy="539265"/>
          </a:xfrm>
          <a:custGeom>
            <a:avLst/>
            <a:gdLst/>
            <a:ahLst/>
            <a:cxnLst/>
            <a:rect r="r" b="b" t="t" l="l"/>
            <a:pathLst>
              <a:path h="539265" w="795963">
                <a:moveTo>
                  <a:pt x="0" y="0"/>
                </a:moveTo>
                <a:lnTo>
                  <a:pt x="795963" y="0"/>
                </a:lnTo>
                <a:lnTo>
                  <a:pt x="795963" y="539264"/>
                </a:lnTo>
                <a:lnTo>
                  <a:pt x="0" y="53926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0" id="10"/>
          <p:cNvSpPr txBox="true"/>
          <p:nvPr/>
        </p:nvSpPr>
        <p:spPr>
          <a:xfrm rot="0">
            <a:off x="275164" y="191290"/>
            <a:ext cx="2199065" cy="190500"/>
          </a:xfrm>
          <a:prstGeom prst="rect">
            <a:avLst/>
          </a:prstGeom>
        </p:spPr>
        <p:txBody>
          <a:bodyPr anchor="t" rtlCol="false" tIns="0" lIns="0" bIns="0" rIns="0">
            <a:spAutoFit/>
          </a:bodyPr>
          <a:lstStyle/>
          <a:p>
            <a:pPr>
              <a:lnSpc>
                <a:spcPts val="1439"/>
              </a:lnSpc>
            </a:pPr>
            <a:r>
              <a:rPr lang="en-US" sz="1200">
                <a:solidFill>
                  <a:srgbClr val="000000"/>
                </a:solidFill>
                <a:latin typeface="One Little Font"/>
              </a:rPr>
              <a:t>Date:</a:t>
            </a:r>
          </a:p>
        </p:txBody>
      </p:sp>
      <p:sp>
        <p:nvSpPr>
          <p:cNvPr name="TextBox 11" id="11"/>
          <p:cNvSpPr txBox="true"/>
          <p:nvPr/>
        </p:nvSpPr>
        <p:spPr>
          <a:xfrm rot="0">
            <a:off x="623935" y="4803075"/>
            <a:ext cx="6535037" cy="542925"/>
          </a:xfrm>
          <a:prstGeom prst="rect">
            <a:avLst/>
          </a:prstGeom>
        </p:spPr>
        <p:txBody>
          <a:bodyPr anchor="t" rtlCol="false" tIns="0" lIns="0" bIns="0" rIns="0">
            <a:spAutoFit/>
          </a:bodyPr>
          <a:lstStyle/>
          <a:p>
            <a:pPr>
              <a:lnSpc>
                <a:spcPts val="1439"/>
              </a:lnSpc>
            </a:pPr>
            <a:r>
              <a:rPr lang="en-US" sz="1200">
                <a:solidFill>
                  <a:srgbClr val="000000"/>
                </a:solidFill>
                <a:latin typeface="Barlow Medium"/>
              </a:rPr>
              <a:t>Vous disposez de 2 fiches à remplir quand vous serez dans votre  équipe  de travail :</a:t>
            </a:r>
          </a:p>
          <a:p>
            <a:pPr marL="259080" indent="-129540" lvl="1">
              <a:lnSpc>
                <a:spcPts val="1439"/>
              </a:lnSpc>
              <a:buFont typeface="Arial"/>
              <a:buChar char="•"/>
            </a:pPr>
            <a:r>
              <a:rPr lang="en-US" sz="1200">
                <a:solidFill>
                  <a:srgbClr val="000000"/>
                </a:solidFill>
                <a:latin typeface="Barlow Medium"/>
              </a:rPr>
              <a:t>1ère FICHE =&gt; Les revenus des ménages et Les postes budgétaires</a:t>
            </a:r>
          </a:p>
          <a:p>
            <a:pPr marL="259080" indent="-129540" lvl="1">
              <a:lnSpc>
                <a:spcPts val="1439"/>
              </a:lnSpc>
              <a:buFont typeface="Arial"/>
              <a:buChar char="•"/>
            </a:pPr>
            <a:r>
              <a:rPr lang="en-US" sz="1200">
                <a:solidFill>
                  <a:srgbClr val="000000"/>
                </a:solidFill>
                <a:latin typeface="Barlow Medium"/>
              </a:rPr>
              <a:t>2nde FICHE =&gt;  Les différentes formes d'épargne, Les prélèvements obligatoires et les crédits</a:t>
            </a:r>
          </a:p>
        </p:txBody>
      </p:sp>
      <p:sp>
        <p:nvSpPr>
          <p:cNvPr name="TextBox 12" id="12"/>
          <p:cNvSpPr txBox="true"/>
          <p:nvPr/>
        </p:nvSpPr>
        <p:spPr>
          <a:xfrm rot="0">
            <a:off x="0" y="686843"/>
            <a:ext cx="7560000" cy="390525"/>
          </a:xfrm>
          <a:prstGeom prst="rect">
            <a:avLst/>
          </a:prstGeom>
        </p:spPr>
        <p:txBody>
          <a:bodyPr anchor="t" rtlCol="false" tIns="0" lIns="0" bIns="0" rIns="0">
            <a:spAutoFit/>
          </a:bodyPr>
          <a:lstStyle/>
          <a:p>
            <a:pPr algn="ctr" marL="0" indent="0" lvl="0">
              <a:lnSpc>
                <a:spcPts val="2700"/>
              </a:lnSpc>
            </a:pPr>
            <a:r>
              <a:rPr lang="en-US" sz="3000" spc="60">
                <a:solidFill>
                  <a:srgbClr val="57224E"/>
                </a:solidFill>
                <a:latin typeface="Barlow Black Bold"/>
              </a:rPr>
              <a:t>FICHE TRAVAIL PAR FAMILLE</a:t>
            </a:r>
          </a:p>
        </p:txBody>
      </p:sp>
      <p:sp>
        <p:nvSpPr>
          <p:cNvPr name="TextBox 13" id="13"/>
          <p:cNvSpPr txBox="true"/>
          <p:nvPr/>
        </p:nvSpPr>
        <p:spPr>
          <a:xfrm rot="0">
            <a:off x="2659928" y="122290"/>
            <a:ext cx="4564145" cy="280669"/>
          </a:xfrm>
          <a:prstGeom prst="rect">
            <a:avLst/>
          </a:prstGeom>
        </p:spPr>
        <p:txBody>
          <a:bodyPr anchor="t" rtlCol="false" tIns="0" lIns="0" bIns="0" rIns="0">
            <a:spAutoFit/>
          </a:bodyPr>
          <a:lstStyle/>
          <a:p>
            <a:pPr algn="ctr">
              <a:lnSpc>
                <a:spcPts val="2380"/>
              </a:lnSpc>
            </a:pPr>
            <a:r>
              <a:rPr lang="en-US" sz="1700">
                <a:solidFill>
                  <a:srgbClr val="000000"/>
                </a:solidFill>
                <a:latin typeface="Open Sans"/>
                <a:ea typeface="Open Sans"/>
              </a:rPr>
              <a:t>⚙️ La consommation &amp; les ménages</a:t>
            </a:r>
          </a:p>
        </p:txBody>
      </p:sp>
      <p:sp>
        <p:nvSpPr>
          <p:cNvPr name="TextBox 14" id="14"/>
          <p:cNvSpPr txBox="true"/>
          <p:nvPr/>
        </p:nvSpPr>
        <p:spPr>
          <a:xfrm rot="0">
            <a:off x="639908" y="1244744"/>
            <a:ext cx="6280185" cy="3319145"/>
          </a:xfrm>
          <a:prstGeom prst="rect">
            <a:avLst/>
          </a:prstGeom>
        </p:spPr>
        <p:txBody>
          <a:bodyPr anchor="t" rtlCol="false" tIns="0" lIns="0" bIns="0" rIns="0">
            <a:spAutoFit/>
          </a:bodyPr>
          <a:lstStyle/>
          <a:p>
            <a:pPr algn="ctr">
              <a:lnSpc>
                <a:spcPts val="3079"/>
              </a:lnSpc>
            </a:pPr>
            <a:r>
              <a:rPr lang="en-US" sz="2199">
                <a:solidFill>
                  <a:srgbClr val="57224E"/>
                </a:solidFill>
                <a:latin typeface="Open Sans Extra Bold"/>
              </a:rPr>
              <a:t>Le contexte</a:t>
            </a:r>
          </a:p>
          <a:p>
            <a:pPr algn="just">
              <a:lnSpc>
                <a:spcPts val="1679"/>
              </a:lnSpc>
            </a:pPr>
            <a:r>
              <a:rPr lang="en-US" sz="1200">
                <a:solidFill>
                  <a:srgbClr val="57224E"/>
                </a:solidFill>
                <a:latin typeface="IreneFlorentina"/>
              </a:rPr>
              <a:t>Vous effectuez votre 2nde PFMP au centre commercial Leclerc de proximité. Avant de commencer cette expérience votre futur tuteur vous demande de vous documenter sur l'évolution et les tendances de consommation. Ce travail lui permettra de réfléchir sur de nouvelles actions de fidélisation. Pour mener à bien votre étude vous devez vous familiariser avec les notions suivantes :</a:t>
            </a:r>
          </a:p>
          <a:p>
            <a:pPr marL="259080" indent="-129540" lvl="1">
              <a:lnSpc>
                <a:spcPts val="1679"/>
              </a:lnSpc>
              <a:buFont typeface="Arial"/>
              <a:buChar char="•"/>
            </a:pPr>
            <a:r>
              <a:rPr lang="en-US" sz="1200">
                <a:solidFill>
                  <a:srgbClr val="57224E"/>
                </a:solidFill>
                <a:latin typeface="IreneFlorentina"/>
              </a:rPr>
              <a:t>Les revenus des ménages</a:t>
            </a:r>
          </a:p>
          <a:p>
            <a:pPr marL="259080" indent="-129540" lvl="1">
              <a:lnSpc>
                <a:spcPts val="1679"/>
              </a:lnSpc>
              <a:buFont typeface="Arial"/>
              <a:buChar char="•"/>
            </a:pPr>
            <a:r>
              <a:rPr lang="en-US" sz="1200">
                <a:solidFill>
                  <a:srgbClr val="57224E"/>
                </a:solidFill>
                <a:latin typeface="IreneFlorentina"/>
              </a:rPr>
              <a:t>Les postes budgétaires</a:t>
            </a:r>
          </a:p>
          <a:p>
            <a:pPr marL="259080" indent="-129540" lvl="1">
              <a:lnSpc>
                <a:spcPts val="1679"/>
              </a:lnSpc>
              <a:buFont typeface="Arial"/>
              <a:buChar char="•"/>
            </a:pPr>
            <a:r>
              <a:rPr lang="en-US" sz="1200">
                <a:solidFill>
                  <a:srgbClr val="57224E"/>
                </a:solidFill>
                <a:latin typeface="IreneFlorentina"/>
              </a:rPr>
              <a:t>Les différentes formes d'épargne</a:t>
            </a:r>
          </a:p>
          <a:p>
            <a:pPr marL="259080" indent="-129540" lvl="1">
              <a:lnSpc>
                <a:spcPts val="1679"/>
              </a:lnSpc>
              <a:buFont typeface="Arial"/>
              <a:buChar char="•"/>
            </a:pPr>
            <a:r>
              <a:rPr lang="en-US" sz="1200">
                <a:solidFill>
                  <a:srgbClr val="57224E"/>
                </a:solidFill>
                <a:latin typeface="IreneFlorentina"/>
              </a:rPr>
              <a:t>Les prélèvements obligatoires et les crédits</a:t>
            </a:r>
          </a:p>
          <a:p>
            <a:pPr>
              <a:lnSpc>
                <a:spcPts val="1679"/>
              </a:lnSpc>
            </a:pPr>
          </a:p>
          <a:p>
            <a:pPr>
              <a:lnSpc>
                <a:spcPts val="1679"/>
              </a:lnSpc>
            </a:pPr>
            <a:r>
              <a:rPr lang="en-US" sz="1200">
                <a:solidFill>
                  <a:srgbClr val="57224E"/>
                </a:solidFill>
                <a:latin typeface="IreneFlorentina"/>
              </a:rPr>
              <a:t>Vous travaillerez en coopération avec votre équipe de travail et en collaboration avec votre équipe d'experts.</a:t>
            </a:r>
          </a:p>
          <a:p>
            <a:pPr algn="just">
              <a:lnSpc>
                <a:spcPts val="1679"/>
              </a:lnSpc>
            </a:pPr>
          </a:p>
        </p:txBody>
      </p:sp>
      <p:sp>
        <p:nvSpPr>
          <p:cNvPr name="TextBox 15" id="15"/>
          <p:cNvSpPr txBox="true"/>
          <p:nvPr/>
        </p:nvSpPr>
        <p:spPr>
          <a:xfrm rot="0">
            <a:off x="639908" y="5697364"/>
            <a:ext cx="6280185" cy="542925"/>
          </a:xfrm>
          <a:prstGeom prst="rect">
            <a:avLst/>
          </a:prstGeom>
        </p:spPr>
        <p:txBody>
          <a:bodyPr anchor="t" rtlCol="false" tIns="0" lIns="0" bIns="0" rIns="0">
            <a:spAutoFit/>
          </a:bodyPr>
          <a:lstStyle/>
          <a:p>
            <a:pPr algn="ctr">
              <a:lnSpc>
                <a:spcPts val="1439"/>
              </a:lnSpc>
            </a:pPr>
            <a:r>
              <a:rPr lang="en-US" sz="1200">
                <a:solidFill>
                  <a:srgbClr val="F41F6B"/>
                </a:solidFill>
                <a:latin typeface="Barlow Medium"/>
              </a:rPr>
              <a:t>Afin de pouvoir étudier en profondeur ces notions, </a:t>
            </a:r>
          </a:p>
          <a:p>
            <a:pPr algn="ctr">
              <a:lnSpc>
                <a:spcPts val="1439"/>
              </a:lnSpc>
            </a:pPr>
            <a:r>
              <a:rPr lang="en-US" sz="1200">
                <a:solidFill>
                  <a:srgbClr val="F41F6B"/>
                </a:solidFill>
                <a:latin typeface="Barlow Medium"/>
              </a:rPr>
              <a:t>vous irez en expertise chacun de votre côté pour ramener à l’équipe </a:t>
            </a:r>
          </a:p>
          <a:p>
            <a:pPr algn="ctr">
              <a:lnSpc>
                <a:spcPts val="1439"/>
              </a:lnSpc>
            </a:pPr>
            <a:r>
              <a:rPr lang="en-US" sz="1200">
                <a:solidFill>
                  <a:srgbClr val="F41F6B"/>
                </a:solidFill>
                <a:latin typeface="Barlow Medium"/>
              </a:rPr>
              <a:t>les éléments nécessaires qui vous aideront à répondre et à compléter vos 2 fiches.</a:t>
            </a:r>
          </a:p>
        </p:txBody>
      </p:sp>
      <p:grpSp>
        <p:nvGrpSpPr>
          <p:cNvPr name="Group 16" id="16"/>
          <p:cNvGrpSpPr/>
          <p:nvPr/>
        </p:nvGrpSpPr>
        <p:grpSpPr>
          <a:xfrm rot="0">
            <a:off x="539647" y="6796455"/>
            <a:ext cx="6264505" cy="3139545"/>
            <a:chOff x="0" y="0"/>
            <a:chExt cx="80642509" cy="40415135"/>
          </a:xfrm>
        </p:grpSpPr>
        <p:sp>
          <p:nvSpPr>
            <p:cNvPr name="Freeform 17" id="17"/>
            <p:cNvSpPr/>
            <p:nvPr/>
          </p:nvSpPr>
          <p:spPr>
            <a:xfrm flipH="false" flipV="false" rot="0">
              <a:off x="72390" y="72390"/>
              <a:ext cx="80497731" cy="40270354"/>
            </a:xfrm>
            <a:custGeom>
              <a:avLst/>
              <a:gdLst/>
              <a:ahLst/>
              <a:cxnLst/>
              <a:rect r="r" b="b" t="t" l="l"/>
              <a:pathLst>
                <a:path h="40270354" w="80497731">
                  <a:moveTo>
                    <a:pt x="0" y="0"/>
                  </a:moveTo>
                  <a:lnTo>
                    <a:pt x="80497731" y="0"/>
                  </a:lnTo>
                  <a:lnTo>
                    <a:pt x="80497731" y="40270354"/>
                  </a:lnTo>
                  <a:lnTo>
                    <a:pt x="0" y="40270354"/>
                  </a:lnTo>
                  <a:lnTo>
                    <a:pt x="0" y="0"/>
                  </a:lnTo>
                  <a:close/>
                </a:path>
              </a:pathLst>
            </a:custGeom>
            <a:solidFill>
              <a:srgbClr val="FFFFFF"/>
            </a:solidFill>
          </p:spPr>
        </p:sp>
        <p:sp>
          <p:nvSpPr>
            <p:cNvPr name="Freeform 18" id="18"/>
            <p:cNvSpPr/>
            <p:nvPr/>
          </p:nvSpPr>
          <p:spPr>
            <a:xfrm flipH="false" flipV="false" rot="0">
              <a:off x="0" y="0"/>
              <a:ext cx="80642507" cy="40415136"/>
            </a:xfrm>
            <a:custGeom>
              <a:avLst/>
              <a:gdLst/>
              <a:ahLst/>
              <a:cxnLst/>
              <a:rect r="r" b="b" t="t" l="l"/>
              <a:pathLst>
                <a:path h="40415136" w="80642507">
                  <a:moveTo>
                    <a:pt x="80497728" y="40270354"/>
                  </a:moveTo>
                  <a:lnTo>
                    <a:pt x="80642507" y="40270354"/>
                  </a:lnTo>
                  <a:lnTo>
                    <a:pt x="80642507" y="40415136"/>
                  </a:lnTo>
                  <a:lnTo>
                    <a:pt x="80497728" y="40415136"/>
                  </a:lnTo>
                  <a:lnTo>
                    <a:pt x="80497728" y="40270354"/>
                  </a:lnTo>
                  <a:close/>
                  <a:moveTo>
                    <a:pt x="0" y="144780"/>
                  </a:moveTo>
                  <a:lnTo>
                    <a:pt x="144780" y="144780"/>
                  </a:lnTo>
                  <a:lnTo>
                    <a:pt x="144780" y="40270354"/>
                  </a:lnTo>
                  <a:lnTo>
                    <a:pt x="0" y="40270354"/>
                  </a:lnTo>
                  <a:lnTo>
                    <a:pt x="0" y="144780"/>
                  </a:lnTo>
                  <a:close/>
                  <a:moveTo>
                    <a:pt x="0" y="40270354"/>
                  </a:moveTo>
                  <a:lnTo>
                    <a:pt x="144780" y="40270354"/>
                  </a:lnTo>
                  <a:lnTo>
                    <a:pt x="144780" y="40415136"/>
                  </a:lnTo>
                  <a:lnTo>
                    <a:pt x="0" y="40415136"/>
                  </a:lnTo>
                  <a:lnTo>
                    <a:pt x="0" y="40270354"/>
                  </a:lnTo>
                  <a:close/>
                  <a:moveTo>
                    <a:pt x="80497728" y="144780"/>
                  </a:moveTo>
                  <a:lnTo>
                    <a:pt x="80642507" y="144780"/>
                  </a:lnTo>
                  <a:lnTo>
                    <a:pt x="80642507" y="40270354"/>
                  </a:lnTo>
                  <a:lnTo>
                    <a:pt x="80497728" y="40270354"/>
                  </a:lnTo>
                  <a:lnTo>
                    <a:pt x="80497728" y="144780"/>
                  </a:lnTo>
                  <a:close/>
                  <a:moveTo>
                    <a:pt x="144780" y="40270354"/>
                  </a:moveTo>
                  <a:lnTo>
                    <a:pt x="80497728" y="40270354"/>
                  </a:lnTo>
                  <a:lnTo>
                    <a:pt x="80497728" y="40415136"/>
                  </a:lnTo>
                  <a:lnTo>
                    <a:pt x="144780" y="40415136"/>
                  </a:lnTo>
                  <a:lnTo>
                    <a:pt x="144780" y="40270354"/>
                  </a:lnTo>
                  <a:close/>
                  <a:moveTo>
                    <a:pt x="80497728" y="0"/>
                  </a:moveTo>
                  <a:lnTo>
                    <a:pt x="80642507" y="0"/>
                  </a:lnTo>
                  <a:lnTo>
                    <a:pt x="80642507" y="144780"/>
                  </a:lnTo>
                  <a:lnTo>
                    <a:pt x="80497728" y="144780"/>
                  </a:lnTo>
                  <a:lnTo>
                    <a:pt x="80497728" y="0"/>
                  </a:lnTo>
                  <a:close/>
                  <a:moveTo>
                    <a:pt x="0" y="0"/>
                  </a:moveTo>
                  <a:lnTo>
                    <a:pt x="144780" y="0"/>
                  </a:lnTo>
                  <a:lnTo>
                    <a:pt x="144780" y="144780"/>
                  </a:lnTo>
                  <a:lnTo>
                    <a:pt x="0" y="144780"/>
                  </a:lnTo>
                  <a:lnTo>
                    <a:pt x="0" y="0"/>
                  </a:lnTo>
                  <a:close/>
                  <a:moveTo>
                    <a:pt x="144780" y="0"/>
                  </a:moveTo>
                  <a:lnTo>
                    <a:pt x="80497728" y="0"/>
                  </a:lnTo>
                  <a:lnTo>
                    <a:pt x="80497728" y="144780"/>
                  </a:lnTo>
                  <a:lnTo>
                    <a:pt x="144780" y="144780"/>
                  </a:lnTo>
                  <a:lnTo>
                    <a:pt x="144780" y="0"/>
                  </a:lnTo>
                  <a:close/>
                </a:path>
              </a:pathLst>
            </a:custGeom>
            <a:solidFill>
              <a:srgbClr val="FFFFFF"/>
            </a:solidFill>
          </p:spPr>
        </p:sp>
      </p:grpSp>
      <p:grpSp>
        <p:nvGrpSpPr>
          <p:cNvPr name="Group 19" id="19"/>
          <p:cNvGrpSpPr/>
          <p:nvPr/>
        </p:nvGrpSpPr>
        <p:grpSpPr>
          <a:xfrm rot="0">
            <a:off x="539647" y="6469047"/>
            <a:ext cx="6264505" cy="444859"/>
            <a:chOff x="0" y="0"/>
            <a:chExt cx="80642509" cy="5726636"/>
          </a:xfrm>
        </p:grpSpPr>
        <p:sp>
          <p:nvSpPr>
            <p:cNvPr name="Freeform 20" id="20"/>
            <p:cNvSpPr/>
            <p:nvPr/>
          </p:nvSpPr>
          <p:spPr>
            <a:xfrm flipH="false" flipV="false" rot="0">
              <a:off x="72390" y="72390"/>
              <a:ext cx="80497731" cy="5581856"/>
            </a:xfrm>
            <a:custGeom>
              <a:avLst/>
              <a:gdLst/>
              <a:ahLst/>
              <a:cxnLst/>
              <a:rect r="r" b="b" t="t" l="l"/>
              <a:pathLst>
                <a:path h="5581856" w="80497731">
                  <a:moveTo>
                    <a:pt x="0" y="0"/>
                  </a:moveTo>
                  <a:lnTo>
                    <a:pt x="80497731" y="0"/>
                  </a:lnTo>
                  <a:lnTo>
                    <a:pt x="80497731" y="5581856"/>
                  </a:lnTo>
                  <a:lnTo>
                    <a:pt x="0" y="5581856"/>
                  </a:lnTo>
                  <a:lnTo>
                    <a:pt x="0" y="0"/>
                  </a:lnTo>
                  <a:close/>
                </a:path>
              </a:pathLst>
            </a:custGeom>
            <a:solidFill>
              <a:srgbClr val="57224E"/>
            </a:solidFill>
          </p:spPr>
        </p:sp>
        <p:sp>
          <p:nvSpPr>
            <p:cNvPr name="Freeform 21" id="21"/>
            <p:cNvSpPr/>
            <p:nvPr/>
          </p:nvSpPr>
          <p:spPr>
            <a:xfrm flipH="false" flipV="false" rot="0">
              <a:off x="0" y="0"/>
              <a:ext cx="80642507" cy="5726636"/>
            </a:xfrm>
            <a:custGeom>
              <a:avLst/>
              <a:gdLst/>
              <a:ahLst/>
              <a:cxnLst/>
              <a:rect r="r" b="b" t="t" l="l"/>
              <a:pathLst>
                <a:path h="5726636" w="80642507">
                  <a:moveTo>
                    <a:pt x="80497728" y="5581856"/>
                  </a:moveTo>
                  <a:lnTo>
                    <a:pt x="80642507" y="5581856"/>
                  </a:lnTo>
                  <a:lnTo>
                    <a:pt x="80642507" y="5726636"/>
                  </a:lnTo>
                  <a:lnTo>
                    <a:pt x="80497728" y="5726636"/>
                  </a:lnTo>
                  <a:lnTo>
                    <a:pt x="80497728" y="5581856"/>
                  </a:lnTo>
                  <a:close/>
                  <a:moveTo>
                    <a:pt x="0" y="144780"/>
                  </a:moveTo>
                  <a:lnTo>
                    <a:pt x="144780" y="144780"/>
                  </a:lnTo>
                  <a:lnTo>
                    <a:pt x="144780" y="5581856"/>
                  </a:lnTo>
                  <a:lnTo>
                    <a:pt x="0" y="5581856"/>
                  </a:lnTo>
                  <a:lnTo>
                    <a:pt x="0" y="144780"/>
                  </a:lnTo>
                  <a:close/>
                  <a:moveTo>
                    <a:pt x="0" y="5581856"/>
                  </a:moveTo>
                  <a:lnTo>
                    <a:pt x="144780" y="5581856"/>
                  </a:lnTo>
                  <a:lnTo>
                    <a:pt x="144780" y="5726636"/>
                  </a:lnTo>
                  <a:lnTo>
                    <a:pt x="0" y="5726636"/>
                  </a:lnTo>
                  <a:lnTo>
                    <a:pt x="0" y="5581856"/>
                  </a:lnTo>
                  <a:close/>
                  <a:moveTo>
                    <a:pt x="80497728" y="144780"/>
                  </a:moveTo>
                  <a:lnTo>
                    <a:pt x="80642507" y="144780"/>
                  </a:lnTo>
                  <a:lnTo>
                    <a:pt x="80642507" y="5581856"/>
                  </a:lnTo>
                  <a:lnTo>
                    <a:pt x="80497728" y="5581856"/>
                  </a:lnTo>
                  <a:lnTo>
                    <a:pt x="80497728" y="144780"/>
                  </a:lnTo>
                  <a:close/>
                  <a:moveTo>
                    <a:pt x="144780" y="5581856"/>
                  </a:moveTo>
                  <a:lnTo>
                    <a:pt x="80497728" y="5581856"/>
                  </a:lnTo>
                  <a:lnTo>
                    <a:pt x="80497728" y="5726636"/>
                  </a:lnTo>
                  <a:lnTo>
                    <a:pt x="144780" y="5726636"/>
                  </a:lnTo>
                  <a:lnTo>
                    <a:pt x="144780" y="5581856"/>
                  </a:lnTo>
                  <a:close/>
                  <a:moveTo>
                    <a:pt x="80497728" y="0"/>
                  </a:moveTo>
                  <a:lnTo>
                    <a:pt x="80642507" y="0"/>
                  </a:lnTo>
                  <a:lnTo>
                    <a:pt x="80642507" y="144780"/>
                  </a:lnTo>
                  <a:lnTo>
                    <a:pt x="80497728" y="144780"/>
                  </a:lnTo>
                  <a:lnTo>
                    <a:pt x="80497728" y="0"/>
                  </a:lnTo>
                  <a:close/>
                  <a:moveTo>
                    <a:pt x="0" y="0"/>
                  </a:moveTo>
                  <a:lnTo>
                    <a:pt x="144780" y="0"/>
                  </a:lnTo>
                  <a:lnTo>
                    <a:pt x="144780" y="144780"/>
                  </a:lnTo>
                  <a:lnTo>
                    <a:pt x="0" y="144780"/>
                  </a:lnTo>
                  <a:lnTo>
                    <a:pt x="0" y="0"/>
                  </a:lnTo>
                  <a:close/>
                  <a:moveTo>
                    <a:pt x="144780" y="0"/>
                  </a:moveTo>
                  <a:lnTo>
                    <a:pt x="80497728" y="0"/>
                  </a:lnTo>
                  <a:lnTo>
                    <a:pt x="80497728" y="144780"/>
                  </a:lnTo>
                  <a:lnTo>
                    <a:pt x="144780" y="144780"/>
                  </a:lnTo>
                  <a:lnTo>
                    <a:pt x="144780" y="0"/>
                  </a:lnTo>
                  <a:close/>
                </a:path>
              </a:pathLst>
            </a:custGeom>
            <a:solidFill>
              <a:srgbClr val="000000"/>
            </a:solidFill>
          </p:spPr>
        </p:sp>
      </p:grpSp>
      <p:sp>
        <p:nvSpPr>
          <p:cNvPr name="AutoShape 22" id="22"/>
          <p:cNvSpPr/>
          <p:nvPr/>
        </p:nvSpPr>
        <p:spPr>
          <a:xfrm>
            <a:off x="3671899" y="6469047"/>
            <a:ext cx="0" cy="3466953"/>
          </a:xfrm>
          <a:prstGeom prst="line">
            <a:avLst/>
          </a:prstGeom>
          <a:ln cap="rnd" w="9525">
            <a:solidFill>
              <a:srgbClr val="000000"/>
            </a:solidFill>
            <a:prstDash val="solid"/>
            <a:headEnd type="none" len="sm" w="sm"/>
            <a:tailEnd type="none" len="sm" w="sm"/>
          </a:ln>
        </p:spPr>
      </p:sp>
      <p:sp>
        <p:nvSpPr>
          <p:cNvPr name="TextBox 23" id="23"/>
          <p:cNvSpPr txBox="true"/>
          <p:nvPr/>
        </p:nvSpPr>
        <p:spPr>
          <a:xfrm rot="0">
            <a:off x="3897245" y="6520230"/>
            <a:ext cx="2720539" cy="348615"/>
          </a:xfrm>
          <a:prstGeom prst="rect">
            <a:avLst/>
          </a:prstGeom>
        </p:spPr>
        <p:txBody>
          <a:bodyPr anchor="t" rtlCol="false" tIns="0" lIns="0" bIns="0" rIns="0">
            <a:spAutoFit/>
          </a:bodyPr>
          <a:lstStyle/>
          <a:p>
            <a:pPr algn="ctr">
              <a:lnSpc>
                <a:spcPts val="1364"/>
              </a:lnSpc>
            </a:pPr>
            <a:r>
              <a:rPr lang="en-US" sz="1299">
                <a:solidFill>
                  <a:srgbClr val="F6ECE6"/>
                </a:solidFill>
                <a:latin typeface="Poppins Light"/>
              </a:rPr>
              <a:t>2nd temps de travail</a:t>
            </a:r>
          </a:p>
          <a:p>
            <a:pPr algn="ctr">
              <a:lnSpc>
                <a:spcPts val="1364"/>
              </a:lnSpc>
            </a:pPr>
            <a:r>
              <a:rPr lang="en-US" sz="1299">
                <a:solidFill>
                  <a:srgbClr val="F6ECE6"/>
                </a:solidFill>
                <a:latin typeface="Poppins Light"/>
              </a:rPr>
              <a:t>Équipe d'experts</a:t>
            </a:r>
          </a:p>
        </p:txBody>
      </p:sp>
      <p:sp>
        <p:nvSpPr>
          <p:cNvPr name="TextBox 24" id="24"/>
          <p:cNvSpPr txBox="true"/>
          <p:nvPr/>
        </p:nvSpPr>
        <p:spPr>
          <a:xfrm rot="0">
            <a:off x="623935" y="6990106"/>
            <a:ext cx="2967002" cy="2858938"/>
          </a:xfrm>
          <a:prstGeom prst="rect">
            <a:avLst/>
          </a:prstGeom>
        </p:spPr>
        <p:txBody>
          <a:bodyPr anchor="t" rtlCol="false" tIns="0" lIns="0" bIns="0" rIns="0">
            <a:spAutoFit/>
          </a:bodyPr>
          <a:lstStyle/>
          <a:p>
            <a:pPr>
              <a:lnSpc>
                <a:spcPts val="1200"/>
              </a:lnSpc>
            </a:pPr>
            <a:r>
              <a:rPr lang="en-US" sz="1000">
                <a:solidFill>
                  <a:srgbClr val="000000"/>
                </a:solidFill>
                <a:latin typeface="Poppins Light"/>
              </a:rPr>
              <a:t>L'équipe découvre la problématique et visionne les vidéos. (Vous vous répartissez les vidéos et échangez pour compléter les fiches documentaires).</a:t>
            </a:r>
          </a:p>
          <a:p>
            <a:pPr>
              <a:lnSpc>
                <a:spcPts val="1200"/>
              </a:lnSpc>
            </a:pPr>
          </a:p>
          <a:p>
            <a:pPr>
              <a:lnSpc>
                <a:spcPts val="1200"/>
              </a:lnSpc>
            </a:pPr>
            <a:r>
              <a:rPr lang="en-US" sz="1000">
                <a:solidFill>
                  <a:srgbClr val="000000"/>
                </a:solidFill>
                <a:latin typeface="Poppins Light"/>
              </a:rPr>
              <a:t>Puis chaque membre rejoint les membres des experts pour dresser une expertise et la ramener à son équipe de initiale. Chaque membre doit prendre les notes sur une feuille individuelle.</a:t>
            </a:r>
          </a:p>
          <a:p>
            <a:pPr>
              <a:lnSpc>
                <a:spcPts val="1200"/>
              </a:lnSpc>
            </a:pPr>
          </a:p>
          <a:p>
            <a:pPr>
              <a:lnSpc>
                <a:spcPts val="1200"/>
              </a:lnSpc>
            </a:pPr>
            <a:r>
              <a:rPr lang="en-US" sz="1000">
                <a:solidFill>
                  <a:srgbClr val="000000"/>
                </a:solidFill>
                <a:latin typeface="Poppins Light"/>
              </a:rPr>
              <a:t>Au retour de leur expertise, la famille rassemble les notes et répond aux questions des 2 fiches sur une feuille A3 et la place au milieu de la table. (1 feuille A3 par fiche)</a:t>
            </a:r>
          </a:p>
          <a:p>
            <a:pPr>
              <a:lnSpc>
                <a:spcPts val="1200"/>
              </a:lnSpc>
            </a:pPr>
          </a:p>
          <a:p>
            <a:pPr marL="0" indent="0" lvl="0">
              <a:lnSpc>
                <a:spcPts val="1200"/>
              </a:lnSpc>
            </a:pPr>
            <a:r>
              <a:rPr lang="en-US" sz="1000">
                <a:solidFill>
                  <a:srgbClr val="000000"/>
                </a:solidFill>
                <a:latin typeface="Poppins Light"/>
              </a:rPr>
              <a:t>Nommez le </a:t>
            </a:r>
            <a:r>
              <a:rPr lang="en-US" sz="1000" u="sng">
                <a:solidFill>
                  <a:srgbClr val="000000"/>
                </a:solidFill>
                <a:latin typeface="Poppins Light Bold"/>
              </a:rPr>
              <a:t>rapporteur</a:t>
            </a:r>
            <a:r>
              <a:rPr lang="en-US" sz="1000">
                <a:solidFill>
                  <a:srgbClr val="000000"/>
                </a:solidFill>
                <a:latin typeface="Poppins Light"/>
              </a:rPr>
              <a:t> de la famille, </a:t>
            </a:r>
            <a:r>
              <a:rPr lang="en-US" sz="1000" u="sng">
                <a:solidFill>
                  <a:srgbClr val="000000"/>
                </a:solidFill>
                <a:latin typeface="Poppins Light Bold"/>
              </a:rPr>
              <a:t>le maître du temps</a:t>
            </a:r>
            <a:r>
              <a:rPr lang="en-US" sz="1000">
                <a:solidFill>
                  <a:srgbClr val="000000"/>
                </a:solidFill>
                <a:latin typeface="Poppins Light"/>
              </a:rPr>
              <a:t>, le </a:t>
            </a:r>
            <a:r>
              <a:rPr lang="en-US" sz="1000" u="sng">
                <a:solidFill>
                  <a:srgbClr val="000000"/>
                </a:solidFill>
                <a:latin typeface="Poppins Light Bold"/>
              </a:rPr>
              <a:t>responsable du matériel</a:t>
            </a:r>
            <a:r>
              <a:rPr lang="en-US" sz="1000">
                <a:solidFill>
                  <a:srgbClr val="000000"/>
                </a:solidFill>
                <a:latin typeface="Poppins Light"/>
              </a:rPr>
              <a:t>, le </a:t>
            </a:r>
            <a:r>
              <a:rPr lang="en-US" sz="1000" u="sng">
                <a:solidFill>
                  <a:srgbClr val="000000"/>
                </a:solidFill>
                <a:latin typeface="Poppins Light Bold"/>
              </a:rPr>
              <a:t>distributeur de parole </a:t>
            </a:r>
            <a:r>
              <a:rPr lang="en-US" sz="1000">
                <a:solidFill>
                  <a:srgbClr val="000000"/>
                </a:solidFill>
                <a:latin typeface="Poppins Light"/>
              </a:rPr>
              <a:t>et prise de note de la synthèse sur les 2 feuilles A3.</a:t>
            </a:r>
          </a:p>
        </p:txBody>
      </p:sp>
      <p:sp>
        <p:nvSpPr>
          <p:cNvPr name="TextBox 25" id="25"/>
          <p:cNvSpPr txBox="true"/>
          <p:nvPr/>
        </p:nvSpPr>
        <p:spPr>
          <a:xfrm rot="0">
            <a:off x="3778698" y="7028206"/>
            <a:ext cx="2957633" cy="2705100"/>
          </a:xfrm>
          <a:prstGeom prst="rect">
            <a:avLst/>
          </a:prstGeom>
        </p:spPr>
        <p:txBody>
          <a:bodyPr anchor="t" rtlCol="false" tIns="0" lIns="0" bIns="0" rIns="0">
            <a:spAutoFit/>
          </a:bodyPr>
          <a:lstStyle/>
          <a:p>
            <a:pPr>
              <a:lnSpc>
                <a:spcPts val="1199"/>
              </a:lnSpc>
            </a:pPr>
            <a:r>
              <a:rPr lang="en-US" sz="999">
                <a:solidFill>
                  <a:srgbClr val="000000"/>
                </a:solidFill>
                <a:latin typeface="Poppins Light"/>
              </a:rPr>
              <a:t>L'équipe des AS se spécialise dans  l'expertise des revenus des ménages.</a:t>
            </a:r>
          </a:p>
          <a:p>
            <a:pPr>
              <a:lnSpc>
                <a:spcPts val="1199"/>
              </a:lnSpc>
            </a:pPr>
          </a:p>
          <a:p>
            <a:pPr>
              <a:lnSpc>
                <a:spcPts val="1199"/>
              </a:lnSpc>
            </a:pPr>
            <a:r>
              <a:rPr lang="en-US" sz="999">
                <a:solidFill>
                  <a:srgbClr val="000000"/>
                </a:solidFill>
                <a:latin typeface="Poppins Light"/>
              </a:rPr>
              <a:t>L'équipe des "2" se spécialise dans l'expertise des postes et coefficient budgétaires.</a:t>
            </a:r>
          </a:p>
          <a:p>
            <a:pPr>
              <a:lnSpc>
                <a:spcPts val="1199"/>
              </a:lnSpc>
            </a:pPr>
          </a:p>
          <a:p>
            <a:pPr>
              <a:lnSpc>
                <a:spcPts val="1199"/>
              </a:lnSpc>
            </a:pPr>
            <a:r>
              <a:rPr lang="en-US" sz="999">
                <a:solidFill>
                  <a:srgbClr val="000000"/>
                </a:solidFill>
                <a:latin typeface="Poppins Light"/>
              </a:rPr>
              <a:t>L'équipe des "3" se spécialise dans l'expertise  des différentes formes d'épargne</a:t>
            </a:r>
          </a:p>
          <a:p>
            <a:pPr>
              <a:lnSpc>
                <a:spcPts val="1199"/>
              </a:lnSpc>
            </a:pPr>
          </a:p>
          <a:p>
            <a:pPr>
              <a:lnSpc>
                <a:spcPts val="1199"/>
              </a:lnSpc>
            </a:pPr>
            <a:r>
              <a:rPr lang="en-US" sz="999">
                <a:solidFill>
                  <a:srgbClr val="000000"/>
                </a:solidFill>
                <a:latin typeface="Poppins Light"/>
              </a:rPr>
              <a:t>L'équipe des "4" se spécialise dans l'expertise des prélèvements obligatoires et les crédits</a:t>
            </a:r>
          </a:p>
          <a:p>
            <a:pPr>
              <a:lnSpc>
                <a:spcPts val="1199"/>
              </a:lnSpc>
            </a:pPr>
          </a:p>
          <a:p>
            <a:pPr>
              <a:lnSpc>
                <a:spcPts val="1199"/>
              </a:lnSpc>
            </a:pPr>
            <a:r>
              <a:rPr lang="en-US" sz="999">
                <a:solidFill>
                  <a:srgbClr val="FF3056"/>
                </a:solidFill>
                <a:latin typeface="Poppins Light Bold"/>
              </a:rPr>
              <a:t>ATTENTION ---------------</a:t>
            </a:r>
          </a:p>
          <a:p>
            <a:pPr marL="0" indent="0" lvl="0">
              <a:lnSpc>
                <a:spcPts val="1199"/>
              </a:lnSpc>
              <a:spcBef>
                <a:spcPct val="0"/>
              </a:spcBef>
            </a:pPr>
            <a:r>
              <a:rPr lang="en-US" sz="999">
                <a:solidFill>
                  <a:srgbClr val="000000"/>
                </a:solidFill>
                <a:latin typeface="Poppins Light"/>
              </a:rPr>
              <a:t>Les 4 membres visionnent les vidéos  et remplissent les fiches documentaires puis font un résumé  des documents experts . Chaque élève doit prendre les notes sur une feuille individuelle pour pouvoir rapporter les informations à leur équipe de base.</a:t>
            </a:r>
          </a:p>
        </p:txBody>
      </p:sp>
      <p:sp>
        <p:nvSpPr>
          <p:cNvPr name="TextBox 26" id="26"/>
          <p:cNvSpPr txBox="true"/>
          <p:nvPr/>
        </p:nvSpPr>
        <p:spPr>
          <a:xfrm rot="0">
            <a:off x="763974" y="6526694"/>
            <a:ext cx="2720539" cy="348615"/>
          </a:xfrm>
          <a:prstGeom prst="rect">
            <a:avLst/>
          </a:prstGeom>
        </p:spPr>
        <p:txBody>
          <a:bodyPr anchor="t" rtlCol="false" tIns="0" lIns="0" bIns="0" rIns="0">
            <a:spAutoFit/>
          </a:bodyPr>
          <a:lstStyle/>
          <a:p>
            <a:pPr algn="ctr">
              <a:lnSpc>
                <a:spcPts val="1364"/>
              </a:lnSpc>
            </a:pPr>
            <a:r>
              <a:rPr lang="en-US" sz="1299">
                <a:solidFill>
                  <a:srgbClr val="FFFFFF"/>
                </a:solidFill>
                <a:latin typeface="Poppins Light"/>
              </a:rPr>
              <a:t>1er temps de travail</a:t>
            </a:r>
          </a:p>
          <a:p>
            <a:pPr algn="ctr">
              <a:lnSpc>
                <a:spcPts val="1364"/>
              </a:lnSpc>
            </a:pPr>
            <a:r>
              <a:rPr lang="en-US" sz="1299">
                <a:solidFill>
                  <a:srgbClr val="FFFFFF"/>
                </a:solidFill>
                <a:latin typeface="Poppins Light"/>
              </a:rPr>
              <a:t>Famille de travail</a:t>
            </a:r>
          </a:p>
        </p:txBody>
      </p:sp>
      <p:grpSp>
        <p:nvGrpSpPr>
          <p:cNvPr name="Group 27" id="27"/>
          <p:cNvGrpSpPr/>
          <p:nvPr/>
        </p:nvGrpSpPr>
        <p:grpSpPr>
          <a:xfrm rot="0">
            <a:off x="544409" y="10032940"/>
            <a:ext cx="6264505" cy="357827"/>
            <a:chOff x="0" y="0"/>
            <a:chExt cx="80642509" cy="4606277"/>
          </a:xfrm>
        </p:grpSpPr>
        <p:sp>
          <p:nvSpPr>
            <p:cNvPr name="Freeform 28" id="28"/>
            <p:cNvSpPr/>
            <p:nvPr/>
          </p:nvSpPr>
          <p:spPr>
            <a:xfrm flipH="false" flipV="false" rot="0">
              <a:off x="72390" y="72390"/>
              <a:ext cx="80497731" cy="4461497"/>
            </a:xfrm>
            <a:custGeom>
              <a:avLst/>
              <a:gdLst/>
              <a:ahLst/>
              <a:cxnLst/>
              <a:rect r="r" b="b" t="t" l="l"/>
              <a:pathLst>
                <a:path h="4461497" w="80497731">
                  <a:moveTo>
                    <a:pt x="0" y="0"/>
                  </a:moveTo>
                  <a:lnTo>
                    <a:pt x="80497731" y="0"/>
                  </a:lnTo>
                  <a:lnTo>
                    <a:pt x="80497731" y="4461497"/>
                  </a:lnTo>
                  <a:lnTo>
                    <a:pt x="0" y="4461497"/>
                  </a:lnTo>
                  <a:lnTo>
                    <a:pt x="0" y="0"/>
                  </a:lnTo>
                  <a:close/>
                </a:path>
              </a:pathLst>
            </a:custGeom>
            <a:solidFill>
              <a:srgbClr val="57224E"/>
            </a:solidFill>
          </p:spPr>
        </p:sp>
        <p:sp>
          <p:nvSpPr>
            <p:cNvPr name="Freeform 29" id="29"/>
            <p:cNvSpPr/>
            <p:nvPr/>
          </p:nvSpPr>
          <p:spPr>
            <a:xfrm flipH="false" flipV="false" rot="0">
              <a:off x="0" y="0"/>
              <a:ext cx="80642507" cy="4606277"/>
            </a:xfrm>
            <a:custGeom>
              <a:avLst/>
              <a:gdLst/>
              <a:ahLst/>
              <a:cxnLst/>
              <a:rect r="r" b="b" t="t" l="l"/>
              <a:pathLst>
                <a:path h="4606277" w="80642507">
                  <a:moveTo>
                    <a:pt x="80497728" y="4461497"/>
                  </a:moveTo>
                  <a:lnTo>
                    <a:pt x="80642507" y="4461497"/>
                  </a:lnTo>
                  <a:lnTo>
                    <a:pt x="80642507" y="4606277"/>
                  </a:lnTo>
                  <a:lnTo>
                    <a:pt x="80497728" y="4606277"/>
                  </a:lnTo>
                  <a:lnTo>
                    <a:pt x="80497728" y="4461497"/>
                  </a:lnTo>
                  <a:close/>
                  <a:moveTo>
                    <a:pt x="0" y="144780"/>
                  </a:moveTo>
                  <a:lnTo>
                    <a:pt x="144780" y="144780"/>
                  </a:lnTo>
                  <a:lnTo>
                    <a:pt x="144780" y="4461497"/>
                  </a:lnTo>
                  <a:lnTo>
                    <a:pt x="0" y="4461497"/>
                  </a:lnTo>
                  <a:lnTo>
                    <a:pt x="0" y="144780"/>
                  </a:lnTo>
                  <a:close/>
                  <a:moveTo>
                    <a:pt x="0" y="4461497"/>
                  </a:moveTo>
                  <a:lnTo>
                    <a:pt x="144780" y="4461497"/>
                  </a:lnTo>
                  <a:lnTo>
                    <a:pt x="144780" y="4606277"/>
                  </a:lnTo>
                  <a:lnTo>
                    <a:pt x="0" y="4606277"/>
                  </a:lnTo>
                  <a:lnTo>
                    <a:pt x="0" y="4461497"/>
                  </a:lnTo>
                  <a:close/>
                  <a:moveTo>
                    <a:pt x="80497728" y="144780"/>
                  </a:moveTo>
                  <a:lnTo>
                    <a:pt x="80642507" y="144780"/>
                  </a:lnTo>
                  <a:lnTo>
                    <a:pt x="80642507" y="4461497"/>
                  </a:lnTo>
                  <a:lnTo>
                    <a:pt x="80497728" y="4461497"/>
                  </a:lnTo>
                  <a:lnTo>
                    <a:pt x="80497728" y="144780"/>
                  </a:lnTo>
                  <a:close/>
                  <a:moveTo>
                    <a:pt x="144780" y="4461497"/>
                  </a:moveTo>
                  <a:lnTo>
                    <a:pt x="80497728" y="4461497"/>
                  </a:lnTo>
                  <a:lnTo>
                    <a:pt x="80497728" y="4606277"/>
                  </a:lnTo>
                  <a:lnTo>
                    <a:pt x="144780" y="4606277"/>
                  </a:lnTo>
                  <a:lnTo>
                    <a:pt x="144780" y="4461497"/>
                  </a:lnTo>
                  <a:close/>
                  <a:moveTo>
                    <a:pt x="80497728" y="0"/>
                  </a:moveTo>
                  <a:lnTo>
                    <a:pt x="80642507" y="0"/>
                  </a:lnTo>
                  <a:lnTo>
                    <a:pt x="80642507" y="144780"/>
                  </a:lnTo>
                  <a:lnTo>
                    <a:pt x="80497728" y="144780"/>
                  </a:lnTo>
                  <a:lnTo>
                    <a:pt x="80497728" y="0"/>
                  </a:lnTo>
                  <a:close/>
                  <a:moveTo>
                    <a:pt x="0" y="0"/>
                  </a:moveTo>
                  <a:lnTo>
                    <a:pt x="144780" y="0"/>
                  </a:lnTo>
                  <a:lnTo>
                    <a:pt x="144780" y="144780"/>
                  </a:lnTo>
                  <a:lnTo>
                    <a:pt x="0" y="144780"/>
                  </a:lnTo>
                  <a:lnTo>
                    <a:pt x="0" y="0"/>
                  </a:lnTo>
                  <a:close/>
                  <a:moveTo>
                    <a:pt x="144780" y="0"/>
                  </a:moveTo>
                  <a:lnTo>
                    <a:pt x="80497728" y="0"/>
                  </a:lnTo>
                  <a:lnTo>
                    <a:pt x="80497728" y="144780"/>
                  </a:lnTo>
                  <a:lnTo>
                    <a:pt x="144780" y="144780"/>
                  </a:lnTo>
                  <a:lnTo>
                    <a:pt x="144780" y="0"/>
                  </a:lnTo>
                  <a:close/>
                </a:path>
              </a:pathLst>
            </a:custGeom>
            <a:solidFill>
              <a:srgbClr val="FFFFFF"/>
            </a:solidFill>
          </p:spPr>
        </p:sp>
      </p:grpSp>
      <p:sp>
        <p:nvSpPr>
          <p:cNvPr name="TextBox 30" id="30"/>
          <p:cNvSpPr txBox="true"/>
          <p:nvPr/>
        </p:nvSpPr>
        <p:spPr>
          <a:xfrm rot="0">
            <a:off x="1961454" y="10132795"/>
            <a:ext cx="3411365" cy="177165"/>
          </a:xfrm>
          <a:prstGeom prst="rect">
            <a:avLst/>
          </a:prstGeom>
        </p:spPr>
        <p:txBody>
          <a:bodyPr anchor="t" rtlCol="false" tIns="0" lIns="0" bIns="0" rIns="0">
            <a:spAutoFit/>
          </a:bodyPr>
          <a:lstStyle/>
          <a:p>
            <a:pPr algn="ctr">
              <a:lnSpc>
                <a:spcPts val="1364"/>
              </a:lnSpc>
            </a:pPr>
            <a:r>
              <a:rPr lang="en-US" sz="1299">
                <a:solidFill>
                  <a:srgbClr val="FFFFFF"/>
                </a:solidFill>
                <a:latin typeface="Poppins Light"/>
                <a:ea typeface="Poppins Light"/>
              </a:rPr>
              <a:t>3° temps de travail : Mise en commun </a:t>
            </a:r>
          </a:p>
        </p:txBody>
      </p:sp>
      <p:sp>
        <p:nvSpPr>
          <p:cNvPr name="Freeform 31" id="31"/>
          <p:cNvSpPr/>
          <p:nvPr/>
        </p:nvSpPr>
        <p:spPr>
          <a:xfrm flipH="false" flipV="false" rot="0">
            <a:off x="47363" y="10359500"/>
            <a:ext cx="795035" cy="280581"/>
          </a:xfrm>
          <a:custGeom>
            <a:avLst/>
            <a:gdLst/>
            <a:ahLst/>
            <a:cxnLst/>
            <a:rect r="r" b="b" t="t" l="l"/>
            <a:pathLst>
              <a:path h="280581" w="795035">
                <a:moveTo>
                  <a:pt x="0" y="0"/>
                </a:moveTo>
                <a:lnTo>
                  <a:pt x="795035" y="0"/>
                </a:lnTo>
                <a:lnTo>
                  <a:pt x="795035" y="280581"/>
                </a:lnTo>
                <a:lnTo>
                  <a:pt x="0" y="280581"/>
                </a:lnTo>
                <a:lnTo>
                  <a:pt x="0" y="0"/>
                </a:lnTo>
                <a:close/>
              </a:path>
            </a:pathLst>
          </a:custGeom>
          <a:blipFill>
            <a:blip r:embed="rId6"/>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90391" y="119682"/>
            <a:ext cx="2368611" cy="317987"/>
            <a:chOff x="0" y="0"/>
            <a:chExt cx="22615557" cy="3036148"/>
          </a:xfrm>
        </p:grpSpPr>
        <p:sp>
          <p:nvSpPr>
            <p:cNvPr name="Freeform 3" id="3"/>
            <p:cNvSpPr/>
            <p:nvPr/>
          </p:nvSpPr>
          <p:spPr>
            <a:xfrm flipH="false" flipV="false" rot="0">
              <a:off x="72390" y="72390"/>
              <a:ext cx="22470777" cy="2891369"/>
            </a:xfrm>
            <a:custGeom>
              <a:avLst/>
              <a:gdLst/>
              <a:ahLst/>
              <a:cxnLst/>
              <a:rect r="r" b="b" t="t" l="l"/>
              <a:pathLst>
                <a:path h="2891369" w="22470777">
                  <a:moveTo>
                    <a:pt x="0" y="0"/>
                  </a:moveTo>
                  <a:lnTo>
                    <a:pt x="22470777" y="0"/>
                  </a:lnTo>
                  <a:lnTo>
                    <a:pt x="22470777" y="2891369"/>
                  </a:lnTo>
                  <a:lnTo>
                    <a:pt x="0" y="2891369"/>
                  </a:lnTo>
                  <a:lnTo>
                    <a:pt x="0" y="0"/>
                  </a:lnTo>
                  <a:close/>
                </a:path>
              </a:pathLst>
            </a:custGeom>
            <a:solidFill>
              <a:srgbClr val="FFFFFF"/>
            </a:solidFill>
          </p:spPr>
        </p:sp>
        <p:sp>
          <p:nvSpPr>
            <p:cNvPr name="Freeform 4" id="4"/>
            <p:cNvSpPr/>
            <p:nvPr/>
          </p:nvSpPr>
          <p:spPr>
            <a:xfrm flipH="false" flipV="false" rot="0">
              <a:off x="0" y="0"/>
              <a:ext cx="22615558" cy="3036148"/>
            </a:xfrm>
            <a:custGeom>
              <a:avLst/>
              <a:gdLst/>
              <a:ahLst/>
              <a:cxnLst/>
              <a:rect r="r" b="b" t="t" l="l"/>
              <a:pathLst>
                <a:path h="3036148" w="22615558">
                  <a:moveTo>
                    <a:pt x="22470777" y="2891368"/>
                  </a:moveTo>
                  <a:lnTo>
                    <a:pt x="22615558" y="2891368"/>
                  </a:lnTo>
                  <a:lnTo>
                    <a:pt x="22615558" y="3036148"/>
                  </a:lnTo>
                  <a:lnTo>
                    <a:pt x="22470777" y="3036148"/>
                  </a:lnTo>
                  <a:lnTo>
                    <a:pt x="22470777" y="2891368"/>
                  </a:lnTo>
                  <a:close/>
                  <a:moveTo>
                    <a:pt x="0" y="144780"/>
                  </a:moveTo>
                  <a:lnTo>
                    <a:pt x="144780" y="144780"/>
                  </a:lnTo>
                  <a:lnTo>
                    <a:pt x="144780" y="2891368"/>
                  </a:lnTo>
                  <a:lnTo>
                    <a:pt x="0" y="2891368"/>
                  </a:lnTo>
                  <a:lnTo>
                    <a:pt x="0" y="144780"/>
                  </a:lnTo>
                  <a:close/>
                  <a:moveTo>
                    <a:pt x="0" y="2891368"/>
                  </a:moveTo>
                  <a:lnTo>
                    <a:pt x="144780" y="2891368"/>
                  </a:lnTo>
                  <a:lnTo>
                    <a:pt x="144780" y="3036148"/>
                  </a:lnTo>
                  <a:lnTo>
                    <a:pt x="0" y="3036148"/>
                  </a:lnTo>
                  <a:lnTo>
                    <a:pt x="0" y="2891368"/>
                  </a:lnTo>
                  <a:close/>
                  <a:moveTo>
                    <a:pt x="22470777" y="144780"/>
                  </a:moveTo>
                  <a:lnTo>
                    <a:pt x="22615558" y="144780"/>
                  </a:lnTo>
                  <a:lnTo>
                    <a:pt x="22615558" y="2891368"/>
                  </a:lnTo>
                  <a:lnTo>
                    <a:pt x="22470777" y="2891368"/>
                  </a:lnTo>
                  <a:lnTo>
                    <a:pt x="22470777" y="144780"/>
                  </a:lnTo>
                  <a:close/>
                  <a:moveTo>
                    <a:pt x="144780" y="2891368"/>
                  </a:moveTo>
                  <a:lnTo>
                    <a:pt x="22470777" y="2891368"/>
                  </a:lnTo>
                  <a:lnTo>
                    <a:pt x="22470777" y="3036148"/>
                  </a:lnTo>
                  <a:lnTo>
                    <a:pt x="144780" y="3036148"/>
                  </a:lnTo>
                  <a:lnTo>
                    <a:pt x="144780" y="2891368"/>
                  </a:lnTo>
                  <a:close/>
                  <a:moveTo>
                    <a:pt x="22470777" y="0"/>
                  </a:moveTo>
                  <a:lnTo>
                    <a:pt x="22615558" y="0"/>
                  </a:lnTo>
                  <a:lnTo>
                    <a:pt x="22615558" y="144780"/>
                  </a:lnTo>
                  <a:lnTo>
                    <a:pt x="22470777" y="144780"/>
                  </a:lnTo>
                  <a:lnTo>
                    <a:pt x="22470777" y="0"/>
                  </a:lnTo>
                  <a:close/>
                  <a:moveTo>
                    <a:pt x="0" y="0"/>
                  </a:moveTo>
                  <a:lnTo>
                    <a:pt x="144780" y="0"/>
                  </a:lnTo>
                  <a:lnTo>
                    <a:pt x="144780" y="144780"/>
                  </a:lnTo>
                  <a:lnTo>
                    <a:pt x="0" y="144780"/>
                  </a:lnTo>
                  <a:lnTo>
                    <a:pt x="0" y="0"/>
                  </a:lnTo>
                  <a:close/>
                  <a:moveTo>
                    <a:pt x="144780" y="0"/>
                  </a:moveTo>
                  <a:lnTo>
                    <a:pt x="22470777" y="0"/>
                  </a:lnTo>
                  <a:lnTo>
                    <a:pt x="22470777" y="144780"/>
                  </a:lnTo>
                  <a:lnTo>
                    <a:pt x="144780" y="144780"/>
                  </a:lnTo>
                  <a:lnTo>
                    <a:pt x="144780" y="0"/>
                  </a:lnTo>
                  <a:close/>
                </a:path>
              </a:pathLst>
            </a:custGeom>
            <a:solidFill>
              <a:srgbClr val="000000"/>
            </a:solidFill>
          </p:spPr>
        </p:sp>
      </p:grpSp>
      <p:grpSp>
        <p:nvGrpSpPr>
          <p:cNvPr name="Group 5" id="5"/>
          <p:cNvGrpSpPr/>
          <p:nvPr/>
        </p:nvGrpSpPr>
        <p:grpSpPr>
          <a:xfrm rot="0">
            <a:off x="471317" y="1026277"/>
            <a:ext cx="6517865" cy="901092"/>
            <a:chOff x="0" y="0"/>
            <a:chExt cx="62232743" cy="8603650"/>
          </a:xfrm>
        </p:grpSpPr>
        <p:sp>
          <p:nvSpPr>
            <p:cNvPr name="Freeform 6" id="6"/>
            <p:cNvSpPr/>
            <p:nvPr/>
          </p:nvSpPr>
          <p:spPr>
            <a:xfrm flipH="false" flipV="false" rot="0">
              <a:off x="72390" y="72390"/>
              <a:ext cx="62087965" cy="8458870"/>
            </a:xfrm>
            <a:custGeom>
              <a:avLst/>
              <a:gdLst/>
              <a:ahLst/>
              <a:cxnLst/>
              <a:rect r="r" b="b" t="t" l="l"/>
              <a:pathLst>
                <a:path h="8458870" w="62087965">
                  <a:moveTo>
                    <a:pt x="0" y="0"/>
                  </a:moveTo>
                  <a:lnTo>
                    <a:pt x="62087965" y="0"/>
                  </a:lnTo>
                  <a:lnTo>
                    <a:pt x="62087965" y="8458870"/>
                  </a:lnTo>
                  <a:lnTo>
                    <a:pt x="0" y="8458870"/>
                  </a:lnTo>
                  <a:lnTo>
                    <a:pt x="0" y="0"/>
                  </a:lnTo>
                  <a:close/>
                </a:path>
              </a:pathLst>
            </a:custGeom>
            <a:solidFill>
              <a:srgbClr val="FFDD36"/>
            </a:solidFill>
          </p:spPr>
        </p:sp>
        <p:sp>
          <p:nvSpPr>
            <p:cNvPr name="Freeform 7" id="7"/>
            <p:cNvSpPr/>
            <p:nvPr/>
          </p:nvSpPr>
          <p:spPr>
            <a:xfrm flipH="false" flipV="false" rot="0">
              <a:off x="0" y="0"/>
              <a:ext cx="62232741" cy="8603650"/>
            </a:xfrm>
            <a:custGeom>
              <a:avLst/>
              <a:gdLst/>
              <a:ahLst/>
              <a:cxnLst/>
              <a:rect r="r" b="b" t="t" l="l"/>
              <a:pathLst>
                <a:path h="8603650" w="62232741">
                  <a:moveTo>
                    <a:pt x="62087962" y="8458870"/>
                  </a:moveTo>
                  <a:lnTo>
                    <a:pt x="62232741" y="8458870"/>
                  </a:lnTo>
                  <a:lnTo>
                    <a:pt x="62232741" y="8603650"/>
                  </a:lnTo>
                  <a:lnTo>
                    <a:pt x="62087962" y="8603650"/>
                  </a:lnTo>
                  <a:lnTo>
                    <a:pt x="62087962" y="8458870"/>
                  </a:lnTo>
                  <a:close/>
                  <a:moveTo>
                    <a:pt x="0" y="144780"/>
                  </a:moveTo>
                  <a:lnTo>
                    <a:pt x="144780" y="144780"/>
                  </a:lnTo>
                  <a:lnTo>
                    <a:pt x="144780" y="8458870"/>
                  </a:lnTo>
                  <a:lnTo>
                    <a:pt x="0" y="8458870"/>
                  </a:lnTo>
                  <a:lnTo>
                    <a:pt x="0" y="144780"/>
                  </a:lnTo>
                  <a:close/>
                  <a:moveTo>
                    <a:pt x="0" y="8458870"/>
                  </a:moveTo>
                  <a:lnTo>
                    <a:pt x="144780" y="8458870"/>
                  </a:lnTo>
                  <a:lnTo>
                    <a:pt x="144780" y="8603650"/>
                  </a:lnTo>
                  <a:lnTo>
                    <a:pt x="0" y="8603650"/>
                  </a:lnTo>
                  <a:lnTo>
                    <a:pt x="0" y="8458870"/>
                  </a:lnTo>
                  <a:close/>
                  <a:moveTo>
                    <a:pt x="62087962" y="144780"/>
                  </a:moveTo>
                  <a:lnTo>
                    <a:pt x="62232741" y="144780"/>
                  </a:lnTo>
                  <a:lnTo>
                    <a:pt x="62232741" y="8458870"/>
                  </a:lnTo>
                  <a:lnTo>
                    <a:pt x="62087962" y="8458870"/>
                  </a:lnTo>
                  <a:lnTo>
                    <a:pt x="62087962" y="144780"/>
                  </a:lnTo>
                  <a:close/>
                  <a:moveTo>
                    <a:pt x="144780" y="8458870"/>
                  </a:moveTo>
                  <a:lnTo>
                    <a:pt x="62087962" y="8458870"/>
                  </a:lnTo>
                  <a:lnTo>
                    <a:pt x="62087962" y="8603650"/>
                  </a:lnTo>
                  <a:lnTo>
                    <a:pt x="144780" y="8603650"/>
                  </a:lnTo>
                  <a:lnTo>
                    <a:pt x="144780" y="8458870"/>
                  </a:lnTo>
                  <a:close/>
                  <a:moveTo>
                    <a:pt x="62087962" y="0"/>
                  </a:moveTo>
                  <a:lnTo>
                    <a:pt x="62232741" y="0"/>
                  </a:lnTo>
                  <a:lnTo>
                    <a:pt x="62232741" y="144780"/>
                  </a:lnTo>
                  <a:lnTo>
                    <a:pt x="62087962" y="144780"/>
                  </a:lnTo>
                  <a:lnTo>
                    <a:pt x="62087962" y="0"/>
                  </a:lnTo>
                  <a:close/>
                  <a:moveTo>
                    <a:pt x="0" y="0"/>
                  </a:moveTo>
                  <a:lnTo>
                    <a:pt x="144780" y="0"/>
                  </a:lnTo>
                  <a:lnTo>
                    <a:pt x="144780" y="144780"/>
                  </a:lnTo>
                  <a:lnTo>
                    <a:pt x="0" y="144780"/>
                  </a:lnTo>
                  <a:lnTo>
                    <a:pt x="0" y="0"/>
                  </a:lnTo>
                  <a:close/>
                  <a:moveTo>
                    <a:pt x="144780" y="0"/>
                  </a:moveTo>
                  <a:lnTo>
                    <a:pt x="62087962" y="0"/>
                  </a:lnTo>
                  <a:lnTo>
                    <a:pt x="62087962" y="144780"/>
                  </a:lnTo>
                  <a:lnTo>
                    <a:pt x="144780" y="144780"/>
                  </a:lnTo>
                  <a:lnTo>
                    <a:pt x="144780" y="0"/>
                  </a:lnTo>
                  <a:close/>
                </a:path>
              </a:pathLst>
            </a:custGeom>
            <a:solidFill>
              <a:srgbClr val="FFFFFF"/>
            </a:solidFill>
          </p:spPr>
        </p:sp>
      </p:grpSp>
      <p:sp>
        <p:nvSpPr>
          <p:cNvPr name="Freeform 8" id="8"/>
          <p:cNvSpPr/>
          <p:nvPr/>
        </p:nvSpPr>
        <p:spPr>
          <a:xfrm flipH="false" flipV="false" rot="0">
            <a:off x="6974489" y="9675113"/>
            <a:ext cx="499168" cy="715653"/>
          </a:xfrm>
          <a:custGeom>
            <a:avLst/>
            <a:gdLst/>
            <a:ahLst/>
            <a:cxnLst/>
            <a:rect r="r" b="b" t="t" l="l"/>
            <a:pathLst>
              <a:path h="715653" w="499168">
                <a:moveTo>
                  <a:pt x="0" y="0"/>
                </a:moveTo>
                <a:lnTo>
                  <a:pt x="499169" y="0"/>
                </a:lnTo>
                <a:lnTo>
                  <a:pt x="499169" y="715653"/>
                </a:lnTo>
                <a:lnTo>
                  <a:pt x="0" y="71565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4099045">
            <a:off x="364881" y="1340184"/>
            <a:ext cx="642641" cy="435389"/>
          </a:xfrm>
          <a:custGeom>
            <a:avLst/>
            <a:gdLst/>
            <a:ahLst/>
            <a:cxnLst/>
            <a:rect r="r" b="b" t="t" l="l"/>
            <a:pathLst>
              <a:path h="435389" w="642641">
                <a:moveTo>
                  <a:pt x="0" y="0"/>
                </a:moveTo>
                <a:lnTo>
                  <a:pt x="642641" y="0"/>
                </a:lnTo>
                <a:lnTo>
                  <a:pt x="642641" y="435389"/>
                </a:lnTo>
                <a:lnTo>
                  <a:pt x="0" y="43538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0" id="10"/>
          <p:cNvSpPr txBox="true"/>
          <p:nvPr/>
        </p:nvSpPr>
        <p:spPr>
          <a:xfrm rot="0">
            <a:off x="275164" y="191290"/>
            <a:ext cx="2199065" cy="190500"/>
          </a:xfrm>
          <a:prstGeom prst="rect">
            <a:avLst/>
          </a:prstGeom>
        </p:spPr>
        <p:txBody>
          <a:bodyPr anchor="t" rtlCol="false" tIns="0" lIns="0" bIns="0" rIns="0">
            <a:spAutoFit/>
          </a:bodyPr>
          <a:lstStyle/>
          <a:p>
            <a:pPr>
              <a:lnSpc>
                <a:spcPts val="1439"/>
              </a:lnSpc>
            </a:pPr>
            <a:r>
              <a:rPr lang="en-US" sz="1200">
                <a:solidFill>
                  <a:srgbClr val="000000"/>
                </a:solidFill>
                <a:latin typeface="One Little Font"/>
              </a:rPr>
              <a:t>Date:</a:t>
            </a:r>
          </a:p>
        </p:txBody>
      </p:sp>
      <p:sp>
        <p:nvSpPr>
          <p:cNvPr name="TextBox 11" id="11"/>
          <p:cNvSpPr txBox="true"/>
          <p:nvPr/>
        </p:nvSpPr>
        <p:spPr>
          <a:xfrm rot="0">
            <a:off x="0" y="555761"/>
            <a:ext cx="7560000" cy="390525"/>
          </a:xfrm>
          <a:prstGeom prst="rect">
            <a:avLst/>
          </a:prstGeom>
        </p:spPr>
        <p:txBody>
          <a:bodyPr anchor="t" rtlCol="false" tIns="0" lIns="0" bIns="0" rIns="0">
            <a:spAutoFit/>
          </a:bodyPr>
          <a:lstStyle/>
          <a:p>
            <a:pPr algn="ctr" marL="0" indent="0" lvl="0">
              <a:lnSpc>
                <a:spcPts val="2700"/>
              </a:lnSpc>
            </a:pPr>
            <a:r>
              <a:rPr lang="en-US" sz="3000" spc="60">
                <a:solidFill>
                  <a:srgbClr val="57224E"/>
                </a:solidFill>
                <a:latin typeface="Barlow Black Bold"/>
              </a:rPr>
              <a:t>FICHE TRAVAIL PAR FAMILLE #1</a:t>
            </a:r>
          </a:p>
        </p:txBody>
      </p:sp>
      <p:sp>
        <p:nvSpPr>
          <p:cNvPr name="TextBox 12" id="12"/>
          <p:cNvSpPr txBox="true"/>
          <p:nvPr/>
        </p:nvSpPr>
        <p:spPr>
          <a:xfrm rot="0">
            <a:off x="3225150" y="128426"/>
            <a:ext cx="3998924" cy="297179"/>
          </a:xfrm>
          <a:prstGeom prst="rect">
            <a:avLst/>
          </a:prstGeom>
        </p:spPr>
        <p:txBody>
          <a:bodyPr anchor="t" rtlCol="false" tIns="0" lIns="0" bIns="0" rIns="0">
            <a:spAutoFit/>
          </a:bodyPr>
          <a:lstStyle/>
          <a:p>
            <a:pPr algn="ctr">
              <a:lnSpc>
                <a:spcPts val="2520"/>
              </a:lnSpc>
            </a:pPr>
            <a:r>
              <a:rPr lang="en-US" sz="1800">
                <a:solidFill>
                  <a:srgbClr val="000000"/>
                </a:solidFill>
                <a:latin typeface="Open Sans"/>
                <a:ea typeface="Open Sans"/>
              </a:rPr>
              <a:t>⚙️ La consommation &amp; les ménages</a:t>
            </a:r>
          </a:p>
        </p:txBody>
      </p:sp>
      <p:sp>
        <p:nvSpPr>
          <p:cNvPr name="TextBox 13" id="13"/>
          <p:cNvSpPr txBox="true"/>
          <p:nvPr/>
        </p:nvSpPr>
        <p:spPr>
          <a:xfrm rot="0">
            <a:off x="565256" y="1054244"/>
            <a:ext cx="6472374" cy="968375"/>
          </a:xfrm>
          <a:prstGeom prst="rect">
            <a:avLst/>
          </a:prstGeom>
        </p:spPr>
        <p:txBody>
          <a:bodyPr anchor="t" rtlCol="false" tIns="0" lIns="0" bIns="0" rIns="0">
            <a:spAutoFit/>
          </a:bodyPr>
          <a:lstStyle/>
          <a:p>
            <a:pPr algn="ctr">
              <a:lnSpc>
                <a:spcPts val="1960"/>
              </a:lnSpc>
            </a:pPr>
            <a:r>
              <a:rPr lang="en-US" sz="1400">
                <a:solidFill>
                  <a:srgbClr val="57224E"/>
                </a:solidFill>
                <a:latin typeface="Open Sans Light Bold"/>
              </a:rPr>
              <a:t>Problématique</a:t>
            </a:r>
          </a:p>
          <a:p>
            <a:pPr algn="ctr">
              <a:lnSpc>
                <a:spcPts val="2100"/>
              </a:lnSpc>
            </a:pPr>
            <a:r>
              <a:rPr lang="en-US" sz="1500">
                <a:solidFill>
                  <a:srgbClr val="57224E"/>
                </a:solidFill>
                <a:latin typeface="Open Sans Light"/>
              </a:rPr>
              <a:t>Est-ce que les revenus des ménages et la structure de leurs postes</a:t>
            </a:r>
          </a:p>
          <a:p>
            <a:pPr algn="ctr">
              <a:lnSpc>
                <a:spcPts val="2100"/>
              </a:lnSpc>
            </a:pPr>
            <a:r>
              <a:rPr lang="en-US" sz="1500">
                <a:solidFill>
                  <a:srgbClr val="57224E"/>
                </a:solidFill>
                <a:latin typeface="Open Sans Light"/>
              </a:rPr>
              <a:t> budgétaires influent sur leur pouvoir d'achat ? </a:t>
            </a:r>
          </a:p>
          <a:p>
            <a:pPr algn="just">
              <a:lnSpc>
                <a:spcPts val="1540"/>
              </a:lnSpc>
            </a:pPr>
          </a:p>
        </p:txBody>
      </p:sp>
      <p:grpSp>
        <p:nvGrpSpPr>
          <p:cNvPr name="Group 14" id="14"/>
          <p:cNvGrpSpPr/>
          <p:nvPr/>
        </p:nvGrpSpPr>
        <p:grpSpPr>
          <a:xfrm rot="0">
            <a:off x="452685" y="3342818"/>
            <a:ext cx="6491838" cy="2724021"/>
            <a:chOff x="0" y="0"/>
            <a:chExt cx="83568952" cy="35066119"/>
          </a:xfrm>
        </p:grpSpPr>
        <p:sp>
          <p:nvSpPr>
            <p:cNvPr name="Freeform 15" id="15"/>
            <p:cNvSpPr/>
            <p:nvPr/>
          </p:nvSpPr>
          <p:spPr>
            <a:xfrm flipH="false" flipV="false" rot="0">
              <a:off x="72390" y="72390"/>
              <a:ext cx="83424169" cy="34921338"/>
            </a:xfrm>
            <a:custGeom>
              <a:avLst/>
              <a:gdLst/>
              <a:ahLst/>
              <a:cxnLst/>
              <a:rect r="r" b="b" t="t" l="l"/>
              <a:pathLst>
                <a:path h="34921338" w="83424169">
                  <a:moveTo>
                    <a:pt x="0" y="0"/>
                  </a:moveTo>
                  <a:lnTo>
                    <a:pt x="83424169" y="0"/>
                  </a:lnTo>
                  <a:lnTo>
                    <a:pt x="83424169" y="34921338"/>
                  </a:lnTo>
                  <a:lnTo>
                    <a:pt x="0" y="34921338"/>
                  </a:lnTo>
                  <a:lnTo>
                    <a:pt x="0" y="0"/>
                  </a:lnTo>
                  <a:close/>
                </a:path>
              </a:pathLst>
            </a:custGeom>
            <a:solidFill>
              <a:srgbClr val="FFFFFF"/>
            </a:solidFill>
          </p:spPr>
        </p:sp>
        <p:sp>
          <p:nvSpPr>
            <p:cNvPr name="Freeform 16" id="16"/>
            <p:cNvSpPr/>
            <p:nvPr/>
          </p:nvSpPr>
          <p:spPr>
            <a:xfrm flipH="false" flipV="false" rot="0">
              <a:off x="0" y="0"/>
              <a:ext cx="83568952" cy="35066120"/>
            </a:xfrm>
            <a:custGeom>
              <a:avLst/>
              <a:gdLst/>
              <a:ahLst/>
              <a:cxnLst/>
              <a:rect r="r" b="b" t="t" l="l"/>
              <a:pathLst>
                <a:path h="35066120" w="83568952">
                  <a:moveTo>
                    <a:pt x="83424173" y="34921338"/>
                  </a:moveTo>
                  <a:lnTo>
                    <a:pt x="83568952" y="34921338"/>
                  </a:lnTo>
                  <a:lnTo>
                    <a:pt x="83568952" y="35066120"/>
                  </a:lnTo>
                  <a:lnTo>
                    <a:pt x="83424173" y="35066120"/>
                  </a:lnTo>
                  <a:lnTo>
                    <a:pt x="83424173" y="34921338"/>
                  </a:lnTo>
                  <a:close/>
                  <a:moveTo>
                    <a:pt x="0" y="144780"/>
                  </a:moveTo>
                  <a:lnTo>
                    <a:pt x="144780" y="144780"/>
                  </a:lnTo>
                  <a:lnTo>
                    <a:pt x="144780" y="34921338"/>
                  </a:lnTo>
                  <a:lnTo>
                    <a:pt x="0" y="34921338"/>
                  </a:lnTo>
                  <a:lnTo>
                    <a:pt x="0" y="144780"/>
                  </a:lnTo>
                  <a:close/>
                  <a:moveTo>
                    <a:pt x="0" y="34921338"/>
                  </a:moveTo>
                  <a:lnTo>
                    <a:pt x="144780" y="34921338"/>
                  </a:lnTo>
                  <a:lnTo>
                    <a:pt x="144780" y="35066120"/>
                  </a:lnTo>
                  <a:lnTo>
                    <a:pt x="0" y="35066120"/>
                  </a:lnTo>
                  <a:lnTo>
                    <a:pt x="0" y="34921338"/>
                  </a:lnTo>
                  <a:close/>
                  <a:moveTo>
                    <a:pt x="83424173" y="144780"/>
                  </a:moveTo>
                  <a:lnTo>
                    <a:pt x="83568952" y="144780"/>
                  </a:lnTo>
                  <a:lnTo>
                    <a:pt x="83568952" y="34921338"/>
                  </a:lnTo>
                  <a:lnTo>
                    <a:pt x="83424173" y="34921338"/>
                  </a:lnTo>
                  <a:lnTo>
                    <a:pt x="83424173" y="144780"/>
                  </a:lnTo>
                  <a:close/>
                  <a:moveTo>
                    <a:pt x="144780" y="34921338"/>
                  </a:moveTo>
                  <a:lnTo>
                    <a:pt x="83424173" y="34921338"/>
                  </a:lnTo>
                  <a:lnTo>
                    <a:pt x="83424173" y="35066120"/>
                  </a:lnTo>
                  <a:lnTo>
                    <a:pt x="144780" y="35066120"/>
                  </a:lnTo>
                  <a:lnTo>
                    <a:pt x="144780" y="34921338"/>
                  </a:lnTo>
                  <a:close/>
                  <a:moveTo>
                    <a:pt x="83424173" y="0"/>
                  </a:moveTo>
                  <a:lnTo>
                    <a:pt x="83568952" y="0"/>
                  </a:lnTo>
                  <a:lnTo>
                    <a:pt x="83568952" y="144780"/>
                  </a:lnTo>
                  <a:lnTo>
                    <a:pt x="83424173" y="144780"/>
                  </a:lnTo>
                  <a:lnTo>
                    <a:pt x="83424173" y="0"/>
                  </a:lnTo>
                  <a:close/>
                  <a:moveTo>
                    <a:pt x="0" y="0"/>
                  </a:moveTo>
                  <a:lnTo>
                    <a:pt x="144780" y="0"/>
                  </a:lnTo>
                  <a:lnTo>
                    <a:pt x="144780" y="144780"/>
                  </a:lnTo>
                  <a:lnTo>
                    <a:pt x="0" y="144780"/>
                  </a:lnTo>
                  <a:lnTo>
                    <a:pt x="0" y="0"/>
                  </a:lnTo>
                  <a:close/>
                  <a:moveTo>
                    <a:pt x="144780" y="0"/>
                  </a:moveTo>
                  <a:lnTo>
                    <a:pt x="83424173" y="0"/>
                  </a:lnTo>
                  <a:lnTo>
                    <a:pt x="83424173" y="144780"/>
                  </a:lnTo>
                  <a:lnTo>
                    <a:pt x="144780" y="144780"/>
                  </a:lnTo>
                  <a:lnTo>
                    <a:pt x="144780" y="0"/>
                  </a:lnTo>
                  <a:close/>
                </a:path>
              </a:pathLst>
            </a:custGeom>
            <a:solidFill>
              <a:srgbClr val="FFFFFF"/>
            </a:solidFill>
          </p:spPr>
        </p:sp>
      </p:grpSp>
      <p:grpSp>
        <p:nvGrpSpPr>
          <p:cNvPr name="Group 17" id="17"/>
          <p:cNvGrpSpPr/>
          <p:nvPr/>
        </p:nvGrpSpPr>
        <p:grpSpPr>
          <a:xfrm rot="0">
            <a:off x="457447" y="2923662"/>
            <a:ext cx="6491838" cy="408804"/>
            <a:chOff x="0" y="0"/>
            <a:chExt cx="83568952" cy="5262506"/>
          </a:xfrm>
        </p:grpSpPr>
        <p:sp>
          <p:nvSpPr>
            <p:cNvPr name="Freeform 18" id="18"/>
            <p:cNvSpPr/>
            <p:nvPr/>
          </p:nvSpPr>
          <p:spPr>
            <a:xfrm flipH="false" flipV="false" rot="0">
              <a:off x="72390" y="72390"/>
              <a:ext cx="83424169" cy="5117726"/>
            </a:xfrm>
            <a:custGeom>
              <a:avLst/>
              <a:gdLst/>
              <a:ahLst/>
              <a:cxnLst/>
              <a:rect r="r" b="b" t="t" l="l"/>
              <a:pathLst>
                <a:path h="5117726" w="83424169">
                  <a:moveTo>
                    <a:pt x="0" y="0"/>
                  </a:moveTo>
                  <a:lnTo>
                    <a:pt x="83424169" y="0"/>
                  </a:lnTo>
                  <a:lnTo>
                    <a:pt x="83424169" y="5117726"/>
                  </a:lnTo>
                  <a:lnTo>
                    <a:pt x="0" y="5117726"/>
                  </a:lnTo>
                  <a:lnTo>
                    <a:pt x="0" y="0"/>
                  </a:lnTo>
                  <a:close/>
                </a:path>
              </a:pathLst>
            </a:custGeom>
            <a:solidFill>
              <a:srgbClr val="57224E"/>
            </a:solidFill>
          </p:spPr>
        </p:sp>
        <p:sp>
          <p:nvSpPr>
            <p:cNvPr name="Freeform 19" id="19"/>
            <p:cNvSpPr/>
            <p:nvPr/>
          </p:nvSpPr>
          <p:spPr>
            <a:xfrm flipH="false" flipV="false" rot="0">
              <a:off x="0" y="0"/>
              <a:ext cx="83568952" cy="5262506"/>
            </a:xfrm>
            <a:custGeom>
              <a:avLst/>
              <a:gdLst/>
              <a:ahLst/>
              <a:cxnLst/>
              <a:rect r="r" b="b" t="t" l="l"/>
              <a:pathLst>
                <a:path h="5262506" w="83568952">
                  <a:moveTo>
                    <a:pt x="83424173" y="5117726"/>
                  </a:moveTo>
                  <a:lnTo>
                    <a:pt x="83568952" y="5117726"/>
                  </a:lnTo>
                  <a:lnTo>
                    <a:pt x="83568952" y="5262506"/>
                  </a:lnTo>
                  <a:lnTo>
                    <a:pt x="83424173" y="5262506"/>
                  </a:lnTo>
                  <a:lnTo>
                    <a:pt x="83424173" y="5117726"/>
                  </a:lnTo>
                  <a:close/>
                  <a:moveTo>
                    <a:pt x="0" y="144780"/>
                  </a:moveTo>
                  <a:lnTo>
                    <a:pt x="144780" y="144780"/>
                  </a:lnTo>
                  <a:lnTo>
                    <a:pt x="144780" y="5117726"/>
                  </a:lnTo>
                  <a:lnTo>
                    <a:pt x="0" y="5117726"/>
                  </a:lnTo>
                  <a:lnTo>
                    <a:pt x="0" y="144780"/>
                  </a:lnTo>
                  <a:close/>
                  <a:moveTo>
                    <a:pt x="0" y="5117726"/>
                  </a:moveTo>
                  <a:lnTo>
                    <a:pt x="144780" y="5117726"/>
                  </a:lnTo>
                  <a:lnTo>
                    <a:pt x="144780" y="5262506"/>
                  </a:lnTo>
                  <a:lnTo>
                    <a:pt x="0" y="5262506"/>
                  </a:lnTo>
                  <a:lnTo>
                    <a:pt x="0" y="5117726"/>
                  </a:lnTo>
                  <a:close/>
                  <a:moveTo>
                    <a:pt x="83424173" y="144780"/>
                  </a:moveTo>
                  <a:lnTo>
                    <a:pt x="83568952" y="144780"/>
                  </a:lnTo>
                  <a:lnTo>
                    <a:pt x="83568952" y="5117726"/>
                  </a:lnTo>
                  <a:lnTo>
                    <a:pt x="83424173" y="5117726"/>
                  </a:lnTo>
                  <a:lnTo>
                    <a:pt x="83424173" y="144780"/>
                  </a:lnTo>
                  <a:close/>
                  <a:moveTo>
                    <a:pt x="144780" y="5117726"/>
                  </a:moveTo>
                  <a:lnTo>
                    <a:pt x="83424173" y="5117726"/>
                  </a:lnTo>
                  <a:lnTo>
                    <a:pt x="83424173" y="5262506"/>
                  </a:lnTo>
                  <a:lnTo>
                    <a:pt x="144780" y="5262506"/>
                  </a:lnTo>
                  <a:lnTo>
                    <a:pt x="144780" y="5117726"/>
                  </a:lnTo>
                  <a:close/>
                  <a:moveTo>
                    <a:pt x="83424173" y="0"/>
                  </a:moveTo>
                  <a:lnTo>
                    <a:pt x="83568952" y="0"/>
                  </a:lnTo>
                  <a:lnTo>
                    <a:pt x="83568952" y="144780"/>
                  </a:lnTo>
                  <a:lnTo>
                    <a:pt x="83424173" y="144780"/>
                  </a:lnTo>
                  <a:lnTo>
                    <a:pt x="83424173" y="0"/>
                  </a:lnTo>
                  <a:close/>
                  <a:moveTo>
                    <a:pt x="0" y="0"/>
                  </a:moveTo>
                  <a:lnTo>
                    <a:pt x="144780" y="0"/>
                  </a:lnTo>
                  <a:lnTo>
                    <a:pt x="144780" y="144780"/>
                  </a:lnTo>
                  <a:lnTo>
                    <a:pt x="0" y="144780"/>
                  </a:lnTo>
                  <a:lnTo>
                    <a:pt x="0" y="0"/>
                  </a:lnTo>
                  <a:close/>
                  <a:moveTo>
                    <a:pt x="144780" y="0"/>
                  </a:moveTo>
                  <a:lnTo>
                    <a:pt x="83424173" y="0"/>
                  </a:lnTo>
                  <a:lnTo>
                    <a:pt x="83424173" y="144780"/>
                  </a:lnTo>
                  <a:lnTo>
                    <a:pt x="144780" y="144780"/>
                  </a:lnTo>
                  <a:lnTo>
                    <a:pt x="144780" y="0"/>
                  </a:lnTo>
                  <a:close/>
                </a:path>
              </a:pathLst>
            </a:custGeom>
            <a:solidFill>
              <a:srgbClr val="FFF9F5"/>
            </a:solidFill>
          </p:spPr>
        </p:sp>
      </p:grpSp>
      <p:sp>
        <p:nvSpPr>
          <p:cNvPr name="AutoShape 20" id="20"/>
          <p:cNvSpPr/>
          <p:nvPr/>
        </p:nvSpPr>
        <p:spPr>
          <a:xfrm flipH="true">
            <a:off x="3698603" y="2923662"/>
            <a:ext cx="4762" cy="3143177"/>
          </a:xfrm>
          <a:prstGeom prst="line">
            <a:avLst/>
          </a:prstGeom>
          <a:ln cap="rnd" w="9525">
            <a:solidFill>
              <a:srgbClr val="000000"/>
            </a:solidFill>
            <a:prstDash val="solid"/>
            <a:headEnd type="none" len="sm" w="sm"/>
            <a:tailEnd type="none" len="sm" w="sm"/>
          </a:ln>
        </p:spPr>
      </p:sp>
      <p:sp>
        <p:nvSpPr>
          <p:cNvPr name="TextBox 21" id="21"/>
          <p:cNvSpPr txBox="true"/>
          <p:nvPr/>
        </p:nvSpPr>
        <p:spPr>
          <a:xfrm rot="0">
            <a:off x="3917295" y="3060878"/>
            <a:ext cx="2720539" cy="177165"/>
          </a:xfrm>
          <a:prstGeom prst="rect">
            <a:avLst/>
          </a:prstGeom>
        </p:spPr>
        <p:txBody>
          <a:bodyPr anchor="t" rtlCol="false" tIns="0" lIns="0" bIns="0" rIns="0">
            <a:spAutoFit/>
          </a:bodyPr>
          <a:lstStyle/>
          <a:p>
            <a:pPr algn="ctr">
              <a:lnSpc>
                <a:spcPts val="1364"/>
              </a:lnSpc>
            </a:pPr>
            <a:r>
              <a:rPr lang="en-US" sz="1299">
                <a:solidFill>
                  <a:srgbClr val="FFFFFF"/>
                </a:solidFill>
                <a:latin typeface="Poppins Light Bold"/>
              </a:rPr>
              <a:t>Les revenus de propriété</a:t>
            </a:r>
          </a:p>
        </p:txBody>
      </p:sp>
      <p:sp>
        <p:nvSpPr>
          <p:cNvPr name="TextBox 22" id="22"/>
          <p:cNvSpPr txBox="true"/>
          <p:nvPr/>
        </p:nvSpPr>
        <p:spPr>
          <a:xfrm rot="0">
            <a:off x="501416" y="3438012"/>
            <a:ext cx="3141305" cy="1419225"/>
          </a:xfrm>
          <a:prstGeom prst="rect">
            <a:avLst/>
          </a:prstGeom>
        </p:spPr>
        <p:txBody>
          <a:bodyPr anchor="t" rtlCol="false" tIns="0" lIns="0" bIns="0" rIns="0">
            <a:spAutoFit/>
          </a:bodyPr>
          <a:lstStyle/>
          <a:p>
            <a:pPr>
              <a:lnSpc>
                <a:spcPts val="1199"/>
              </a:lnSpc>
            </a:pPr>
            <a:r>
              <a:rPr lang="en-US" sz="999">
                <a:solidFill>
                  <a:srgbClr val="000000"/>
                </a:solidFill>
                <a:latin typeface="Poppins Light"/>
              </a:rPr>
              <a:t>Expliquer (sans paraphrase) la notion de revenu disponible :</a:t>
            </a:r>
          </a:p>
          <a:p>
            <a:pPr>
              <a:lnSpc>
                <a:spcPts val="1199"/>
              </a:lnSpc>
            </a:pPr>
          </a:p>
          <a:p>
            <a:pPr>
              <a:lnSpc>
                <a:spcPts val="1199"/>
              </a:lnSpc>
            </a:pPr>
          </a:p>
          <a:p>
            <a:pPr>
              <a:lnSpc>
                <a:spcPts val="1199"/>
              </a:lnSpc>
            </a:pPr>
          </a:p>
          <a:p>
            <a:pPr>
              <a:lnSpc>
                <a:spcPts val="1199"/>
              </a:lnSpc>
            </a:pPr>
          </a:p>
          <a:p>
            <a:pPr>
              <a:lnSpc>
                <a:spcPts val="1199"/>
              </a:lnSpc>
            </a:pPr>
          </a:p>
          <a:p>
            <a:pPr>
              <a:lnSpc>
                <a:spcPts val="1199"/>
              </a:lnSpc>
            </a:pPr>
          </a:p>
          <a:p>
            <a:pPr>
              <a:lnSpc>
                <a:spcPts val="1199"/>
              </a:lnSpc>
            </a:pPr>
          </a:p>
          <a:p>
            <a:pPr marL="0" indent="0" lvl="0">
              <a:lnSpc>
                <a:spcPts val="1199"/>
              </a:lnSpc>
            </a:pPr>
            <a:r>
              <a:rPr lang="en-US" sz="999">
                <a:solidFill>
                  <a:srgbClr val="000000"/>
                </a:solidFill>
                <a:latin typeface="Poppins Light"/>
              </a:rPr>
              <a:t>Quelle est la formule utilisée pour le calculer ?</a:t>
            </a:r>
          </a:p>
        </p:txBody>
      </p:sp>
      <p:sp>
        <p:nvSpPr>
          <p:cNvPr name="TextBox 23" id="23"/>
          <p:cNvSpPr txBox="true"/>
          <p:nvPr/>
        </p:nvSpPr>
        <p:spPr>
          <a:xfrm rot="0">
            <a:off x="3737603" y="3409364"/>
            <a:ext cx="3079923" cy="1847850"/>
          </a:xfrm>
          <a:prstGeom prst="rect">
            <a:avLst/>
          </a:prstGeom>
        </p:spPr>
        <p:txBody>
          <a:bodyPr anchor="t" rtlCol="false" tIns="0" lIns="0" bIns="0" rIns="0">
            <a:spAutoFit/>
          </a:bodyPr>
          <a:lstStyle/>
          <a:p>
            <a:pPr>
              <a:lnSpc>
                <a:spcPts val="1199"/>
              </a:lnSpc>
            </a:pPr>
            <a:r>
              <a:rPr lang="en-US" sz="999">
                <a:solidFill>
                  <a:srgbClr val="000000"/>
                </a:solidFill>
                <a:latin typeface="Poppins Light"/>
              </a:rPr>
              <a:t>Après avoir défini les revenus de propriété dites quels sont les avantages de ces revenus.</a:t>
            </a:r>
          </a:p>
          <a:p>
            <a:pPr>
              <a:lnSpc>
                <a:spcPts val="1199"/>
              </a:lnSpc>
            </a:pPr>
          </a:p>
          <a:p>
            <a:pPr>
              <a:lnSpc>
                <a:spcPts val="1199"/>
              </a:lnSpc>
            </a:pPr>
          </a:p>
          <a:p>
            <a:pPr>
              <a:lnSpc>
                <a:spcPts val="1199"/>
              </a:lnSpc>
            </a:pPr>
          </a:p>
          <a:p>
            <a:pPr>
              <a:lnSpc>
                <a:spcPts val="1199"/>
              </a:lnSpc>
            </a:pPr>
          </a:p>
          <a:p>
            <a:pPr>
              <a:lnSpc>
                <a:spcPts val="1199"/>
              </a:lnSpc>
            </a:pPr>
          </a:p>
          <a:p>
            <a:pPr>
              <a:lnSpc>
                <a:spcPts val="1199"/>
              </a:lnSpc>
            </a:pPr>
          </a:p>
          <a:p>
            <a:pPr>
              <a:lnSpc>
                <a:spcPts val="1199"/>
              </a:lnSpc>
            </a:pPr>
          </a:p>
          <a:p>
            <a:pPr>
              <a:lnSpc>
                <a:spcPts val="1199"/>
              </a:lnSpc>
            </a:pPr>
            <a:r>
              <a:rPr lang="en-US" sz="999">
                <a:solidFill>
                  <a:srgbClr val="000000"/>
                </a:solidFill>
                <a:latin typeface="Poppins Light"/>
              </a:rPr>
              <a:t>Quel est le point commun entre le patrimoine mobilier et le patrimoine immobilier ? </a:t>
            </a:r>
          </a:p>
          <a:p>
            <a:pPr>
              <a:lnSpc>
                <a:spcPts val="1199"/>
              </a:lnSpc>
            </a:pPr>
          </a:p>
          <a:p>
            <a:pPr algn="l" marL="0" indent="0" lvl="0">
              <a:lnSpc>
                <a:spcPts val="1199"/>
              </a:lnSpc>
              <a:spcBef>
                <a:spcPct val="0"/>
              </a:spcBef>
            </a:pPr>
          </a:p>
        </p:txBody>
      </p:sp>
      <p:sp>
        <p:nvSpPr>
          <p:cNvPr name="TextBox 24" id="24"/>
          <p:cNvSpPr txBox="true"/>
          <p:nvPr/>
        </p:nvSpPr>
        <p:spPr>
          <a:xfrm rot="0">
            <a:off x="786848" y="3079928"/>
            <a:ext cx="2720539" cy="177165"/>
          </a:xfrm>
          <a:prstGeom prst="rect">
            <a:avLst/>
          </a:prstGeom>
        </p:spPr>
        <p:txBody>
          <a:bodyPr anchor="t" rtlCol="false" tIns="0" lIns="0" bIns="0" rIns="0">
            <a:spAutoFit/>
          </a:bodyPr>
          <a:lstStyle/>
          <a:p>
            <a:pPr algn="ctr">
              <a:lnSpc>
                <a:spcPts val="1364"/>
              </a:lnSpc>
            </a:pPr>
            <a:r>
              <a:rPr lang="en-US" sz="1299">
                <a:solidFill>
                  <a:srgbClr val="FFFFFF"/>
                </a:solidFill>
                <a:latin typeface="Poppins Light Bold"/>
              </a:rPr>
              <a:t>Les revenus d'activité</a:t>
            </a:r>
          </a:p>
        </p:txBody>
      </p:sp>
      <p:sp>
        <p:nvSpPr>
          <p:cNvPr name="TextBox 25" id="25"/>
          <p:cNvSpPr txBox="true"/>
          <p:nvPr/>
        </p:nvSpPr>
        <p:spPr>
          <a:xfrm rot="0">
            <a:off x="488718" y="2013094"/>
            <a:ext cx="6548912" cy="826770"/>
          </a:xfrm>
          <a:prstGeom prst="rect">
            <a:avLst/>
          </a:prstGeom>
        </p:spPr>
        <p:txBody>
          <a:bodyPr anchor="t" rtlCol="false" tIns="0" lIns="0" bIns="0" rIns="0">
            <a:spAutoFit/>
          </a:bodyPr>
          <a:lstStyle/>
          <a:p>
            <a:pPr algn="ctr">
              <a:lnSpc>
                <a:spcPts val="1679"/>
              </a:lnSpc>
            </a:pPr>
            <a:r>
              <a:rPr lang="en-US" sz="1200">
                <a:solidFill>
                  <a:srgbClr val="57224E"/>
                </a:solidFill>
                <a:latin typeface="Barlow Medium Bold"/>
              </a:rPr>
              <a:t>ATTENTION : tous les membres doivent participer au travail</a:t>
            </a:r>
          </a:p>
          <a:p>
            <a:pPr>
              <a:lnSpc>
                <a:spcPts val="1679"/>
              </a:lnSpc>
            </a:pPr>
            <a:r>
              <a:rPr lang="en-US" sz="1200">
                <a:solidFill>
                  <a:srgbClr val="000000"/>
                </a:solidFill>
                <a:latin typeface="Barlow Medium"/>
              </a:rPr>
              <a:t>Pour réaliser le travail ci-dessous vous devez : </a:t>
            </a:r>
          </a:p>
          <a:p>
            <a:pPr marL="259080" indent="-129540" lvl="1">
              <a:lnSpc>
                <a:spcPts val="1679"/>
              </a:lnSpc>
              <a:buFont typeface="Arial"/>
              <a:buChar char="•"/>
            </a:pPr>
            <a:r>
              <a:rPr lang="en-US" sz="1200">
                <a:solidFill>
                  <a:srgbClr val="000000"/>
                </a:solidFill>
                <a:latin typeface="Barlow Medium"/>
              </a:rPr>
              <a:t>Visionner les vidéos 3 &amp; 4  et compléter les 2 fiches documentaires 3 &amp; 4 (en groupe de base).</a:t>
            </a:r>
          </a:p>
          <a:p>
            <a:pPr marL="259080" indent="-129540" lvl="1">
              <a:lnSpc>
                <a:spcPts val="1679"/>
              </a:lnSpc>
              <a:buFont typeface="Arial"/>
              <a:buChar char="•"/>
            </a:pPr>
            <a:r>
              <a:rPr lang="en-US" sz="1200">
                <a:solidFill>
                  <a:srgbClr val="000000"/>
                </a:solidFill>
                <a:latin typeface="Barlow Medium"/>
              </a:rPr>
              <a:t>Répondre aux questions ci-après à l’aide des</a:t>
            </a:r>
            <a:r>
              <a:rPr lang="en-US" sz="1200">
                <a:solidFill>
                  <a:srgbClr val="000000"/>
                </a:solidFill>
                <a:latin typeface="Barlow Medium"/>
              </a:rPr>
              <a:t> résumés d</a:t>
            </a:r>
            <a:r>
              <a:rPr lang="en-US" sz="1200" u="sng">
                <a:solidFill>
                  <a:srgbClr val="000000"/>
                </a:solidFill>
                <a:latin typeface="Barlow Medium Bold"/>
              </a:rPr>
              <a:t>es Fiches Expertises 1 &amp; 2</a:t>
            </a:r>
          </a:p>
        </p:txBody>
      </p:sp>
      <p:grpSp>
        <p:nvGrpSpPr>
          <p:cNvPr name="Group 26" id="26"/>
          <p:cNvGrpSpPr/>
          <p:nvPr/>
        </p:nvGrpSpPr>
        <p:grpSpPr>
          <a:xfrm rot="0">
            <a:off x="457447" y="6727915"/>
            <a:ext cx="6496600" cy="2582776"/>
            <a:chOff x="0" y="0"/>
            <a:chExt cx="83630251" cy="33247888"/>
          </a:xfrm>
        </p:grpSpPr>
        <p:sp>
          <p:nvSpPr>
            <p:cNvPr name="Freeform 27" id="27"/>
            <p:cNvSpPr/>
            <p:nvPr/>
          </p:nvSpPr>
          <p:spPr>
            <a:xfrm flipH="false" flipV="false" rot="0">
              <a:off x="72390" y="72390"/>
              <a:ext cx="83485474" cy="33103107"/>
            </a:xfrm>
            <a:custGeom>
              <a:avLst/>
              <a:gdLst/>
              <a:ahLst/>
              <a:cxnLst/>
              <a:rect r="r" b="b" t="t" l="l"/>
              <a:pathLst>
                <a:path h="33103107" w="83485474">
                  <a:moveTo>
                    <a:pt x="0" y="0"/>
                  </a:moveTo>
                  <a:lnTo>
                    <a:pt x="83485474" y="0"/>
                  </a:lnTo>
                  <a:lnTo>
                    <a:pt x="83485474" y="33103107"/>
                  </a:lnTo>
                  <a:lnTo>
                    <a:pt x="0" y="33103107"/>
                  </a:lnTo>
                  <a:lnTo>
                    <a:pt x="0" y="0"/>
                  </a:lnTo>
                  <a:close/>
                </a:path>
              </a:pathLst>
            </a:custGeom>
            <a:solidFill>
              <a:srgbClr val="FFFFFF"/>
            </a:solidFill>
          </p:spPr>
        </p:sp>
        <p:sp>
          <p:nvSpPr>
            <p:cNvPr name="Freeform 28" id="28"/>
            <p:cNvSpPr/>
            <p:nvPr/>
          </p:nvSpPr>
          <p:spPr>
            <a:xfrm flipH="false" flipV="false" rot="0">
              <a:off x="0" y="0"/>
              <a:ext cx="83630250" cy="33247887"/>
            </a:xfrm>
            <a:custGeom>
              <a:avLst/>
              <a:gdLst/>
              <a:ahLst/>
              <a:cxnLst/>
              <a:rect r="r" b="b" t="t" l="l"/>
              <a:pathLst>
                <a:path h="33247887" w="83630250">
                  <a:moveTo>
                    <a:pt x="83485472" y="33103108"/>
                  </a:moveTo>
                  <a:lnTo>
                    <a:pt x="83630250" y="33103108"/>
                  </a:lnTo>
                  <a:lnTo>
                    <a:pt x="83630250" y="33247887"/>
                  </a:lnTo>
                  <a:lnTo>
                    <a:pt x="83485472" y="33247887"/>
                  </a:lnTo>
                  <a:lnTo>
                    <a:pt x="83485472" y="33103108"/>
                  </a:lnTo>
                  <a:close/>
                  <a:moveTo>
                    <a:pt x="0" y="144780"/>
                  </a:moveTo>
                  <a:lnTo>
                    <a:pt x="144780" y="144780"/>
                  </a:lnTo>
                  <a:lnTo>
                    <a:pt x="144780" y="33103108"/>
                  </a:lnTo>
                  <a:lnTo>
                    <a:pt x="0" y="33103108"/>
                  </a:lnTo>
                  <a:lnTo>
                    <a:pt x="0" y="144780"/>
                  </a:lnTo>
                  <a:close/>
                  <a:moveTo>
                    <a:pt x="0" y="33103108"/>
                  </a:moveTo>
                  <a:lnTo>
                    <a:pt x="144780" y="33103108"/>
                  </a:lnTo>
                  <a:lnTo>
                    <a:pt x="144780" y="33247887"/>
                  </a:lnTo>
                  <a:lnTo>
                    <a:pt x="0" y="33247887"/>
                  </a:lnTo>
                  <a:lnTo>
                    <a:pt x="0" y="33103108"/>
                  </a:lnTo>
                  <a:close/>
                  <a:moveTo>
                    <a:pt x="83485472" y="144780"/>
                  </a:moveTo>
                  <a:lnTo>
                    <a:pt x="83630250" y="144780"/>
                  </a:lnTo>
                  <a:lnTo>
                    <a:pt x="83630250" y="33103108"/>
                  </a:lnTo>
                  <a:lnTo>
                    <a:pt x="83485472" y="33103108"/>
                  </a:lnTo>
                  <a:lnTo>
                    <a:pt x="83485472" y="144780"/>
                  </a:lnTo>
                  <a:close/>
                  <a:moveTo>
                    <a:pt x="144780" y="33103108"/>
                  </a:moveTo>
                  <a:lnTo>
                    <a:pt x="83485472" y="33103108"/>
                  </a:lnTo>
                  <a:lnTo>
                    <a:pt x="83485472" y="33247887"/>
                  </a:lnTo>
                  <a:lnTo>
                    <a:pt x="144780" y="33247887"/>
                  </a:lnTo>
                  <a:lnTo>
                    <a:pt x="144780" y="33103108"/>
                  </a:lnTo>
                  <a:close/>
                  <a:moveTo>
                    <a:pt x="83485472" y="0"/>
                  </a:moveTo>
                  <a:lnTo>
                    <a:pt x="83630250" y="0"/>
                  </a:lnTo>
                  <a:lnTo>
                    <a:pt x="83630250" y="144780"/>
                  </a:lnTo>
                  <a:lnTo>
                    <a:pt x="83485472" y="144780"/>
                  </a:lnTo>
                  <a:lnTo>
                    <a:pt x="83485472" y="0"/>
                  </a:lnTo>
                  <a:close/>
                  <a:moveTo>
                    <a:pt x="0" y="0"/>
                  </a:moveTo>
                  <a:lnTo>
                    <a:pt x="144780" y="0"/>
                  </a:lnTo>
                  <a:lnTo>
                    <a:pt x="144780" y="144780"/>
                  </a:lnTo>
                  <a:lnTo>
                    <a:pt x="0" y="144780"/>
                  </a:lnTo>
                  <a:lnTo>
                    <a:pt x="0" y="0"/>
                  </a:lnTo>
                  <a:close/>
                  <a:moveTo>
                    <a:pt x="144780" y="0"/>
                  </a:moveTo>
                  <a:lnTo>
                    <a:pt x="83485472" y="0"/>
                  </a:lnTo>
                  <a:lnTo>
                    <a:pt x="83485472" y="144780"/>
                  </a:lnTo>
                  <a:lnTo>
                    <a:pt x="144780" y="144780"/>
                  </a:lnTo>
                  <a:lnTo>
                    <a:pt x="144780" y="0"/>
                  </a:lnTo>
                  <a:close/>
                </a:path>
              </a:pathLst>
            </a:custGeom>
            <a:solidFill>
              <a:srgbClr val="FFFFFF"/>
            </a:solidFill>
          </p:spPr>
        </p:sp>
      </p:grpSp>
      <p:grpSp>
        <p:nvGrpSpPr>
          <p:cNvPr name="Group 29" id="29"/>
          <p:cNvGrpSpPr/>
          <p:nvPr/>
        </p:nvGrpSpPr>
        <p:grpSpPr>
          <a:xfrm rot="0">
            <a:off x="457447" y="6152564"/>
            <a:ext cx="6496600" cy="565868"/>
            <a:chOff x="0" y="0"/>
            <a:chExt cx="83630251" cy="7284375"/>
          </a:xfrm>
        </p:grpSpPr>
        <p:sp>
          <p:nvSpPr>
            <p:cNvPr name="Freeform 30" id="30"/>
            <p:cNvSpPr/>
            <p:nvPr/>
          </p:nvSpPr>
          <p:spPr>
            <a:xfrm flipH="false" flipV="false" rot="0">
              <a:off x="72390" y="72390"/>
              <a:ext cx="83485474" cy="7139595"/>
            </a:xfrm>
            <a:custGeom>
              <a:avLst/>
              <a:gdLst/>
              <a:ahLst/>
              <a:cxnLst/>
              <a:rect r="r" b="b" t="t" l="l"/>
              <a:pathLst>
                <a:path h="7139595" w="83485474">
                  <a:moveTo>
                    <a:pt x="0" y="0"/>
                  </a:moveTo>
                  <a:lnTo>
                    <a:pt x="83485474" y="0"/>
                  </a:lnTo>
                  <a:lnTo>
                    <a:pt x="83485474" y="7139595"/>
                  </a:lnTo>
                  <a:lnTo>
                    <a:pt x="0" y="7139595"/>
                  </a:lnTo>
                  <a:lnTo>
                    <a:pt x="0" y="0"/>
                  </a:lnTo>
                  <a:close/>
                </a:path>
              </a:pathLst>
            </a:custGeom>
            <a:solidFill>
              <a:srgbClr val="57224E"/>
            </a:solidFill>
          </p:spPr>
        </p:sp>
        <p:sp>
          <p:nvSpPr>
            <p:cNvPr name="Freeform 31" id="31"/>
            <p:cNvSpPr/>
            <p:nvPr/>
          </p:nvSpPr>
          <p:spPr>
            <a:xfrm flipH="false" flipV="false" rot="0">
              <a:off x="0" y="0"/>
              <a:ext cx="83630250" cy="7284375"/>
            </a:xfrm>
            <a:custGeom>
              <a:avLst/>
              <a:gdLst/>
              <a:ahLst/>
              <a:cxnLst/>
              <a:rect r="r" b="b" t="t" l="l"/>
              <a:pathLst>
                <a:path h="7284375" w="83630250">
                  <a:moveTo>
                    <a:pt x="83485472" y="7139595"/>
                  </a:moveTo>
                  <a:lnTo>
                    <a:pt x="83630250" y="7139595"/>
                  </a:lnTo>
                  <a:lnTo>
                    <a:pt x="83630250" y="7284375"/>
                  </a:lnTo>
                  <a:lnTo>
                    <a:pt x="83485472" y="7284375"/>
                  </a:lnTo>
                  <a:lnTo>
                    <a:pt x="83485472" y="7139595"/>
                  </a:lnTo>
                  <a:close/>
                  <a:moveTo>
                    <a:pt x="0" y="144780"/>
                  </a:moveTo>
                  <a:lnTo>
                    <a:pt x="144780" y="144780"/>
                  </a:lnTo>
                  <a:lnTo>
                    <a:pt x="144780" y="7139595"/>
                  </a:lnTo>
                  <a:lnTo>
                    <a:pt x="0" y="7139595"/>
                  </a:lnTo>
                  <a:lnTo>
                    <a:pt x="0" y="144780"/>
                  </a:lnTo>
                  <a:close/>
                  <a:moveTo>
                    <a:pt x="0" y="7139595"/>
                  </a:moveTo>
                  <a:lnTo>
                    <a:pt x="144780" y="7139595"/>
                  </a:lnTo>
                  <a:lnTo>
                    <a:pt x="144780" y="7284375"/>
                  </a:lnTo>
                  <a:lnTo>
                    <a:pt x="0" y="7284375"/>
                  </a:lnTo>
                  <a:lnTo>
                    <a:pt x="0" y="7139595"/>
                  </a:lnTo>
                  <a:close/>
                  <a:moveTo>
                    <a:pt x="83485472" y="144780"/>
                  </a:moveTo>
                  <a:lnTo>
                    <a:pt x="83630250" y="144780"/>
                  </a:lnTo>
                  <a:lnTo>
                    <a:pt x="83630250" y="7139595"/>
                  </a:lnTo>
                  <a:lnTo>
                    <a:pt x="83485472" y="7139595"/>
                  </a:lnTo>
                  <a:lnTo>
                    <a:pt x="83485472" y="144780"/>
                  </a:lnTo>
                  <a:close/>
                  <a:moveTo>
                    <a:pt x="144780" y="7139595"/>
                  </a:moveTo>
                  <a:lnTo>
                    <a:pt x="83485472" y="7139595"/>
                  </a:lnTo>
                  <a:lnTo>
                    <a:pt x="83485472" y="7284375"/>
                  </a:lnTo>
                  <a:lnTo>
                    <a:pt x="144780" y="7284375"/>
                  </a:lnTo>
                  <a:lnTo>
                    <a:pt x="144780" y="7139595"/>
                  </a:lnTo>
                  <a:close/>
                  <a:moveTo>
                    <a:pt x="83485472" y="0"/>
                  </a:moveTo>
                  <a:lnTo>
                    <a:pt x="83630250" y="0"/>
                  </a:lnTo>
                  <a:lnTo>
                    <a:pt x="83630250" y="144780"/>
                  </a:lnTo>
                  <a:lnTo>
                    <a:pt x="83485472" y="144780"/>
                  </a:lnTo>
                  <a:lnTo>
                    <a:pt x="83485472" y="0"/>
                  </a:lnTo>
                  <a:close/>
                  <a:moveTo>
                    <a:pt x="0" y="0"/>
                  </a:moveTo>
                  <a:lnTo>
                    <a:pt x="144780" y="0"/>
                  </a:lnTo>
                  <a:lnTo>
                    <a:pt x="144780" y="144780"/>
                  </a:lnTo>
                  <a:lnTo>
                    <a:pt x="0" y="144780"/>
                  </a:lnTo>
                  <a:lnTo>
                    <a:pt x="0" y="0"/>
                  </a:lnTo>
                  <a:close/>
                  <a:moveTo>
                    <a:pt x="144780" y="0"/>
                  </a:moveTo>
                  <a:lnTo>
                    <a:pt x="83485472" y="0"/>
                  </a:lnTo>
                  <a:lnTo>
                    <a:pt x="83485472" y="144780"/>
                  </a:lnTo>
                  <a:lnTo>
                    <a:pt x="144780" y="144780"/>
                  </a:lnTo>
                  <a:lnTo>
                    <a:pt x="144780" y="0"/>
                  </a:lnTo>
                  <a:close/>
                </a:path>
              </a:pathLst>
            </a:custGeom>
            <a:solidFill>
              <a:srgbClr val="FFFFFF"/>
            </a:solidFill>
          </p:spPr>
        </p:sp>
      </p:grpSp>
      <p:sp>
        <p:nvSpPr>
          <p:cNvPr name="AutoShape 32" id="32"/>
          <p:cNvSpPr/>
          <p:nvPr/>
        </p:nvSpPr>
        <p:spPr>
          <a:xfrm>
            <a:off x="3705747" y="6152564"/>
            <a:ext cx="0" cy="3158128"/>
          </a:xfrm>
          <a:prstGeom prst="line">
            <a:avLst/>
          </a:prstGeom>
          <a:ln cap="rnd" w="9525">
            <a:solidFill>
              <a:srgbClr val="000000"/>
            </a:solidFill>
            <a:prstDash val="solid"/>
            <a:headEnd type="none" len="sm" w="sm"/>
            <a:tailEnd type="none" len="sm" w="sm"/>
          </a:ln>
        </p:spPr>
      </p:sp>
      <p:sp>
        <p:nvSpPr>
          <p:cNvPr name="TextBox 33" id="33"/>
          <p:cNvSpPr txBox="true"/>
          <p:nvPr/>
        </p:nvSpPr>
        <p:spPr>
          <a:xfrm rot="0">
            <a:off x="3898237" y="6270715"/>
            <a:ext cx="2720539" cy="348615"/>
          </a:xfrm>
          <a:prstGeom prst="rect">
            <a:avLst/>
          </a:prstGeom>
        </p:spPr>
        <p:txBody>
          <a:bodyPr anchor="t" rtlCol="false" tIns="0" lIns="0" bIns="0" rIns="0">
            <a:spAutoFit/>
          </a:bodyPr>
          <a:lstStyle/>
          <a:p>
            <a:pPr algn="ctr">
              <a:lnSpc>
                <a:spcPts val="1364"/>
              </a:lnSpc>
            </a:pPr>
            <a:r>
              <a:rPr lang="en-US" sz="1299">
                <a:solidFill>
                  <a:srgbClr val="FFF9F5"/>
                </a:solidFill>
                <a:latin typeface="Poppins Light Bold"/>
              </a:rPr>
              <a:t>Les postes budgétaires / les coefficients budgétaires</a:t>
            </a:r>
          </a:p>
        </p:txBody>
      </p:sp>
      <p:sp>
        <p:nvSpPr>
          <p:cNvPr name="TextBox 34" id="34"/>
          <p:cNvSpPr txBox="true"/>
          <p:nvPr/>
        </p:nvSpPr>
        <p:spPr>
          <a:xfrm rot="0">
            <a:off x="565256" y="6832731"/>
            <a:ext cx="3046234" cy="304800"/>
          </a:xfrm>
          <a:prstGeom prst="rect">
            <a:avLst/>
          </a:prstGeom>
        </p:spPr>
        <p:txBody>
          <a:bodyPr anchor="t" rtlCol="false" tIns="0" lIns="0" bIns="0" rIns="0">
            <a:spAutoFit/>
          </a:bodyPr>
          <a:lstStyle/>
          <a:p>
            <a:pPr marL="0" indent="0" lvl="0">
              <a:lnSpc>
                <a:spcPts val="1260"/>
              </a:lnSpc>
            </a:pPr>
            <a:r>
              <a:rPr lang="en-US" sz="1050">
                <a:solidFill>
                  <a:srgbClr val="000000"/>
                </a:solidFill>
                <a:latin typeface="Poppins Light"/>
              </a:rPr>
              <a:t>Expliquer (sans paraphrase) la notion de revenu mixtes : </a:t>
            </a:r>
          </a:p>
        </p:txBody>
      </p:sp>
      <p:sp>
        <p:nvSpPr>
          <p:cNvPr name="TextBox 35" id="35"/>
          <p:cNvSpPr txBox="true"/>
          <p:nvPr/>
        </p:nvSpPr>
        <p:spPr>
          <a:xfrm rot="0">
            <a:off x="786848" y="6381108"/>
            <a:ext cx="2720539" cy="177165"/>
          </a:xfrm>
          <a:prstGeom prst="rect">
            <a:avLst/>
          </a:prstGeom>
        </p:spPr>
        <p:txBody>
          <a:bodyPr anchor="t" rtlCol="false" tIns="0" lIns="0" bIns="0" rIns="0">
            <a:spAutoFit/>
          </a:bodyPr>
          <a:lstStyle/>
          <a:p>
            <a:pPr algn="ctr">
              <a:lnSpc>
                <a:spcPts val="1364"/>
              </a:lnSpc>
            </a:pPr>
            <a:r>
              <a:rPr lang="en-US" sz="1299">
                <a:solidFill>
                  <a:srgbClr val="FFFFFF"/>
                </a:solidFill>
                <a:latin typeface="Poppins Light Bold"/>
              </a:rPr>
              <a:t>Les revenus mixtes</a:t>
            </a:r>
          </a:p>
        </p:txBody>
      </p:sp>
      <p:grpSp>
        <p:nvGrpSpPr>
          <p:cNvPr name="Group 36" id="36"/>
          <p:cNvGrpSpPr/>
          <p:nvPr/>
        </p:nvGrpSpPr>
        <p:grpSpPr>
          <a:xfrm rot="0">
            <a:off x="439738" y="9377366"/>
            <a:ext cx="6504784" cy="864915"/>
            <a:chOff x="0" y="0"/>
            <a:chExt cx="60325480" cy="8021240"/>
          </a:xfrm>
        </p:grpSpPr>
        <p:sp>
          <p:nvSpPr>
            <p:cNvPr name="Freeform 37" id="37"/>
            <p:cNvSpPr/>
            <p:nvPr/>
          </p:nvSpPr>
          <p:spPr>
            <a:xfrm flipH="false" flipV="false" rot="0">
              <a:off x="72390" y="72390"/>
              <a:ext cx="60180701" cy="7876460"/>
            </a:xfrm>
            <a:custGeom>
              <a:avLst/>
              <a:gdLst/>
              <a:ahLst/>
              <a:cxnLst/>
              <a:rect r="r" b="b" t="t" l="l"/>
              <a:pathLst>
                <a:path h="7876460" w="60180701">
                  <a:moveTo>
                    <a:pt x="0" y="0"/>
                  </a:moveTo>
                  <a:lnTo>
                    <a:pt x="60180701" y="0"/>
                  </a:lnTo>
                  <a:lnTo>
                    <a:pt x="60180701" y="7876460"/>
                  </a:lnTo>
                  <a:lnTo>
                    <a:pt x="0" y="7876460"/>
                  </a:lnTo>
                  <a:lnTo>
                    <a:pt x="0" y="0"/>
                  </a:lnTo>
                  <a:close/>
                </a:path>
              </a:pathLst>
            </a:custGeom>
            <a:solidFill>
              <a:srgbClr val="FFFFFF"/>
            </a:solidFill>
          </p:spPr>
        </p:sp>
        <p:sp>
          <p:nvSpPr>
            <p:cNvPr name="Freeform 38" id="38"/>
            <p:cNvSpPr/>
            <p:nvPr/>
          </p:nvSpPr>
          <p:spPr>
            <a:xfrm flipH="false" flipV="false" rot="0">
              <a:off x="0" y="0"/>
              <a:ext cx="60325477" cy="8021240"/>
            </a:xfrm>
            <a:custGeom>
              <a:avLst/>
              <a:gdLst/>
              <a:ahLst/>
              <a:cxnLst/>
              <a:rect r="r" b="b" t="t" l="l"/>
              <a:pathLst>
                <a:path h="8021240" w="60325477">
                  <a:moveTo>
                    <a:pt x="60180699" y="7876460"/>
                  </a:moveTo>
                  <a:lnTo>
                    <a:pt x="60325477" y="7876460"/>
                  </a:lnTo>
                  <a:lnTo>
                    <a:pt x="60325477" y="8021240"/>
                  </a:lnTo>
                  <a:lnTo>
                    <a:pt x="60180699" y="8021240"/>
                  </a:lnTo>
                  <a:lnTo>
                    <a:pt x="60180699" y="7876460"/>
                  </a:lnTo>
                  <a:close/>
                  <a:moveTo>
                    <a:pt x="0" y="144780"/>
                  </a:moveTo>
                  <a:lnTo>
                    <a:pt x="144780" y="144780"/>
                  </a:lnTo>
                  <a:lnTo>
                    <a:pt x="144780" y="7876460"/>
                  </a:lnTo>
                  <a:lnTo>
                    <a:pt x="0" y="7876460"/>
                  </a:lnTo>
                  <a:lnTo>
                    <a:pt x="0" y="144780"/>
                  </a:lnTo>
                  <a:close/>
                  <a:moveTo>
                    <a:pt x="0" y="7876460"/>
                  </a:moveTo>
                  <a:lnTo>
                    <a:pt x="144780" y="7876460"/>
                  </a:lnTo>
                  <a:lnTo>
                    <a:pt x="144780" y="8021240"/>
                  </a:lnTo>
                  <a:lnTo>
                    <a:pt x="0" y="8021240"/>
                  </a:lnTo>
                  <a:lnTo>
                    <a:pt x="0" y="7876460"/>
                  </a:lnTo>
                  <a:close/>
                  <a:moveTo>
                    <a:pt x="60180699" y="144780"/>
                  </a:moveTo>
                  <a:lnTo>
                    <a:pt x="60325477" y="144780"/>
                  </a:lnTo>
                  <a:lnTo>
                    <a:pt x="60325477" y="7876460"/>
                  </a:lnTo>
                  <a:lnTo>
                    <a:pt x="60180699" y="7876460"/>
                  </a:lnTo>
                  <a:lnTo>
                    <a:pt x="60180699" y="144780"/>
                  </a:lnTo>
                  <a:close/>
                  <a:moveTo>
                    <a:pt x="144780" y="7876460"/>
                  </a:moveTo>
                  <a:lnTo>
                    <a:pt x="60180699" y="7876460"/>
                  </a:lnTo>
                  <a:lnTo>
                    <a:pt x="60180699" y="8021240"/>
                  </a:lnTo>
                  <a:lnTo>
                    <a:pt x="144780" y="8021240"/>
                  </a:lnTo>
                  <a:lnTo>
                    <a:pt x="144780" y="7876460"/>
                  </a:lnTo>
                  <a:close/>
                  <a:moveTo>
                    <a:pt x="60180699" y="0"/>
                  </a:moveTo>
                  <a:lnTo>
                    <a:pt x="60325477" y="0"/>
                  </a:lnTo>
                  <a:lnTo>
                    <a:pt x="60325477" y="144780"/>
                  </a:lnTo>
                  <a:lnTo>
                    <a:pt x="60180699" y="144780"/>
                  </a:lnTo>
                  <a:lnTo>
                    <a:pt x="60180699" y="0"/>
                  </a:lnTo>
                  <a:close/>
                  <a:moveTo>
                    <a:pt x="0" y="0"/>
                  </a:moveTo>
                  <a:lnTo>
                    <a:pt x="144780" y="0"/>
                  </a:lnTo>
                  <a:lnTo>
                    <a:pt x="144780" y="144780"/>
                  </a:lnTo>
                  <a:lnTo>
                    <a:pt x="0" y="144780"/>
                  </a:lnTo>
                  <a:lnTo>
                    <a:pt x="0" y="0"/>
                  </a:lnTo>
                  <a:close/>
                  <a:moveTo>
                    <a:pt x="144780" y="0"/>
                  </a:moveTo>
                  <a:lnTo>
                    <a:pt x="60180699" y="0"/>
                  </a:lnTo>
                  <a:lnTo>
                    <a:pt x="60180699" y="144780"/>
                  </a:lnTo>
                  <a:lnTo>
                    <a:pt x="144780" y="144780"/>
                  </a:lnTo>
                  <a:lnTo>
                    <a:pt x="144780" y="0"/>
                  </a:lnTo>
                  <a:close/>
                </a:path>
              </a:pathLst>
            </a:custGeom>
            <a:solidFill>
              <a:srgbClr val="000000"/>
            </a:solidFill>
          </p:spPr>
        </p:sp>
      </p:grpSp>
      <p:sp>
        <p:nvSpPr>
          <p:cNvPr name="TextBox 39" id="39"/>
          <p:cNvSpPr txBox="true"/>
          <p:nvPr/>
        </p:nvSpPr>
        <p:spPr>
          <a:xfrm rot="0">
            <a:off x="423457" y="9424991"/>
            <a:ext cx="6380543" cy="685800"/>
          </a:xfrm>
          <a:prstGeom prst="rect">
            <a:avLst/>
          </a:prstGeom>
        </p:spPr>
        <p:txBody>
          <a:bodyPr anchor="t" rtlCol="false" tIns="0" lIns="0" bIns="0" rIns="0">
            <a:spAutoFit/>
          </a:bodyPr>
          <a:lstStyle/>
          <a:p>
            <a:pPr marL="248284" indent="-124142" lvl="1">
              <a:lnSpc>
                <a:spcPts val="1379"/>
              </a:lnSpc>
              <a:buFont typeface="Arial"/>
              <a:buChar char="•"/>
            </a:pPr>
            <a:r>
              <a:rPr lang="en-US" sz="1149">
                <a:solidFill>
                  <a:srgbClr val="000000"/>
                </a:solidFill>
                <a:latin typeface="Poppins Light"/>
              </a:rPr>
              <a:t>Répondre aux questions  ci-dessous </a:t>
            </a:r>
            <a:r>
              <a:rPr lang="en-US" sz="1149" u="sng">
                <a:solidFill>
                  <a:srgbClr val="000000"/>
                </a:solidFill>
                <a:latin typeface="Poppins Light Bold"/>
              </a:rPr>
              <a:t>SUR LA FEUILLE A3</a:t>
            </a:r>
            <a:r>
              <a:rPr lang="en-US" sz="1149">
                <a:solidFill>
                  <a:srgbClr val="000000"/>
                </a:solidFill>
                <a:latin typeface="Poppins Light"/>
              </a:rPr>
              <a:t> : Face à une diminution du pouvoir d'achat quel comportement adopteriez vous ? L'épargne ou la consommation modérée ? Quel poste budgétaire réduiriez vous ?</a:t>
            </a:r>
          </a:p>
          <a:p>
            <a:pPr marL="248284" indent="-124142" lvl="1">
              <a:lnSpc>
                <a:spcPts val="1379"/>
              </a:lnSpc>
              <a:buFont typeface="Arial"/>
              <a:buChar char="•"/>
            </a:pPr>
            <a:r>
              <a:rPr lang="en-US" sz="1149">
                <a:solidFill>
                  <a:srgbClr val="000000"/>
                </a:solidFill>
                <a:latin typeface="Poppins Light"/>
              </a:rPr>
              <a:t>R</a:t>
            </a:r>
            <a:r>
              <a:rPr lang="en-US" sz="1149">
                <a:solidFill>
                  <a:srgbClr val="000000"/>
                </a:solidFill>
                <a:latin typeface="Poppins Light"/>
              </a:rPr>
              <a:t>épondre à la problématique de départ en justifiant votre réponse (sur la FEUILLE A3)</a:t>
            </a:r>
          </a:p>
        </p:txBody>
      </p:sp>
      <p:sp>
        <p:nvSpPr>
          <p:cNvPr name="TextBox 40" id="40"/>
          <p:cNvSpPr txBox="true"/>
          <p:nvPr/>
        </p:nvSpPr>
        <p:spPr>
          <a:xfrm rot="0">
            <a:off x="3814087" y="6804115"/>
            <a:ext cx="3072171" cy="2286000"/>
          </a:xfrm>
          <a:prstGeom prst="rect">
            <a:avLst/>
          </a:prstGeom>
        </p:spPr>
        <p:txBody>
          <a:bodyPr anchor="t" rtlCol="false" tIns="0" lIns="0" bIns="0" rIns="0">
            <a:spAutoFit/>
          </a:bodyPr>
          <a:lstStyle/>
          <a:p>
            <a:pPr>
              <a:lnSpc>
                <a:spcPts val="1260"/>
              </a:lnSpc>
            </a:pPr>
            <a:r>
              <a:rPr lang="en-US" sz="1050">
                <a:solidFill>
                  <a:srgbClr val="000000"/>
                </a:solidFill>
                <a:latin typeface="Poppins Light"/>
              </a:rPr>
              <a:t>Citer les différents postes budgétaires et leur part en 2019.</a:t>
            </a:r>
          </a:p>
          <a:p>
            <a:pPr>
              <a:lnSpc>
                <a:spcPts val="1260"/>
              </a:lnSpc>
            </a:pPr>
          </a:p>
          <a:p>
            <a:pPr>
              <a:lnSpc>
                <a:spcPts val="1260"/>
              </a:lnSpc>
            </a:pPr>
          </a:p>
          <a:p>
            <a:pPr>
              <a:lnSpc>
                <a:spcPts val="1260"/>
              </a:lnSpc>
            </a:pPr>
            <a:r>
              <a:rPr lang="en-US" sz="1050">
                <a:solidFill>
                  <a:srgbClr val="000000"/>
                </a:solidFill>
                <a:latin typeface="Poppins Light"/>
              </a:rPr>
              <a:t>Comment est calculé le coefficient budgétaire et à quoi sert-il ?</a:t>
            </a:r>
          </a:p>
          <a:p>
            <a:pPr>
              <a:lnSpc>
                <a:spcPts val="1260"/>
              </a:lnSpc>
            </a:pPr>
          </a:p>
          <a:p>
            <a:pPr>
              <a:lnSpc>
                <a:spcPts val="1260"/>
              </a:lnSpc>
            </a:pPr>
          </a:p>
          <a:p>
            <a:pPr>
              <a:lnSpc>
                <a:spcPts val="1260"/>
              </a:lnSpc>
            </a:pPr>
            <a:r>
              <a:rPr lang="en-US" sz="1050">
                <a:solidFill>
                  <a:srgbClr val="000000"/>
                </a:solidFill>
                <a:latin typeface="Poppins Light"/>
              </a:rPr>
              <a:t>Les dépenses en consommation des ménages est-il le même que dans les années 70-80 ?</a:t>
            </a:r>
          </a:p>
          <a:p>
            <a:pPr>
              <a:lnSpc>
                <a:spcPts val="1260"/>
              </a:lnSpc>
            </a:pPr>
          </a:p>
          <a:p>
            <a:pPr>
              <a:lnSpc>
                <a:spcPts val="1260"/>
              </a:lnSpc>
            </a:pPr>
          </a:p>
          <a:p>
            <a:pPr algn="l" marL="0" indent="0" lvl="0">
              <a:lnSpc>
                <a:spcPts val="1260"/>
              </a:lnSpc>
              <a:spcBef>
                <a:spcPct val="0"/>
              </a:spcBef>
            </a:pPr>
            <a:r>
              <a:rPr lang="en-US" sz="1050">
                <a:solidFill>
                  <a:srgbClr val="000000"/>
                </a:solidFill>
                <a:latin typeface="Poppins Light"/>
              </a:rPr>
              <a:t>Quel est la raison du changement de comportement de consommation des ménages ?</a:t>
            </a:r>
          </a:p>
        </p:txBody>
      </p:sp>
      <p:sp>
        <p:nvSpPr>
          <p:cNvPr name="Freeform 41" id="41"/>
          <p:cNvSpPr/>
          <p:nvPr/>
        </p:nvSpPr>
        <p:spPr>
          <a:xfrm flipH="false" flipV="false" rot="0">
            <a:off x="47363" y="10359500"/>
            <a:ext cx="795035" cy="280581"/>
          </a:xfrm>
          <a:custGeom>
            <a:avLst/>
            <a:gdLst/>
            <a:ahLst/>
            <a:cxnLst/>
            <a:rect r="r" b="b" t="t" l="l"/>
            <a:pathLst>
              <a:path h="280581" w="795035">
                <a:moveTo>
                  <a:pt x="0" y="0"/>
                </a:moveTo>
                <a:lnTo>
                  <a:pt x="795035" y="0"/>
                </a:lnTo>
                <a:lnTo>
                  <a:pt x="795035" y="280581"/>
                </a:lnTo>
                <a:lnTo>
                  <a:pt x="0" y="280581"/>
                </a:lnTo>
                <a:lnTo>
                  <a:pt x="0" y="0"/>
                </a:lnTo>
                <a:close/>
              </a:path>
            </a:pathLst>
          </a:custGeom>
          <a:blipFill>
            <a:blip r:embed="rId6"/>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90391" y="119682"/>
            <a:ext cx="2368611" cy="317987"/>
            <a:chOff x="0" y="0"/>
            <a:chExt cx="22615557" cy="3036148"/>
          </a:xfrm>
        </p:grpSpPr>
        <p:sp>
          <p:nvSpPr>
            <p:cNvPr name="Freeform 3" id="3"/>
            <p:cNvSpPr/>
            <p:nvPr/>
          </p:nvSpPr>
          <p:spPr>
            <a:xfrm flipH="false" flipV="false" rot="0">
              <a:off x="72390" y="72390"/>
              <a:ext cx="22470777" cy="2891369"/>
            </a:xfrm>
            <a:custGeom>
              <a:avLst/>
              <a:gdLst/>
              <a:ahLst/>
              <a:cxnLst/>
              <a:rect r="r" b="b" t="t" l="l"/>
              <a:pathLst>
                <a:path h="2891369" w="22470777">
                  <a:moveTo>
                    <a:pt x="0" y="0"/>
                  </a:moveTo>
                  <a:lnTo>
                    <a:pt x="22470777" y="0"/>
                  </a:lnTo>
                  <a:lnTo>
                    <a:pt x="22470777" y="2891369"/>
                  </a:lnTo>
                  <a:lnTo>
                    <a:pt x="0" y="2891369"/>
                  </a:lnTo>
                  <a:lnTo>
                    <a:pt x="0" y="0"/>
                  </a:lnTo>
                  <a:close/>
                </a:path>
              </a:pathLst>
            </a:custGeom>
            <a:solidFill>
              <a:srgbClr val="FFFFFF"/>
            </a:solidFill>
          </p:spPr>
        </p:sp>
        <p:sp>
          <p:nvSpPr>
            <p:cNvPr name="Freeform 4" id="4"/>
            <p:cNvSpPr/>
            <p:nvPr/>
          </p:nvSpPr>
          <p:spPr>
            <a:xfrm flipH="false" flipV="false" rot="0">
              <a:off x="0" y="0"/>
              <a:ext cx="22615558" cy="3036148"/>
            </a:xfrm>
            <a:custGeom>
              <a:avLst/>
              <a:gdLst/>
              <a:ahLst/>
              <a:cxnLst/>
              <a:rect r="r" b="b" t="t" l="l"/>
              <a:pathLst>
                <a:path h="3036148" w="22615558">
                  <a:moveTo>
                    <a:pt x="22470777" y="2891368"/>
                  </a:moveTo>
                  <a:lnTo>
                    <a:pt x="22615558" y="2891368"/>
                  </a:lnTo>
                  <a:lnTo>
                    <a:pt x="22615558" y="3036148"/>
                  </a:lnTo>
                  <a:lnTo>
                    <a:pt x="22470777" y="3036148"/>
                  </a:lnTo>
                  <a:lnTo>
                    <a:pt x="22470777" y="2891368"/>
                  </a:lnTo>
                  <a:close/>
                  <a:moveTo>
                    <a:pt x="0" y="144780"/>
                  </a:moveTo>
                  <a:lnTo>
                    <a:pt x="144780" y="144780"/>
                  </a:lnTo>
                  <a:lnTo>
                    <a:pt x="144780" y="2891368"/>
                  </a:lnTo>
                  <a:lnTo>
                    <a:pt x="0" y="2891368"/>
                  </a:lnTo>
                  <a:lnTo>
                    <a:pt x="0" y="144780"/>
                  </a:lnTo>
                  <a:close/>
                  <a:moveTo>
                    <a:pt x="0" y="2891368"/>
                  </a:moveTo>
                  <a:lnTo>
                    <a:pt x="144780" y="2891368"/>
                  </a:lnTo>
                  <a:lnTo>
                    <a:pt x="144780" y="3036148"/>
                  </a:lnTo>
                  <a:lnTo>
                    <a:pt x="0" y="3036148"/>
                  </a:lnTo>
                  <a:lnTo>
                    <a:pt x="0" y="2891368"/>
                  </a:lnTo>
                  <a:close/>
                  <a:moveTo>
                    <a:pt x="22470777" y="144780"/>
                  </a:moveTo>
                  <a:lnTo>
                    <a:pt x="22615558" y="144780"/>
                  </a:lnTo>
                  <a:lnTo>
                    <a:pt x="22615558" y="2891368"/>
                  </a:lnTo>
                  <a:lnTo>
                    <a:pt x="22470777" y="2891368"/>
                  </a:lnTo>
                  <a:lnTo>
                    <a:pt x="22470777" y="144780"/>
                  </a:lnTo>
                  <a:close/>
                  <a:moveTo>
                    <a:pt x="144780" y="2891368"/>
                  </a:moveTo>
                  <a:lnTo>
                    <a:pt x="22470777" y="2891368"/>
                  </a:lnTo>
                  <a:lnTo>
                    <a:pt x="22470777" y="3036148"/>
                  </a:lnTo>
                  <a:lnTo>
                    <a:pt x="144780" y="3036148"/>
                  </a:lnTo>
                  <a:lnTo>
                    <a:pt x="144780" y="2891368"/>
                  </a:lnTo>
                  <a:close/>
                  <a:moveTo>
                    <a:pt x="22470777" y="0"/>
                  </a:moveTo>
                  <a:lnTo>
                    <a:pt x="22615558" y="0"/>
                  </a:lnTo>
                  <a:lnTo>
                    <a:pt x="22615558" y="144780"/>
                  </a:lnTo>
                  <a:lnTo>
                    <a:pt x="22470777" y="144780"/>
                  </a:lnTo>
                  <a:lnTo>
                    <a:pt x="22470777" y="0"/>
                  </a:lnTo>
                  <a:close/>
                  <a:moveTo>
                    <a:pt x="0" y="0"/>
                  </a:moveTo>
                  <a:lnTo>
                    <a:pt x="144780" y="0"/>
                  </a:lnTo>
                  <a:lnTo>
                    <a:pt x="144780" y="144780"/>
                  </a:lnTo>
                  <a:lnTo>
                    <a:pt x="0" y="144780"/>
                  </a:lnTo>
                  <a:lnTo>
                    <a:pt x="0" y="0"/>
                  </a:lnTo>
                  <a:close/>
                  <a:moveTo>
                    <a:pt x="144780" y="0"/>
                  </a:moveTo>
                  <a:lnTo>
                    <a:pt x="22470777" y="0"/>
                  </a:lnTo>
                  <a:lnTo>
                    <a:pt x="22470777" y="144780"/>
                  </a:lnTo>
                  <a:lnTo>
                    <a:pt x="144780" y="144780"/>
                  </a:lnTo>
                  <a:lnTo>
                    <a:pt x="144780" y="0"/>
                  </a:lnTo>
                  <a:close/>
                </a:path>
              </a:pathLst>
            </a:custGeom>
            <a:solidFill>
              <a:srgbClr val="000000"/>
            </a:solidFill>
          </p:spPr>
        </p:sp>
      </p:grpSp>
      <p:grpSp>
        <p:nvGrpSpPr>
          <p:cNvPr name="Group 5" id="5"/>
          <p:cNvGrpSpPr/>
          <p:nvPr/>
        </p:nvGrpSpPr>
        <p:grpSpPr>
          <a:xfrm rot="0">
            <a:off x="546661" y="2007636"/>
            <a:ext cx="6517865" cy="720015"/>
            <a:chOff x="0" y="0"/>
            <a:chExt cx="62232743" cy="6874721"/>
          </a:xfrm>
        </p:grpSpPr>
        <p:sp>
          <p:nvSpPr>
            <p:cNvPr name="Freeform 6" id="6"/>
            <p:cNvSpPr/>
            <p:nvPr/>
          </p:nvSpPr>
          <p:spPr>
            <a:xfrm flipH="false" flipV="false" rot="0">
              <a:off x="72390" y="72390"/>
              <a:ext cx="62087965" cy="6729941"/>
            </a:xfrm>
            <a:custGeom>
              <a:avLst/>
              <a:gdLst/>
              <a:ahLst/>
              <a:cxnLst/>
              <a:rect r="r" b="b" t="t" l="l"/>
              <a:pathLst>
                <a:path h="6729941" w="62087965">
                  <a:moveTo>
                    <a:pt x="0" y="0"/>
                  </a:moveTo>
                  <a:lnTo>
                    <a:pt x="62087965" y="0"/>
                  </a:lnTo>
                  <a:lnTo>
                    <a:pt x="62087965" y="6729941"/>
                  </a:lnTo>
                  <a:lnTo>
                    <a:pt x="0" y="6729941"/>
                  </a:lnTo>
                  <a:lnTo>
                    <a:pt x="0" y="0"/>
                  </a:lnTo>
                  <a:close/>
                </a:path>
              </a:pathLst>
            </a:custGeom>
            <a:solidFill>
              <a:srgbClr val="FFDD36"/>
            </a:solidFill>
          </p:spPr>
        </p:sp>
        <p:sp>
          <p:nvSpPr>
            <p:cNvPr name="Freeform 7" id="7"/>
            <p:cNvSpPr/>
            <p:nvPr/>
          </p:nvSpPr>
          <p:spPr>
            <a:xfrm flipH="false" flipV="false" rot="0">
              <a:off x="0" y="0"/>
              <a:ext cx="62232741" cy="6874721"/>
            </a:xfrm>
            <a:custGeom>
              <a:avLst/>
              <a:gdLst/>
              <a:ahLst/>
              <a:cxnLst/>
              <a:rect r="r" b="b" t="t" l="l"/>
              <a:pathLst>
                <a:path h="6874721" w="62232741">
                  <a:moveTo>
                    <a:pt x="62087962" y="6729941"/>
                  </a:moveTo>
                  <a:lnTo>
                    <a:pt x="62232741" y="6729941"/>
                  </a:lnTo>
                  <a:lnTo>
                    <a:pt x="62232741" y="6874721"/>
                  </a:lnTo>
                  <a:lnTo>
                    <a:pt x="62087962" y="6874721"/>
                  </a:lnTo>
                  <a:lnTo>
                    <a:pt x="62087962" y="6729941"/>
                  </a:lnTo>
                  <a:close/>
                  <a:moveTo>
                    <a:pt x="0" y="144780"/>
                  </a:moveTo>
                  <a:lnTo>
                    <a:pt x="144780" y="144780"/>
                  </a:lnTo>
                  <a:lnTo>
                    <a:pt x="144780" y="6729941"/>
                  </a:lnTo>
                  <a:lnTo>
                    <a:pt x="0" y="6729941"/>
                  </a:lnTo>
                  <a:lnTo>
                    <a:pt x="0" y="144780"/>
                  </a:lnTo>
                  <a:close/>
                  <a:moveTo>
                    <a:pt x="0" y="6729941"/>
                  </a:moveTo>
                  <a:lnTo>
                    <a:pt x="144780" y="6729941"/>
                  </a:lnTo>
                  <a:lnTo>
                    <a:pt x="144780" y="6874721"/>
                  </a:lnTo>
                  <a:lnTo>
                    <a:pt x="0" y="6874721"/>
                  </a:lnTo>
                  <a:lnTo>
                    <a:pt x="0" y="6729941"/>
                  </a:lnTo>
                  <a:close/>
                  <a:moveTo>
                    <a:pt x="62087962" y="144780"/>
                  </a:moveTo>
                  <a:lnTo>
                    <a:pt x="62232741" y="144780"/>
                  </a:lnTo>
                  <a:lnTo>
                    <a:pt x="62232741" y="6729941"/>
                  </a:lnTo>
                  <a:lnTo>
                    <a:pt x="62087962" y="6729941"/>
                  </a:lnTo>
                  <a:lnTo>
                    <a:pt x="62087962" y="144780"/>
                  </a:lnTo>
                  <a:close/>
                  <a:moveTo>
                    <a:pt x="144780" y="6729941"/>
                  </a:moveTo>
                  <a:lnTo>
                    <a:pt x="62087962" y="6729941"/>
                  </a:lnTo>
                  <a:lnTo>
                    <a:pt x="62087962" y="6874721"/>
                  </a:lnTo>
                  <a:lnTo>
                    <a:pt x="144780" y="6874721"/>
                  </a:lnTo>
                  <a:lnTo>
                    <a:pt x="144780" y="6729941"/>
                  </a:lnTo>
                  <a:close/>
                  <a:moveTo>
                    <a:pt x="62087962" y="0"/>
                  </a:moveTo>
                  <a:lnTo>
                    <a:pt x="62232741" y="0"/>
                  </a:lnTo>
                  <a:lnTo>
                    <a:pt x="62232741" y="144780"/>
                  </a:lnTo>
                  <a:lnTo>
                    <a:pt x="62087962" y="144780"/>
                  </a:lnTo>
                  <a:lnTo>
                    <a:pt x="62087962" y="0"/>
                  </a:lnTo>
                  <a:close/>
                  <a:moveTo>
                    <a:pt x="0" y="0"/>
                  </a:moveTo>
                  <a:lnTo>
                    <a:pt x="144780" y="0"/>
                  </a:lnTo>
                  <a:lnTo>
                    <a:pt x="144780" y="144780"/>
                  </a:lnTo>
                  <a:lnTo>
                    <a:pt x="0" y="144780"/>
                  </a:lnTo>
                  <a:lnTo>
                    <a:pt x="0" y="0"/>
                  </a:lnTo>
                  <a:close/>
                  <a:moveTo>
                    <a:pt x="144780" y="0"/>
                  </a:moveTo>
                  <a:lnTo>
                    <a:pt x="62087962" y="0"/>
                  </a:lnTo>
                  <a:lnTo>
                    <a:pt x="62087962" y="144780"/>
                  </a:lnTo>
                  <a:lnTo>
                    <a:pt x="144780" y="144780"/>
                  </a:lnTo>
                  <a:lnTo>
                    <a:pt x="144780" y="0"/>
                  </a:lnTo>
                  <a:close/>
                </a:path>
              </a:pathLst>
            </a:custGeom>
            <a:solidFill>
              <a:srgbClr val="FFFFFF"/>
            </a:solidFill>
          </p:spPr>
        </p:sp>
      </p:grpSp>
      <p:sp>
        <p:nvSpPr>
          <p:cNvPr name="Freeform 8" id="8"/>
          <p:cNvSpPr/>
          <p:nvPr/>
        </p:nvSpPr>
        <p:spPr>
          <a:xfrm flipH="false" flipV="false" rot="0">
            <a:off x="6974489" y="9675113"/>
            <a:ext cx="499168" cy="715653"/>
          </a:xfrm>
          <a:custGeom>
            <a:avLst/>
            <a:gdLst/>
            <a:ahLst/>
            <a:cxnLst/>
            <a:rect r="r" b="b" t="t" l="l"/>
            <a:pathLst>
              <a:path h="715653" w="499168">
                <a:moveTo>
                  <a:pt x="0" y="0"/>
                </a:moveTo>
                <a:lnTo>
                  <a:pt x="499169" y="0"/>
                </a:lnTo>
                <a:lnTo>
                  <a:pt x="499169" y="715653"/>
                </a:lnTo>
                <a:lnTo>
                  <a:pt x="0" y="71565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4099045">
            <a:off x="216900" y="1988577"/>
            <a:ext cx="795963" cy="539265"/>
          </a:xfrm>
          <a:custGeom>
            <a:avLst/>
            <a:gdLst/>
            <a:ahLst/>
            <a:cxnLst/>
            <a:rect r="r" b="b" t="t" l="l"/>
            <a:pathLst>
              <a:path h="539265" w="795963">
                <a:moveTo>
                  <a:pt x="0" y="0"/>
                </a:moveTo>
                <a:lnTo>
                  <a:pt x="795962" y="0"/>
                </a:lnTo>
                <a:lnTo>
                  <a:pt x="795962" y="539264"/>
                </a:lnTo>
                <a:lnTo>
                  <a:pt x="0" y="53926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0" id="10"/>
          <p:cNvSpPr txBox="true"/>
          <p:nvPr/>
        </p:nvSpPr>
        <p:spPr>
          <a:xfrm rot="0">
            <a:off x="275164" y="191290"/>
            <a:ext cx="2199065" cy="190500"/>
          </a:xfrm>
          <a:prstGeom prst="rect">
            <a:avLst/>
          </a:prstGeom>
        </p:spPr>
        <p:txBody>
          <a:bodyPr anchor="t" rtlCol="false" tIns="0" lIns="0" bIns="0" rIns="0">
            <a:spAutoFit/>
          </a:bodyPr>
          <a:lstStyle/>
          <a:p>
            <a:pPr>
              <a:lnSpc>
                <a:spcPts val="1439"/>
              </a:lnSpc>
            </a:pPr>
            <a:r>
              <a:rPr lang="en-US" sz="1200">
                <a:solidFill>
                  <a:srgbClr val="000000"/>
                </a:solidFill>
                <a:latin typeface="One Little Font"/>
              </a:rPr>
              <a:t>Date:</a:t>
            </a:r>
          </a:p>
        </p:txBody>
      </p:sp>
      <p:sp>
        <p:nvSpPr>
          <p:cNvPr name="TextBox 11" id="11"/>
          <p:cNvSpPr txBox="true"/>
          <p:nvPr/>
        </p:nvSpPr>
        <p:spPr>
          <a:xfrm rot="0">
            <a:off x="0" y="486258"/>
            <a:ext cx="7560000" cy="390525"/>
          </a:xfrm>
          <a:prstGeom prst="rect">
            <a:avLst/>
          </a:prstGeom>
        </p:spPr>
        <p:txBody>
          <a:bodyPr anchor="t" rtlCol="false" tIns="0" lIns="0" bIns="0" rIns="0">
            <a:spAutoFit/>
          </a:bodyPr>
          <a:lstStyle/>
          <a:p>
            <a:pPr algn="ctr" marL="0" indent="0" lvl="0">
              <a:lnSpc>
                <a:spcPts val="2700"/>
              </a:lnSpc>
            </a:pPr>
            <a:r>
              <a:rPr lang="en-US" sz="3000" spc="60">
                <a:solidFill>
                  <a:srgbClr val="57224E"/>
                </a:solidFill>
                <a:latin typeface="Barlow Black Bold"/>
              </a:rPr>
              <a:t>FICHE TRAVAIL PAR FAMILLE #2</a:t>
            </a:r>
          </a:p>
        </p:txBody>
      </p:sp>
      <p:sp>
        <p:nvSpPr>
          <p:cNvPr name="TextBox 12" id="12"/>
          <p:cNvSpPr txBox="true"/>
          <p:nvPr/>
        </p:nvSpPr>
        <p:spPr>
          <a:xfrm rot="0">
            <a:off x="3097004" y="132309"/>
            <a:ext cx="3967523" cy="264159"/>
          </a:xfrm>
          <a:prstGeom prst="rect">
            <a:avLst/>
          </a:prstGeom>
        </p:spPr>
        <p:txBody>
          <a:bodyPr anchor="t" rtlCol="false" tIns="0" lIns="0" bIns="0" rIns="0">
            <a:spAutoFit/>
          </a:bodyPr>
          <a:lstStyle/>
          <a:p>
            <a:pPr algn="ctr">
              <a:lnSpc>
                <a:spcPts val="2240"/>
              </a:lnSpc>
            </a:pPr>
            <a:r>
              <a:rPr lang="en-US" sz="1600">
                <a:solidFill>
                  <a:srgbClr val="000000"/>
                </a:solidFill>
                <a:latin typeface="Open Sans"/>
                <a:ea typeface="Open Sans"/>
              </a:rPr>
              <a:t>⚙️La consommation &amp; les ménages</a:t>
            </a:r>
          </a:p>
        </p:txBody>
      </p:sp>
      <p:sp>
        <p:nvSpPr>
          <p:cNvPr name="TextBox 13" id="13"/>
          <p:cNvSpPr txBox="true"/>
          <p:nvPr/>
        </p:nvSpPr>
        <p:spPr>
          <a:xfrm rot="0">
            <a:off x="721200" y="2060942"/>
            <a:ext cx="6280185" cy="746760"/>
          </a:xfrm>
          <a:prstGeom prst="rect">
            <a:avLst/>
          </a:prstGeom>
        </p:spPr>
        <p:txBody>
          <a:bodyPr anchor="t" rtlCol="false" tIns="0" lIns="0" bIns="0" rIns="0">
            <a:spAutoFit/>
          </a:bodyPr>
          <a:lstStyle/>
          <a:p>
            <a:pPr algn="ctr">
              <a:lnSpc>
                <a:spcPts val="2100"/>
              </a:lnSpc>
            </a:pPr>
            <a:r>
              <a:rPr lang="en-US" sz="1500">
                <a:solidFill>
                  <a:srgbClr val="57224E"/>
                </a:solidFill>
                <a:latin typeface="Poppins Light Bold"/>
              </a:rPr>
              <a:t>Est-ce que les différentes formes d'épargne et les crédits </a:t>
            </a:r>
          </a:p>
          <a:p>
            <a:pPr algn="ctr">
              <a:lnSpc>
                <a:spcPts val="2100"/>
              </a:lnSpc>
            </a:pPr>
            <a:r>
              <a:rPr lang="en-US" sz="1500">
                <a:solidFill>
                  <a:srgbClr val="57224E"/>
                </a:solidFill>
                <a:latin typeface="Poppins Light Bold"/>
              </a:rPr>
              <a:t>peuvent redynamiser les projets des ménages ?</a:t>
            </a:r>
          </a:p>
          <a:p>
            <a:pPr algn="just">
              <a:lnSpc>
                <a:spcPts val="1679"/>
              </a:lnSpc>
            </a:pPr>
          </a:p>
        </p:txBody>
      </p:sp>
      <p:grpSp>
        <p:nvGrpSpPr>
          <p:cNvPr name="Group 14" id="14"/>
          <p:cNvGrpSpPr/>
          <p:nvPr/>
        </p:nvGrpSpPr>
        <p:grpSpPr>
          <a:xfrm rot="0">
            <a:off x="694127" y="8743082"/>
            <a:ext cx="6343504" cy="1442641"/>
            <a:chOff x="0" y="0"/>
            <a:chExt cx="58829765" cy="13379076"/>
          </a:xfrm>
        </p:grpSpPr>
        <p:sp>
          <p:nvSpPr>
            <p:cNvPr name="Freeform 15" id="15"/>
            <p:cNvSpPr/>
            <p:nvPr/>
          </p:nvSpPr>
          <p:spPr>
            <a:xfrm flipH="false" flipV="false" rot="0">
              <a:off x="72390" y="72390"/>
              <a:ext cx="58684985" cy="13234297"/>
            </a:xfrm>
            <a:custGeom>
              <a:avLst/>
              <a:gdLst/>
              <a:ahLst/>
              <a:cxnLst/>
              <a:rect r="r" b="b" t="t" l="l"/>
              <a:pathLst>
                <a:path h="13234297" w="58684985">
                  <a:moveTo>
                    <a:pt x="0" y="0"/>
                  </a:moveTo>
                  <a:lnTo>
                    <a:pt x="58684985" y="0"/>
                  </a:lnTo>
                  <a:lnTo>
                    <a:pt x="58684985" y="13234297"/>
                  </a:lnTo>
                  <a:lnTo>
                    <a:pt x="0" y="13234297"/>
                  </a:lnTo>
                  <a:lnTo>
                    <a:pt x="0" y="0"/>
                  </a:lnTo>
                  <a:close/>
                </a:path>
              </a:pathLst>
            </a:custGeom>
            <a:solidFill>
              <a:srgbClr val="FFFFFF"/>
            </a:solidFill>
          </p:spPr>
        </p:sp>
        <p:sp>
          <p:nvSpPr>
            <p:cNvPr name="Freeform 16" id="16"/>
            <p:cNvSpPr/>
            <p:nvPr/>
          </p:nvSpPr>
          <p:spPr>
            <a:xfrm flipH="false" flipV="false" rot="0">
              <a:off x="0" y="0"/>
              <a:ext cx="58829767" cy="13379076"/>
            </a:xfrm>
            <a:custGeom>
              <a:avLst/>
              <a:gdLst/>
              <a:ahLst/>
              <a:cxnLst/>
              <a:rect r="r" b="b" t="t" l="l"/>
              <a:pathLst>
                <a:path h="13379076" w="58829767">
                  <a:moveTo>
                    <a:pt x="58684982" y="13234296"/>
                  </a:moveTo>
                  <a:lnTo>
                    <a:pt x="58829767" y="13234296"/>
                  </a:lnTo>
                  <a:lnTo>
                    <a:pt x="58829767" y="13379076"/>
                  </a:lnTo>
                  <a:lnTo>
                    <a:pt x="58684982" y="13379076"/>
                  </a:lnTo>
                  <a:lnTo>
                    <a:pt x="58684982" y="13234296"/>
                  </a:lnTo>
                  <a:close/>
                  <a:moveTo>
                    <a:pt x="0" y="144780"/>
                  </a:moveTo>
                  <a:lnTo>
                    <a:pt x="144780" y="144780"/>
                  </a:lnTo>
                  <a:lnTo>
                    <a:pt x="144780" y="13234296"/>
                  </a:lnTo>
                  <a:lnTo>
                    <a:pt x="0" y="13234296"/>
                  </a:lnTo>
                  <a:lnTo>
                    <a:pt x="0" y="144780"/>
                  </a:lnTo>
                  <a:close/>
                  <a:moveTo>
                    <a:pt x="0" y="13234296"/>
                  </a:moveTo>
                  <a:lnTo>
                    <a:pt x="144780" y="13234296"/>
                  </a:lnTo>
                  <a:lnTo>
                    <a:pt x="144780" y="13379076"/>
                  </a:lnTo>
                  <a:lnTo>
                    <a:pt x="0" y="13379076"/>
                  </a:lnTo>
                  <a:lnTo>
                    <a:pt x="0" y="13234296"/>
                  </a:lnTo>
                  <a:close/>
                  <a:moveTo>
                    <a:pt x="58684982" y="144780"/>
                  </a:moveTo>
                  <a:lnTo>
                    <a:pt x="58829767" y="144780"/>
                  </a:lnTo>
                  <a:lnTo>
                    <a:pt x="58829767" y="13234296"/>
                  </a:lnTo>
                  <a:lnTo>
                    <a:pt x="58684982" y="13234296"/>
                  </a:lnTo>
                  <a:lnTo>
                    <a:pt x="58684982" y="144780"/>
                  </a:lnTo>
                  <a:close/>
                  <a:moveTo>
                    <a:pt x="144780" y="13234296"/>
                  </a:moveTo>
                  <a:lnTo>
                    <a:pt x="58684982" y="13234296"/>
                  </a:lnTo>
                  <a:lnTo>
                    <a:pt x="58684982" y="13379076"/>
                  </a:lnTo>
                  <a:lnTo>
                    <a:pt x="144780" y="13379076"/>
                  </a:lnTo>
                  <a:lnTo>
                    <a:pt x="144780" y="13234296"/>
                  </a:lnTo>
                  <a:close/>
                  <a:moveTo>
                    <a:pt x="58684982" y="0"/>
                  </a:moveTo>
                  <a:lnTo>
                    <a:pt x="58829767" y="0"/>
                  </a:lnTo>
                  <a:lnTo>
                    <a:pt x="58829767" y="144780"/>
                  </a:lnTo>
                  <a:lnTo>
                    <a:pt x="58684982" y="144780"/>
                  </a:lnTo>
                  <a:lnTo>
                    <a:pt x="58684982" y="0"/>
                  </a:lnTo>
                  <a:close/>
                  <a:moveTo>
                    <a:pt x="0" y="0"/>
                  </a:moveTo>
                  <a:lnTo>
                    <a:pt x="144780" y="0"/>
                  </a:lnTo>
                  <a:lnTo>
                    <a:pt x="144780" y="144780"/>
                  </a:lnTo>
                  <a:lnTo>
                    <a:pt x="0" y="144780"/>
                  </a:lnTo>
                  <a:lnTo>
                    <a:pt x="0" y="0"/>
                  </a:lnTo>
                  <a:close/>
                  <a:moveTo>
                    <a:pt x="144780" y="0"/>
                  </a:moveTo>
                  <a:lnTo>
                    <a:pt x="58684982" y="0"/>
                  </a:lnTo>
                  <a:lnTo>
                    <a:pt x="58684982" y="144780"/>
                  </a:lnTo>
                  <a:lnTo>
                    <a:pt x="144780" y="144780"/>
                  </a:lnTo>
                  <a:lnTo>
                    <a:pt x="144780" y="0"/>
                  </a:lnTo>
                  <a:close/>
                </a:path>
              </a:pathLst>
            </a:custGeom>
            <a:solidFill>
              <a:srgbClr val="000000"/>
            </a:solidFill>
          </p:spPr>
        </p:sp>
      </p:grpSp>
      <p:grpSp>
        <p:nvGrpSpPr>
          <p:cNvPr name="Group 17" id="17"/>
          <p:cNvGrpSpPr/>
          <p:nvPr/>
        </p:nvGrpSpPr>
        <p:grpSpPr>
          <a:xfrm rot="0">
            <a:off x="684602" y="6078711"/>
            <a:ext cx="6353029" cy="2292896"/>
            <a:chOff x="0" y="0"/>
            <a:chExt cx="81782077" cy="29516279"/>
          </a:xfrm>
        </p:grpSpPr>
        <p:sp>
          <p:nvSpPr>
            <p:cNvPr name="Freeform 18" id="18"/>
            <p:cNvSpPr/>
            <p:nvPr/>
          </p:nvSpPr>
          <p:spPr>
            <a:xfrm flipH="false" flipV="false" rot="0">
              <a:off x="72390" y="72390"/>
              <a:ext cx="81637295" cy="29371500"/>
            </a:xfrm>
            <a:custGeom>
              <a:avLst/>
              <a:gdLst/>
              <a:ahLst/>
              <a:cxnLst/>
              <a:rect r="r" b="b" t="t" l="l"/>
              <a:pathLst>
                <a:path h="29371500" w="81637295">
                  <a:moveTo>
                    <a:pt x="0" y="0"/>
                  </a:moveTo>
                  <a:lnTo>
                    <a:pt x="81637295" y="0"/>
                  </a:lnTo>
                  <a:lnTo>
                    <a:pt x="81637295" y="29371500"/>
                  </a:lnTo>
                  <a:lnTo>
                    <a:pt x="0" y="29371500"/>
                  </a:lnTo>
                  <a:lnTo>
                    <a:pt x="0" y="0"/>
                  </a:lnTo>
                  <a:close/>
                </a:path>
              </a:pathLst>
            </a:custGeom>
            <a:solidFill>
              <a:srgbClr val="FFFFFF"/>
            </a:solidFill>
          </p:spPr>
        </p:sp>
        <p:sp>
          <p:nvSpPr>
            <p:cNvPr name="Freeform 19" id="19"/>
            <p:cNvSpPr/>
            <p:nvPr/>
          </p:nvSpPr>
          <p:spPr>
            <a:xfrm flipH="false" flipV="false" rot="0">
              <a:off x="0" y="0"/>
              <a:ext cx="81782078" cy="29516279"/>
            </a:xfrm>
            <a:custGeom>
              <a:avLst/>
              <a:gdLst/>
              <a:ahLst/>
              <a:cxnLst/>
              <a:rect r="r" b="b" t="t" l="l"/>
              <a:pathLst>
                <a:path h="29516279" w="81782078">
                  <a:moveTo>
                    <a:pt x="81637299" y="29371500"/>
                  </a:moveTo>
                  <a:lnTo>
                    <a:pt x="81782078" y="29371500"/>
                  </a:lnTo>
                  <a:lnTo>
                    <a:pt x="81782078" y="29516279"/>
                  </a:lnTo>
                  <a:lnTo>
                    <a:pt x="81637299" y="29516279"/>
                  </a:lnTo>
                  <a:lnTo>
                    <a:pt x="81637299" y="29371500"/>
                  </a:lnTo>
                  <a:close/>
                  <a:moveTo>
                    <a:pt x="0" y="144780"/>
                  </a:moveTo>
                  <a:lnTo>
                    <a:pt x="144780" y="144780"/>
                  </a:lnTo>
                  <a:lnTo>
                    <a:pt x="144780" y="29371500"/>
                  </a:lnTo>
                  <a:lnTo>
                    <a:pt x="0" y="29371500"/>
                  </a:lnTo>
                  <a:lnTo>
                    <a:pt x="0" y="144780"/>
                  </a:lnTo>
                  <a:close/>
                  <a:moveTo>
                    <a:pt x="0" y="29371500"/>
                  </a:moveTo>
                  <a:lnTo>
                    <a:pt x="144780" y="29371500"/>
                  </a:lnTo>
                  <a:lnTo>
                    <a:pt x="144780" y="29516279"/>
                  </a:lnTo>
                  <a:lnTo>
                    <a:pt x="0" y="29516279"/>
                  </a:lnTo>
                  <a:lnTo>
                    <a:pt x="0" y="29371500"/>
                  </a:lnTo>
                  <a:close/>
                  <a:moveTo>
                    <a:pt x="81637299" y="144780"/>
                  </a:moveTo>
                  <a:lnTo>
                    <a:pt x="81782078" y="144780"/>
                  </a:lnTo>
                  <a:lnTo>
                    <a:pt x="81782078" y="29371500"/>
                  </a:lnTo>
                  <a:lnTo>
                    <a:pt x="81637299" y="29371500"/>
                  </a:lnTo>
                  <a:lnTo>
                    <a:pt x="81637299" y="144780"/>
                  </a:lnTo>
                  <a:close/>
                  <a:moveTo>
                    <a:pt x="144780" y="29371500"/>
                  </a:moveTo>
                  <a:lnTo>
                    <a:pt x="81637299" y="29371500"/>
                  </a:lnTo>
                  <a:lnTo>
                    <a:pt x="81637299" y="29516279"/>
                  </a:lnTo>
                  <a:lnTo>
                    <a:pt x="144780" y="29516279"/>
                  </a:lnTo>
                  <a:lnTo>
                    <a:pt x="144780" y="29371500"/>
                  </a:lnTo>
                  <a:close/>
                  <a:moveTo>
                    <a:pt x="81637299" y="0"/>
                  </a:moveTo>
                  <a:lnTo>
                    <a:pt x="81782078" y="0"/>
                  </a:lnTo>
                  <a:lnTo>
                    <a:pt x="81782078" y="144780"/>
                  </a:lnTo>
                  <a:lnTo>
                    <a:pt x="81637299" y="144780"/>
                  </a:lnTo>
                  <a:lnTo>
                    <a:pt x="81637299" y="0"/>
                  </a:lnTo>
                  <a:close/>
                  <a:moveTo>
                    <a:pt x="0" y="0"/>
                  </a:moveTo>
                  <a:lnTo>
                    <a:pt x="144780" y="0"/>
                  </a:lnTo>
                  <a:lnTo>
                    <a:pt x="144780" y="144780"/>
                  </a:lnTo>
                  <a:lnTo>
                    <a:pt x="0" y="144780"/>
                  </a:lnTo>
                  <a:lnTo>
                    <a:pt x="0" y="0"/>
                  </a:lnTo>
                  <a:close/>
                  <a:moveTo>
                    <a:pt x="144780" y="0"/>
                  </a:moveTo>
                  <a:lnTo>
                    <a:pt x="81637299" y="0"/>
                  </a:lnTo>
                  <a:lnTo>
                    <a:pt x="81637299" y="144780"/>
                  </a:lnTo>
                  <a:lnTo>
                    <a:pt x="144780" y="144780"/>
                  </a:lnTo>
                  <a:lnTo>
                    <a:pt x="144780" y="0"/>
                  </a:lnTo>
                  <a:close/>
                </a:path>
              </a:pathLst>
            </a:custGeom>
            <a:solidFill>
              <a:srgbClr val="FFFFFF"/>
            </a:solidFill>
          </p:spPr>
        </p:sp>
      </p:grpSp>
      <p:grpSp>
        <p:nvGrpSpPr>
          <p:cNvPr name="Group 20" id="20"/>
          <p:cNvGrpSpPr/>
          <p:nvPr/>
        </p:nvGrpSpPr>
        <p:grpSpPr>
          <a:xfrm rot="0">
            <a:off x="684602" y="5792920"/>
            <a:ext cx="6353029" cy="470618"/>
            <a:chOff x="0" y="0"/>
            <a:chExt cx="81782077" cy="6058229"/>
          </a:xfrm>
        </p:grpSpPr>
        <p:sp>
          <p:nvSpPr>
            <p:cNvPr name="Freeform 21" id="21"/>
            <p:cNvSpPr/>
            <p:nvPr/>
          </p:nvSpPr>
          <p:spPr>
            <a:xfrm flipH="false" flipV="false" rot="0">
              <a:off x="72390" y="72390"/>
              <a:ext cx="81637295" cy="5913449"/>
            </a:xfrm>
            <a:custGeom>
              <a:avLst/>
              <a:gdLst/>
              <a:ahLst/>
              <a:cxnLst/>
              <a:rect r="r" b="b" t="t" l="l"/>
              <a:pathLst>
                <a:path h="5913449" w="81637295">
                  <a:moveTo>
                    <a:pt x="0" y="0"/>
                  </a:moveTo>
                  <a:lnTo>
                    <a:pt x="81637295" y="0"/>
                  </a:lnTo>
                  <a:lnTo>
                    <a:pt x="81637295" y="5913449"/>
                  </a:lnTo>
                  <a:lnTo>
                    <a:pt x="0" y="5913449"/>
                  </a:lnTo>
                  <a:lnTo>
                    <a:pt x="0" y="0"/>
                  </a:lnTo>
                  <a:close/>
                </a:path>
              </a:pathLst>
            </a:custGeom>
            <a:solidFill>
              <a:srgbClr val="57224E"/>
            </a:solidFill>
          </p:spPr>
        </p:sp>
        <p:sp>
          <p:nvSpPr>
            <p:cNvPr name="Freeform 22" id="22"/>
            <p:cNvSpPr/>
            <p:nvPr/>
          </p:nvSpPr>
          <p:spPr>
            <a:xfrm flipH="false" flipV="false" rot="0">
              <a:off x="0" y="0"/>
              <a:ext cx="81782078" cy="6058229"/>
            </a:xfrm>
            <a:custGeom>
              <a:avLst/>
              <a:gdLst/>
              <a:ahLst/>
              <a:cxnLst/>
              <a:rect r="r" b="b" t="t" l="l"/>
              <a:pathLst>
                <a:path h="6058229" w="81782078">
                  <a:moveTo>
                    <a:pt x="81637299" y="5913449"/>
                  </a:moveTo>
                  <a:lnTo>
                    <a:pt x="81782078" y="5913449"/>
                  </a:lnTo>
                  <a:lnTo>
                    <a:pt x="81782078" y="6058229"/>
                  </a:lnTo>
                  <a:lnTo>
                    <a:pt x="81637299" y="6058229"/>
                  </a:lnTo>
                  <a:lnTo>
                    <a:pt x="81637299" y="5913449"/>
                  </a:lnTo>
                  <a:close/>
                  <a:moveTo>
                    <a:pt x="0" y="144780"/>
                  </a:moveTo>
                  <a:lnTo>
                    <a:pt x="144780" y="144780"/>
                  </a:lnTo>
                  <a:lnTo>
                    <a:pt x="144780" y="5913449"/>
                  </a:lnTo>
                  <a:lnTo>
                    <a:pt x="0" y="5913449"/>
                  </a:lnTo>
                  <a:lnTo>
                    <a:pt x="0" y="144780"/>
                  </a:lnTo>
                  <a:close/>
                  <a:moveTo>
                    <a:pt x="0" y="5913449"/>
                  </a:moveTo>
                  <a:lnTo>
                    <a:pt x="144780" y="5913449"/>
                  </a:lnTo>
                  <a:lnTo>
                    <a:pt x="144780" y="6058229"/>
                  </a:lnTo>
                  <a:lnTo>
                    <a:pt x="0" y="6058229"/>
                  </a:lnTo>
                  <a:lnTo>
                    <a:pt x="0" y="5913449"/>
                  </a:lnTo>
                  <a:close/>
                  <a:moveTo>
                    <a:pt x="81637299" y="144780"/>
                  </a:moveTo>
                  <a:lnTo>
                    <a:pt x="81782078" y="144780"/>
                  </a:lnTo>
                  <a:lnTo>
                    <a:pt x="81782078" y="5913449"/>
                  </a:lnTo>
                  <a:lnTo>
                    <a:pt x="81637299" y="5913449"/>
                  </a:lnTo>
                  <a:lnTo>
                    <a:pt x="81637299" y="144780"/>
                  </a:lnTo>
                  <a:close/>
                  <a:moveTo>
                    <a:pt x="144780" y="5913449"/>
                  </a:moveTo>
                  <a:lnTo>
                    <a:pt x="81637299" y="5913449"/>
                  </a:lnTo>
                  <a:lnTo>
                    <a:pt x="81637299" y="6058229"/>
                  </a:lnTo>
                  <a:lnTo>
                    <a:pt x="144780" y="6058229"/>
                  </a:lnTo>
                  <a:lnTo>
                    <a:pt x="144780" y="5913449"/>
                  </a:lnTo>
                  <a:close/>
                  <a:moveTo>
                    <a:pt x="81637299" y="0"/>
                  </a:moveTo>
                  <a:lnTo>
                    <a:pt x="81782078" y="0"/>
                  </a:lnTo>
                  <a:lnTo>
                    <a:pt x="81782078" y="144780"/>
                  </a:lnTo>
                  <a:lnTo>
                    <a:pt x="81637299" y="144780"/>
                  </a:lnTo>
                  <a:lnTo>
                    <a:pt x="81637299" y="0"/>
                  </a:lnTo>
                  <a:close/>
                  <a:moveTo>
                    <a:pt x="0" y="0"/>
                  </a:moveTo>
                  <a:lnTo>
                    <a:pt x="144780" y="0"/>
                  </a:lnTo>
                  <a:lnTo>
                    <a:pt x="144780" y="144780"/>
                  </a:lnTo>
                  <a:lnTo>
                    <a:pt x="0" y="144780"/>
                  </a:lnTo>
                  <a:lnTo>
                    <a:pt x="0" y="0"/>
                  </a:lnTo>
                  <a:close/>
                  <a:moveTo>
                    <a:pt x="144780" y="0"/>
                  </a:moveTo>
                  <a:lnTo>
                    <a:pt x="81637299" y="0"/>
                  </a:lnTo>
                  <a:lnTo>
                    <a:pt x="81637299" y="144780"/>
                  </a:lnTo>
                  <a:lnTo>
                    <a:pt x="144780" y="144780"/>
                  </a:lnTo>
                  <a:lnTo>
                    <a:pt x="144780" y="0"/>
                  </a:lnTo>
                  <a:close/>
                </a:path>
              </a:pathLst>
            </a:custGeom>
            <a:solidFill>
              <a:srgbClr val="FFFFFF"/>
            </a:solidFill>
          </p:spPr>
        </p:sp>
      </p:grpSp>
      <p:sp>
        <p:nvSpPr>
          <p:cNvPr name="AutoShape 23" id="23"/>
          <p:cNvSpPr/>
          <p:nvPr/>
        </p:nvSpPr>
        <p:spPr>
          <a:xfrm>
            <a:off x="3861116" y="5792920"/>
            <a:ext cx="0" cy="2578687"/>
          </a:xfrm>
          <a:prstGeom prst="line">
            <a:avLst/>
          </a:prstGeom>
          <a:ln cap="rnd" w="9525">
            <a:solidFill>
              <a:srgbClr val="000000"/>
            </a:solidFill>
            <a:prstDash val="solid"/>
            <a:headEnd type="none" len="sm" w="sm"/>
            <a:tailEnd type="none" len="sm" w="sm"/>
          </a:ln>
        </p:spPr>
      </p:sp>
      <p:sp>
        <p:nvSpPr>
          <p:cNvPr name="TextBox 24" id="24"/>
          <p:cNvSpPr txBox="true"/>
          <p:nvPr/>
        </p:nvSpPr>
        <p:spPr>
          <a:xfrm rot="0">
            <a:off x="3951891" y="5949171"/>
            <a:ext cx="2720539" cy="177165"/>
          </a:xfrm>
          <a:prstGeom prst="rect">
            <a:avLst/>
          </a:prstGeom>
        </p:spPr>
        <p:txBody>
          <a:bodyPr anchor="t" rtlCol="false" tIns="0" lIns="0" bIns="0" rIns="0">
            <a:spAutoFit/>
          </a:bodyPr>
          <a:lstStyle/>
          <a:p>
            <a:pPr algn="ctr">
              <a:lnSpc>
                <a:spcPts val="1364"/>
              </a:lnSpc>
            </a:pPr>
            <a:r>
              <a:rPr lang="en-US" sz="1299">
                <a:solidFill>
                  <a:srgbClr val="FFFFFF"/>
                </a:solidFill>
                <a:latin typeface="Poppins Light Bold"/>
              </a:rPr>
              <a:t> Les revenus de transfert</a:t>
            </a:r>
          </a:p>
        </p:txBody>
      </p:sp>
      <p:sp>
        <p:nvSpPr>
          <p:cNvPr name="TextBox 25" id="25"/>
          <p:cNvSpPr txBox="true"/>
          <p:nvPr/>
        </p:nvSpPr>
        <p:spPr>
          <a:xfrm rot="0">
            <a:off x="765744" y="6358788"/>
            <a:ext cx="2956684" cy="1828800"/>
          </a:xfrm>
          <a:prstGeom prst="rect">
            <a:avLst/>
          </a:prstGeom>
        </p:spPr>
        <p:txBody>
          <a:bodyPr anchor="t" rtlCol="false" tIns="0" lIns="0" bIns="0" rIns="0">
            <a:spAutoFit/>
          </a:bodyPr>
          <a:lstStyle/>
          <a:p>
            <a:pPr>
              <a:lnSpc>
                <a:spcPts val="1260"/>
              </a:lnSpc>
            </a:pPr>
            <a:r>
              <a:rPr lang="en-US" sz="1050">
                <a:solidFill>
                  <a:srgbClr val="000000"/>
                </a:solidFill>
                <a:latin typeface="Poppins Light"/>
              </a:rPr>
              <a:t>Que veut dire le terme 'les prélèvements obligatoires" ?</a:t>
            </a:r>
          </a:p>
          <a:p>
            <a:pPr>
              <a:lnSpc>
                <a:spcPts val="1260"/>
              </a:lnSpc>
            </a:pPr>
          </a:p>
          <a:p>
            <a:pPr>
              <a:lnSpc>
                <a:spcPts val="1260"/>
              </a:lnSpc>
            </a:pPr>
          </a:p>
          <a:p>
            <a:pPr>
              <a:lnSpc>
                <a:spcPts val="1260"/>
              </a:lnSpc>
            </a:pPr>
            <a:r>
              <a:rPr lang="en-US" sz="1050">
                <a:solidFill>
                  <a:srgbClr val="000000"/>
                </a:solidFill>
                <a:latin typeface="Poppins Light"/>
              </a:rPr>
              <a:t>Citez  4 prélèvements obligatoires ?</a:t>
            </a:r>
          </a:p>
          <a:p>
            <a:pPr>
              <a:lnSpc>
                <a:spcPts val="1260"/>
              </a:lnSpc>
            </a:pPr>
          </a:p>
          <a:p>
            <a:pPr>
              <a:lnSpc>
                <a:spcPts val="1260"/>
              </a:lnSpc>
            </a:pPr>
          </a:p>
          <a:p>
            <a:pPr>
              <a:lnSpc>
                <a:spcPts val="1260"/>
              </a:lnSpc>
            </a:pPr>
            <a:r>
              <a:rPr lang="en-US" sz="1050">
                <a:solidFill>
                  <a:srgbClr val="000000"/>
                </a:solidFill>
                <a:latin typeface="Poppins Light"/>
              </a:rPr>
              <a:t>A quoi servent les prélèvements obligatoires dans l'économie d'un pays ?</a:t>
            </a:r>
          </a:p>
          <a:p>
            <a:pPr>
              <a:lnSpc>
                <a:spcPts val="1260"/>
              </a:lnSpc>
            </a:pPr>
          </a:p>
          <a:p>
            <a:pPr>
              <a:lnSpc>
                <a:spcPts val="1260"/>
              </a:lnSpc>
            </a:pPr>
          </a:p>
          <a:p>
            <a:pPr marL="0" indent="0" lvl="0">
              <a:lnSpc>
                <a:spcPts val="1260"/>
              </a:lnSpc>
            </a:pPr>
            <a:r>
              <a:rPr lang="en-US" sz="1050">
                <a:solidFill>
                  <a:srgbClr val="000000"/>
                </a:solidFill>
                <a:latin typeface="Poppins Light"/>
              </a:rPr>
              <a:t> </a:t>
            </a:r>
          </a:p>
        </p:txBody>
      </p:sp>
      <p:sp>
        <p:nvSpPr>
          <p:cNvPr name="TextBox 26" id="26"/>
          <p:cNvSpPr txBox="true"/>
          <p:nvPr/>
        </p:nvSpPr>
        <p:spPr>
          <a:xfrm rot="0">
            <a:off x="3900692" y="6349263"/>
            <a:ext cx="2737881" cy="457200"/>
          </a:xfrm>
          <a:prstGeom prst="rect">
            <a:avLst/>
          </a:prstGeom>
        </p:spPr>
        <p:txBody>
          <a:bodyPr anchor="t" rtlCol="false" tIns="0" lIns="0" bIns="0" rIns="0">
            <a:spAutoFit/>
          </a:bodyPr>
          <a:lstStyle/>
          <a:p>
            <a:pPr>
              <a:lnSpc>
                <a:spcPts val="1260"/>
              </a:lnSpc>
            </a:pPr>
            <a:r>
              <a:rPr lang="en-US" sz="1050">
                <a:solidFill>
                  <a:srgbClr val="000000"/>
                </a:solidFill>
                <a:latin typeface="Poppins Light"/>
              </a:rPr>
              <a:t>Après avoir défini les revenus de transfert, expliquez leur utilité.</a:t>
            </a:r>
          </a:p>
          <a:p>
            <a:pPr algn="l" marL="0" indent="0" lvl="0">
              <a:lnSpc>
                <a:spcPts val="1260"/>
              </a:lnSpc>
              <a:spcBef>
                <a:spcPct val="0"/>
              </a:spcBef>
            </a:pPr>
          </a:p>
        </p:txBody>
      </p:sp>
      <p:sp>
        <p:nvSpPr>
          <p:cNvPr name="TextBox 27" id="27"/>
          <p:cNvSpPr txBox="true"/>
          <p:nvPr/>
        </p:nvSpPr>
        <p:spPr>
          <a:xfrm rot="0">
            <a:off x="878120" y="5949171"/>
            <a:ext cx="2720539" cy="177165"/>
          </a:xfrm>
          <a:prstGeom prst="rect">
            <a:avLst/>
          </a:prstGeom>
        </p:spPr>
        <p:txBody>
          <a:bodyPr anchor="t" rtlCol="false" tIns="0" lIns="0" bIns="0" rIns="0">
            <a:spAutoFit/>
          </a:bodyPr>
          <a:lstStyle/>
          <a:p>
            <a:pPr algn="ctr">
              <a:lnSpc>
                <a:spcPts val="1364"/>
              </a:lnSpc>
            </a:pPr>
            <a:r>
              <a:rPr lang="en-US" sz="1299">
                <a:solidFill>
                  <a:srgbClr val="FFFFFF"/>
                </a:solidFill>
                <a:latin typeface="Poppins Light Bold"/>
              </a:rPr>
              <a:t>Les prélèvements obligatoires</a:t>
            </a:r>
          </a:p>
        </p:txBody>
      </p:sp>
      <p:grpSp>
        <p:nvGrpSpPr>
          <p:cNvPr name="Group 28" id="28"/>
          <p:cNvGrpSpPr/>
          <p:nvPr/>
        </p:nvGrpSpPr>
        <p:grpSpPr>
          <a:xfrm rot="0">
            <a:off x="655588" y="3226843"/>
            <a:ext cx="6382043" cy="2385101"/>
            <a:chOff x="0" y="0"/>
            <a:chExt cx="82155570" cy="30703236"/>
          </a:xfrm>
        </p:grpSpPr>
        <p:sp>
          <p:nvSpPr>
            <p:cNvPr name="Freeform 29" id="29"/>
            <p:cNvSpPr/>
            <p:nvPr/>
          </p:nvSpPr>
          <p:spPr>
            <a:xfrm flipH="false" flipV="false" rot="0">
              <a:off x="72390" y="72390"/>
              <a:ext cx="82010792" cy="30558457"/>
            </a:xfrm>
            <a:custGeom>
              <a:avLst/>
              <a:gdLst/>
              <a:ahLst/>
              <a:cxnLst/>
              <a:rect r="r" b="b" t="t" l="l"/>
              <a:pathLst>
                <a:path h="30558457" w="82010792">
                  <a:moveTo>
                    <a:pt x="0" y="0"/>
                  </a:moveTo>
                  <a:lnTo>
                    <a:pt x="82010792" y="0"/>
                  </a:lnTo>
                  <a:lnTo>
                    <a:pt x="82010792" y="30558457"/>
                  </a:lnTo>
                  <a:lnTo>
                    <a:pt x="0" y="30558457"/>
                  </a:lnTo>
                  <a:lnTo>
                    <a:pt x="0" y="0"/>
                  </a:lnTo>
                  <a:close/>
                </a:path>
              </a:pathLst>
            </a:custGeom>
            <a:solidFill>
              <a:srgbClr val="FFFFFF"/>
            </a:solidFill>
          </p:spPr>
        </p:sp>
        <p:sp>
          <p:nvSpPr>
            <p:cNvPr name="Freeform 30" id="30"/>
            <p:cNvSpPr/>
            <p:nvPr/>
          </p:nvSpPr>
          <p:spPr>
            <a:xfrm flipH="false" flipV="false" rot="0">
              <a:off x="0" y="0"/>
              <a:ext cx="82155568" cy="30703236"/>
            </a:xfrm>
            <a:custGeom>
              <a:avLst/>
              <a:gdLst/>
              <a:ahLst/>
              <a:cxnLst/>
              <a:rect r="r" b="b" t="t" l="l"/>
              <a:pathLst>
                <a:path h="30703236" w="82155568">
                  <a:moveTo>
                    <a:pt x="82010790" y="30558457"/>
                  </a:moveTo>
                  <a:lnTo>
                    <a:pt x="82155568" y="30558457"/>
                  </a:lnTo>
                  <a:lnTo>
                    <a:pt x="82155568" y="30703236"/>
                  </a:lnTo>
                  <a:lnTo>
                    <a:pt x="82010790" y="30703236"/>
                  </a:lnTo>
                  <a:lnTo>
                    <a:pt x="82010790" y="30558457"/>
                  </a:lnTo>
                  <a:close/>
                  <a:moveTo>
                    <a:pt x="0" y="144780"/>
                  </a:moveTo>
                  <a:lnTo>
                    <a:pt x="144780" y="144780"/>
                  </a:lnTo>
                  <a:lnTo>
                    <a:pt x="144780" y="30558457"/>
                  </a:lnTo>
                  <a:lnTo>
                    <a:pt x="0" y="30558457"/>
                  </a:lnTo>
                  <a:lnTo>
                    <a:pt x="0" y="144780"/>
                  </a:lnTo>
                  <a:close/>
                  <a:moveTo>
                    <a:pt x="0" y="30558457"/>
                  </a:moveTo>
                  <a:lnTo>
                    <a:pt x="144780" y="30558457"/>
                  </a:lnTo>
                  <a:lnTo>
                    <a:pt x="144780" y="30703236"/>
                  </a:lnTo>
                  <a:lnTo>
                    <a:pt x="0" y="30703236"/>
                  </a:lnTo>
                  <a:lnTo>
                    <a:pt x="0" y="30558457"/>
                  </a:lnTo>
                  <a:close/>
                  <a:moveTo>
                    <a:pt x="82010790" y="144780"/>
                  </a:moveTo>
                  <a:lnTo>
                    <a:pt x="82155568" y="144780"/>
                  </a:lnTo>
                  <a:lnTo>
                    <a:pt x="82155568" y="30558457"/>
                  </a:lnTo>
                  <a:lnTo>
                    <a:pt x="82010790" y="30558457"/>
                  </a:lnTo>
                  <a:lnTo>
                    <a:pt x="82010790" y="144780"/>
                  </a:lnTo>
                  <a:close/>
                  <a:moveTo>
                    <a:pt x="144780" y="30558457"/>
                  </a:moveTo>
                  <a:lnTo>
                    <a:pt x="82010790" y="30558457"/>
                  </a:lnTo>
                  <a:lnTo>
                    <a:pt x="82010790" y="30703236"/>
                  </a:lnTo>
                  <a:lnTo>
                    <a:pt x="144780" y="30703236"/>
                  </a:lnTo>
                  <a:lnTo>
                    <a:pt x="144780" y="30558457"/>
                  </a:lnTo>
                  <a:close/>
                  <a:moveTo>
                    <a:pt x="82010790" y="0"/>
                  </a:moveTo>
                  <a:lnTo>
                    <a:pt x="82155568" y="0"/>
                  </a:lnTo>
                  <a:lnTo>
                    <a:pt x="82155568" y="144780"/>
                  </a:lnTo>
                  <a:lnTo>
                    <a:pt x="82010790" y="144780"/>
                  </a:lnTo>
                  <a:lnTo>
                    <a:pt x="82010790" y="0"/>
                  </a:lnTo>
                  <a:close/>
                  <a:moveTo>
                    <a:pt x="0" y="0"/>
                  </a:moveTo>
                  <a:lnTo>
                    <a:pt x="144780" y="0"/>
                  </a:lnTo>
                  <a:lnTo>
                    <a:pt x="144780" y="144780"/>
                  </a:lnTo>
                  <a:lnTo>
                    <a:pt x="0" y="144780"/>
                  </a:lnTo>
                  <a:lnTo>
                    <a:pt x="0" y="0"/>
                  </a:lnTo>
                  <a:close/>
                  <a:moveTo>
                    <a:pt x="144780" y="0"/>
                  </a:moveTo>
                  <a:lnTo>
                    <a:pt x="82010790" y="0"/>
                  </a:lnTo>
                  <a:lnTo>
                    <a:pt x="82010790" y="144780"/>
                  </a:lnTo>
                  <a:lnTo>
                    <a:pt x="144780" y="144780"/>
                  </a:lnTo>
                  <a:lnTo>
                    <a:pt x="144780" y="0"/>
                  </a:lnTo>
                  <a:close/>
                </a:path>
              </a:pathLst>
            </a:custGeom>
            <a:solidFill>
              <a:srgbClr val="FFFFFF"/>
            </a:solidFill>
          </p:spPr>
        </p:sp>
      </p:grpSp>
      <p:grpSp>
        <p:nvGrpSpPr>
          <p:cNvPr name="Group 31" id="31"/>
          <p:cNvGrpSpPr/>
          <p:nvPr/>
        </p:nvGrpSpPr>
        <p:grpSpPr>
          <a:xfrm rot="0">
            <a:off x="655588" y="2883902"/>
            <a:ext cx="6382043" cy="342941"/>
            <a:chOff x="0" y="0"/>
            <a:chExt cx="82155570" cy="4414660"/>
          </a:xfrm>
        </p:grpSpPr>
        <p:sp>
          <p:nvSpPr>
            <p:cNvPr name="Freeform 32" id="32"/>
            <p:cNvSpPr/>
            <p:nvPr/>
          </p:nvSpPr>
          <p:spPr>
            <a:xfrm flipH="false" flipV="false" rot="0">
              <a:off x="72390" y="72390"/>
              <a:ext cx="82010792" cy="4269880"/>
            </a:xfrm>
            <a:custGeom>
              <a:avLst/>
              <a:gdLst/>
              <a:ahLst/>
              <a:cxnLst/>
              <a:rect r="r" b="b" t="t" l="l"/>
              <a:pathLst>
                <a:path h="4269880" w="82010792">
                  <a:moveTo>
                    <a:pt x="0" y="0"/>
                  </a:moveTo>
                  <a:lnTo>
                    <a:pt x="82010792" y="0"/>
                  </a:lnTo>
                  <a:lnTo>
                    <a:pt x="82010792" y="4269880"/>
                  </a:lnTo>
                  <a:lnTo>
                    <a:pt x="0" y="4269880"/>
                  </a:lnTo>
                  <a:lnTo>
                    <a:pt x="0" y="0"/>
                  </a:lnTo>
                  <a:close/>
                </a:path>
              </a:pathLst>
            </a:custGeom>
            <a:solidFill>
              <a:srgbClr val="57224E"/>
            </a:solidFill>
          </p:spPr>
        </p:sp>
        <p:sp>
          <p:nvSpPr>
            <p:cNvPr name="Freeform 33" id="33"/>
            <p:cNvSpPr/>
            <p:nvPr/>
          </p:nvSpPr>
          <p:spPr>
            <a:xfrm flipH="false" flipV="false" rot="0">
              <a:off x="0" y="0"/>
              <a:ext cx="82155568" cy="4414660"/>
            </a:xfrm>
            <a:custGeom>
              <a:avLst/>
              <a:gdLst/>
              <a:ahLst/>
              <a:cxnLst/>
              <a:rect r="r" b="b" t="t" l="l"/>
              <a:pathLst>
                <a:path h="4414660" w="82155568">
                  <a:moveTo>
                    <a:pt x="82010790" y="4269880"/>
                  </a:moveTo>
                  <a:lnTo>
                    <a:pt x="82155568" y="4269880"/>
                  </a:lnTo>
                  <a:lnTo>
                    <a:pt x="82155568" y="4414660"/>
                  </a:lnTo>
                  <a:lnTo>
                    <a:pt x="82010790" y="4414660"/>
                  </a:lnTo>
                  <a:lnTo>
                    <a:pt x="82010790" y="4269880"/>
                  </a:lnTo>
                  <a:close/>
                  <a:moveTo>
                    <a:pt x="0" y="144780"/>
                  </a:moveTo>
                  <a:lnTo>
                    <a:pt x="144780" y="144780"/>
                  </a:lnTo>
                  <a:lnTo>
                    <a:pt x="144780" y="4269880"/>
                  </a:lnTo>
                  <a:lnTo>
                    <a:pt x="0" y="4269880"/>
                  </a:lnTo>
                  <a:lnTo>
                    <a:pt x="0" y="144780"/>
                  </a:lnTo>
                  <a:close/>
                  <a:moveTo>
                    <a:pt x="0" y="4269880"/>
                  </a:moveTo>
                  <a:lnTo>
                    <a:pt x="144780" y="4269880"/>
                  </a:lnTo>
                  <a:lnTo>
                    <a:pt x="144780" y="4414660"/>
                  </a:lnTo>
                  <a:lnTo>
                    <a:pt x="0" y="4414660"/>
                  </a:lnTo>
                  <a:lnTo>
                    <a:pt x="0" y="4269880"/>
                  </a:lnTo>
                  <a:close/>
                  <a:moveTo>
                    <a:pt x="82010790" y="144780"/>
                  </a:moveTo>
                  <a:lnTo>
                    <a:pt x="82155568" y="144780"/>
                  </a:lnTo>
                  <a:lnTo>
                    <a:pt x="82155568" y="4269880"/>
                  </a:lnTo>
                  <a:lnTo>
                    <a:pt x="82010790" y="4269880"/>
                  </a:lnTo>
                  <a:lnTo>
                    <a:pt x="82010790" y="144780"/>
                  </a:lnTo>
                  <a:close/>
                  <a:moveTo>
                    <a:pt x="144780" y="4269880"/>
                  </a:moveTo>
                  <a:lnTo>
                    <a:pt x="82010790" y="4269880"/>
                  </a:lnTo>
                  <a:lnTo>
                    <a:pt x="82010790" y="4414660"/>
                  </a:lnTo>
                  <a:lnTo>
                    <a:pt x="144780" y="4414660"/>
                  </a:lnTo>
                  <a:lnTo>
                    <a:pt x="144780" y="4269880"/>
                  </a:lnTo>
                  <a:close/>
                  <a:moveTo>
                    <a:pt x="82010790" y="0"/>
                  </a:moveTo>
                  <a:lnTo>
                    <a:pt x="82155568" y="0"/>
                  </a:lnTo>
                  <a:lnTo>
                    <a:pt x="82155568" y="144780"/>
                  </a:lnTo>
                  <a:lnTo>
                    <a:pt x="82010790" y="144780"/>
                  </a:lnTo>
                  <a:lnTo>
                    <a:pt x="82010790" y="0"/>
                  </a:lnTo>
                  <a:close/>
                  <a:moveTo>
                    <a:pt x="0" y="0"/>
                  </a:moveTo>
                  <a:lnTo>
                    <a:pt x="144780" y="0"/>
                  </a:lnTo>
                  <a:lnTo>
                    <a:pt x="144780" y="144780"/>
                  </a:lnTo>
                  <a:lnTo>
                    <a:pt x="0" y="144780"/>
                  </a:lnTo>
                  <a:lnTo>
                    <a:pt x="0" y="0"/>
                  </a:lnTo>
                  <a:close/>
                  <a:moveTo>
                    <a:pt x="144780" y="0"/>
                  </a:moveTo>
                  <a:lnTo>
                    <a:pt x="82010790" y="0"/>
                  </a:lnTo>
                  <a:lnTo>
                    <a:pt x="82010790" y="144780"/>
                  </a:lnTo>
                  <a:lnTo>
                    <a:pt x="144780" y="144780"/>
                  </a:lnTo>
                  <a:lnTo>
                    <a:pt x="144780" y="0"/>
                  </a:lnTo>
                  <a:close/>
                </a:path>
              </a:pathLst>
            </a:custGeom>
            <a:solidFill>
              <a:srgbClr val="000000"/>
            </a:solidFill>
          </p:spPr>
        </p:sp>
      </p:grpSp>
      <p:sp>
        <p:nvSpPr>
          <p:cNvPr name="AutoShape 34" id="34"/>
          <p:cNvSpPr/>
          <p:nvPr/>
        </p:nvSpPr>
        <p:spPr>
          <a:xfrm flipH="true">
            <a:off x="3846609" y="2883902"/>
            <a:ext cx="0" cy="2728043"/>
          </a:xfrm>
          <a:prstGeom prst="line">
            <a:avLst/>
          </a:prstGeom>
          <a:ln cap="rnd" w="9525">
            <a:solidFill>
              <a:srgbClr val="000000"/>
            </a:solidFill>
            <a:prstDash val="solid"/>
            <a:headEnd type="none" len="sm" w="sm"/>
            <a:tailEnd type="none" len="sm" w="sm"/>
          </a:ln>
        </p:spPr>
      </p:sp>
      <p:sp>
        <p:nvSpPr>
          <p:cNvPr name="TextBox 35" id="35"/>
          <p:cNvSpPr txBox="true"/>
          <p:nvPr/>
        </p:nvSpPr>
        <p:spPr>
          <a:xfrm rot="0">
            <a:off x="3909363" y="2976315"/>
            <a:ext cx="2720539" cy="177165"/>
          </a:xfrm>
          <a:prstGeom prst="rect">
            <a:avLst/>
          </a:prstGeom>
        </p:spPr>
        <p:txBody>
          <a:bodyPr anchor="t" rtlCol="false" tIns="0" lIns="0" bIns="0" rIns="0">
            <a:spAutoFit/>
          </a:bodyPr>
          <a:lstStyle/>
          <a:p>
            <a:pPr algn="ctr">
              <a:lnSpc>
                <a:spcPts val="1364"/>
              </a:lnSpc>
            </a:pPr>
            <a:r>
              <a:rPr lang="en-US" sz="1299">
                <a:solidFill>
                  <a:srgbClr val="FFFFFF"/>
                </a:solidFill>
                <a:latin typeface="Poppins Light Bold"/>
              </a:rPr>
              <a:t> Les crédits</a:t>
            </a:r>
          </a:p>
        </p:txBody>
      </p:sp>
      <p:sp>
        <p:nvSpPr>
          <p:cNvPr name="TextBox 36" id="36"/>
          <p:cNvSpPr txBox="true"/>
          <p:nvPr/>
        </p:nvSpPr>
        <p:spPr>
          <a:xfrm rot="0">
            <a:off x="741493" y="3333494"/>
            <a:ext cx="2857166" cy="1981200"/>
          </a:xfrm>
          <a:prstGeom prst="rect">
            <a:avLst/>
          </a:prstGeom>
        </p:spPr>
        <p:txBody>
          <a:bodyPr anchor="t" rtlCol="false" tIns="0" lIns="0" bIns="0" rIns="0">
            <a:spAutoFit/>
          </a:bodyPr>
          <a:lstStyle/>
          <a:p>
            <a:pPr>
              <a:lnSpc>
                <a:spcPts val="1260"/>
              </a:lnSpc>
            </a:pPr>
            <a:r>
              <a:rPr lang="en-US" sz="1050">
                <a:solidFill>
                  <a:srgbClr val="000000"/>
                </a:solidFill>
                <a:latin typeface="Poppins Light"/>
              </a:rPr>
              <a:t>Que veut dire le terme épargne pour un ménage ?</a:t>
            </a:r>
          </a:p>
          <a:p>
            <a:pPr>
              <a:lnSpc>
                <a:spcPts val="1260"/>
              </a:lnSpc>
            </a:pPr>
          </a:p>
          <a:p>
            <a:pPr>
              <a:lnSpc>
                <a:spcPts val="1260"/>
              </a:lnSpc>
            </a:pPr>
            <a:r>
              <a:rPr lang="en-US" sz="1050">
                <a:solidFill>
                  <a:srgbClr val="000000"/>
                </a:solidFill>
                <a:latin typeface="Poppins Light"/>
              </a:rPr>
              <a:t>Quelles sont les différentes formes d'épargne ?</a:t>
            </a:r>
          </a:p>
          <a:p>
            <a:pPr>
              <a:lnSpc>
                <a:spcPts val="1260"/>
              </a:lnSpc>
            </a:pPr>
            <a:r>
              <a:rPr lang="en-US" sz="1050">
                <a:solidFill>
                  <a:srgbClr val="000000"/>
                </a:solidFill>
                <a:latin typeface="Poppins Light"/>
              </a:rPr>
              <a:t> </a:t>
            </a:r>
          </a:p>
          <a:p>
            <a:pPr>
              <a:lnSpc>
                <a:spcPts val="1260"/>
              </a:lnSpc>
            </a:pPr>
            <a:r>
              <a:rPr lang="en-US" sz="1050">
                <a:solidFill>
                  <a:srgbClr val="000000"/>
                </a:solidFill>
                <a:latin typeface="Poppins Light"/>
              </a:rPr>
              <a:t>Quel est le but d'épargner ?</a:t>
            </a:r>
          </a:p>
          <a:p>
            <a:pPr>
              <a:lnSpc>
                <a:spcPts val="1260"/>
              </a:lnSpc>
            </a:pPr>
          </a:p>
          <a:p>
            <a:pPr>
              <a:lnSpc>
                <a:spcPts val="1260"/>
              </a:lnSpc>
            </a:pPr>
            <a:r>
              <a:rPr lang="en-US" sz="1050">
                <a:solidFill>
                  <a:srgbClr val="000000"/>
                </a:solidFill>
                <a:latin typeface="Poppins Light"/>
              </a:rPr>
              <a:t>Quelle est la contrainte d'un épargnant ?</a:t>
            </a:r>
          </a:p>
          <a:p>
            <a:pPr>
              <a:lnSpc>
                <a:spcPts val="1260"/>
              </a:lnSpc>
            </a:pPr>
          </a:p>
          <a:p>
            <a:pPr>
              <a:lnSpc>
                <a:spcPts val="1260"/>
              </a:lnSpc>
            </a:pPr>
          </a:p>
          <a:p>
            <a:pPr marL="0" indent="0" lvl="0">
              <a:lnSpc>
                <a:spcPts val="1260"/>
              </a:lnSpc>
            </a:pPr>
            <a:r>
              <a:rPr lang="en-US" sz="1050">
                <a:solidFill>
                  <a:srgbClr val="000000"/>
                </a:solidFill>
                <a:latin typeface="Poppins Light"/>
              </a:rPr>
              <a:t>Quelles ont été les 4 motivations d'épargne des ménages en 2021 ?</a:t>
            </a:r>
          </a:p>
        </p:txBody>
      </p:sp>
      <p:sp>
        <p:nvSpPr>
          <p:cNvPr name="TextBox 37" id="37"/>
          <p:cNvSpPr txBox="true"/>
          <p:nvPr/>
        </p:nvSpPr>
        <p:spPr>
          <a:xfrm rot="0">
            <a:off x="3896976" y="3287702"/>
            <a:ext cx="2907024" cy="2133600"/>
          </a:xfrm>
          <a:prstGeom prst="rect">
            <a:avLst/>
          </a:prstGeom>
        </p:spPr>
        <p:txBody>
          <a:bodyPr anchor="t" rtlCol="false" tIns="0" lIns="0" bIns="0" rIns="0">
            <a:spAutoFit/>
          </a:bodyPr>
          <a:lstStyle/>
          <a:p>
            <a:pPr>
              <a:lnSpc>
                <a:spcPts val="1260"/>
              </a:lnSpc>
            </a:pPr>
            <a:r>
              <a:rPr lang="en-US" sz="1050">
                <a:solidFill>
                  <a:srgbClr val="000000"/>
                </a:solidFill>
                <a:latin typeface="Poppins Light"/>
              </a:rPr>
              <a:t>A quoi sert un crédit à la consommation ?</a:t>
            </a:r>
          </a:p>
          <a:p>
            <a:pPr>
              <a:lnSpc>
                <a:spcPts val="1260"/>
              </a:lnSpc>
            </a:pPr>
          </a:p>
          <a:p>
            <a:pPr>
              <a:lnSpc>
                <a:spcPts val="1260"/>
              </a:lnSpc>
            </a:pPr>
          </a:p>
          <a:p>
            <a:pPr>
              <a:lnSpc>
                <a:spcPts val="1260"/>
              </a:lnSpc>
            </a:pPr>
          </a:p>
          <a:p>
            <a:pPr>
              <a:lnSpc>
                <a:spcPts val="1260"/>
              </a:lnSpc>
            </a:pPr>
            <a:r>
              <a:rPr lang="en-US" sz="1050">
                <a:solidFill>
                  <a:srgbClr val="000000"/>
                </a:solidFill>
                <a:latin typeface="Poppins Light"/>
              </a:rPr>
              <a:t>Quels sont les avantages de recourir à un crédit ?</a:t>
            </a:r>
          </a:p>
          <a:p>
            <a:pPr>
              <a:lnSpc>
                <a:spcPts val="1260"/>
              </a:lnSpc>
            </a:pPr>
          </a:p>
          <a:p>
            <a:pPr>
              <a:lnSpc>
                <a:spcPts val="1260"/>
              </a:lnSpc>
            </a:pPr>
          </a:p>
          <a:p>
            <a:pPr>
              <a:lnSpc>
                <a:spcPts val="1260"/>
              </a:lnSpc>
            </a:pPr>
          </a:p>
          <a:p>
            <a:pPr>
              <a:lnSpc>
                <a:spcPts val="1260"/>
              </a:lnSpc>
            </a:pPr>
            <a:r>
              <a:rPr lang="en-US" sz="1050">
                <a:solidFill>
                  <a:srgbClr val="000000"/>
                </a:solidFill>
                <a:latin typeface="Poppins Light"/>
              </a:rPr>
              <a:t>Quels sont les inconvénients de recourir à un crédit ? </a:t>
            </a:r>
          </a:p>
          <a:p>
            <a:pPr>
              <a:lnSpc>
                <a:spcPts val="1260"/>
              </a:lnSpc>
            </a:pPr>
          </a:p>
          <a:p>
            <a:pPr>
              <a:lnSpc>
                <a:spcPts val="1260"/>
              </a:lnSpc>
            </a:pPr>
          </a:p>
          <a:p>
            <a:pPr algn="l" marL="0" indent="0" lvl="0">
              <a:lnSpc>
                <a:spcPts val="1260"/>
              </a:lnSpc>
              <a:spcBef>
                <a:spcPct val="0"/>
              </a:spcBef>
            </a:pPr>
          </a:p>
        </p:txBody>
      </p:sp>
      <p:sp>
        <p:nvSpPr>
          <p:cNvPr name="TextBox 38" id="38"/>
          <p:cNvSpPr txBox="true"/>
          <p:nvPr/>
        </p:nvSpPr>
        <p:spPr>
          <a:xfrm rot="0">
            <a:off x="838908" y="2988612"/>
            <a:ext cx="2720539" cy="177165"/>
          </a:xfrm>
          <a:prstGeom prst="rect">
            <a:avLst/>
          </a:prstGeom>
        </p:spPr>
        <p:txBody>
          <a:bodyPr anchor="t" rtlCol="false" tIns="0" lIns="0" bIns="0" rIns="0">
            <a:spAutoFit/>
          </a:bodyPr>
          <a:lstStyle/>
          <a:p>
            <a:pPr algn="ctr">
              <a:lnSpc>
                <a:spcPts val="1364"/>
              </a:lnSpc>
            </a:pPr>
            <a:r>
              <a:rPr lang="en-US" sz="1299">
                <a:solidFill>
                  <a:srgbClr val="FFFFFF"/>
                </a:solidFill>
                <a:latin typeface="Poppins Light Bold"/>
              </a:rPr>
              <a:t> Les formes d'épargne</a:t>
            </a:r>
          </a:p>
        </p:txBody>
      </p:sp>
      <p:sp>
        <p:nvSpPr>
          <p:cNvPr name="TextBox 39" id="39"/>
          <p:cNvSpPr txBox="true"/>
          <p:nvPr/>
        </p:nvSpPr>
        <p:spPr>
          <a:xfrm rot="0">
            <a:off x="769771" y="8827388"/>
            <a:ext cx="6144152" cy="862965"/>
          </a:xfrm>
          <a:prstGeom prst="rect">
            <a:avLst/>
          </a:prstGeom>
        </p:spPr>
        <p:txBody>
          <a:bodyPr anchor="t" rtlCol="false" tIns="0" lIns="0" bIns="0" rIns="0">
            <a:spAutoFit/>
          </a:bodyPr>
          <a:lstStyle/>
          <a:p>
            <a:pPr marL="215899" indent="-107950" lvl="1">
              <a:lnSpc>
                <a:spcPts val="1199"/>
              </a:lnSpc>
              <a:buFont typeface="Arial"/>
              <a:buChar char="•"/>
            </a:pPr>
            <a:r>
              <a:rPr lang="en-US" sz="999">
                <a:solidFill>
                  <a:srgbClr val="000000"/>
                </a:solidFill>
                <a:latin typeface="Poppins Light Bold"/>
              </a:rPr>
              <a:t>Répondre aux questions</a:t>
            </a:r>
            <a:r>
              <a:rPr lang="en-US" sz="999">
                <a:solidFill>
                  <a:srgbClr val="000000"/>
                </a:solidFill>
                <a:latin typeface="Poppins Light Bold"/>
              </a:rPr>
              <a:t> ci-dessous </a:t>
            </a:r>
            <a:r>
              <a:rPr lang="en-US" sz="999" u="sng">
                <a:solidFill>
                  <a:srgbClr val="000000"/>
                </a:solidFill>
                <a:latin typeface="Poppins Light Bold"/>
              </a:rPr>
              <a:t>SUR LA FEUILLE A3</a:t>
            </a:r>
            <a:r>
              <a:rPr lang="en-US" sz="999">
                <a:solidFill>
                  <a:srgbClr val="000000"/>
                </a:solidFill>
                <a:latin typeface="Poppins Light Bold"/>
              </a:rPr>
              <a:t> : </a:t>
            </a:r>
          </a:p>
          <a:p>
            <a:pPr marL="215899" indent="-107950" lvl="1">
              <a:lnSpc>
                <a:spcPts val="1199"/>
              </a:lnSpc>
              <a:buFont typeface="Arial"/>
              <a:buChar char="•"/>
            </a:pPr>
            <a:r>
              <a:rPr lang="en-US" sz="999">
                <a:solidFill>
                  <a:srgbClr val="000000"/>
                </a:solidFill>
                <a:latin typeface="Poppins Light"/>
              </a:rPr>
              <a:t>À la fin de votre parcours scolaire, vous souhaitez vous acheter une voiture pour pouvoir être indépendant. Votre pouvoir d'achat est limité. Quel sera votre choix ? Économiser pour l'acheter dans 7 ans ou réaliser un crédit à la consommation ? Justifiez votre réponse. </a:t>
            </a:r>
          </a:p>
          <a:p>
            <a:pPr marL="215899" indent="-107950" lvl="1">
              <a:lnSpc>
                <a:spcPts val="1199"/>
              </a:lnSpc>
              <a:buFont typeface="Arial"/>
              <a:buChar char="•"/>
            </a:pPr>
            <a:r>
              <a:rPr lang="en-US" sz="999">
                <a:solidFill>
                  <a:srgbClr val="000000"/>
                </a:solidFill>
                <a:latin typeface="Poppins Light"/>
              </a:rPr>
              <a:t>Pensez-vous que les prélèvements obligatoires sont efficaces pour lutter contre l'analphabétisation ? Justifiez votre réponse.</a:t>
            </a:r>
          </a:p>
        </p:txBody>
      </p:sp>
      <p:sp>
        <p:nvSpPr>
          <p:cNvPr name="TextBox 40" id="40"/>
          <p:cNvSpPr txBox="true"/>
          <p:nvPr/>
        </p:nvSpPr>
        <p:spPr>
          <a:xfrm rot="0">
            <a:off x="817847" y="9795128"/>
            <a:ext cx="6048000" cy="276225"/>
          </a:xfrm>
          <a:prstGeom prst="rect">
            <a:avLst/>
          </a:prstGeom>
        </p:spPr>
        <p:txBody>
          <a:bodyPr anchor="t" rtlCol="false" tIns="0" lIns="0" bIns="0" rIns="0">
            <a:spAutoFit/>
          </a:bodyPr>
          <a:lstStyle/>
          <a:p>
            <a:pPr>
              <a:lnSpc>
                <a:spcPts val="1199"/>
              </a:lnSpc>
              <a:spcBef>
                <a:spcPct val="0"/>
              </a:spcBef>
            </a:pPr>
            <a:r>
              <a:rPr lang="en-US" sz="999">
                <a:solidFill>
                  <a:srgbClr val="000000"/>
                </a:solidFill>
                <a:latin typeface="Poppins Light"/>
              </a:rPr>
              <a:t>2</a:t>
            </a:r>
            <a:r>
              <a:rPr lang="en-US" sz="999">
                <a:solidFill>
                  <a:srgbClr val="000000"/>
                </a:solidFill>
                <a:latin typeface="Poppins Light Bold"/>
              </a:rPr>
              <a:t>. </a:t>
            </a:r>
            <a:r>
              <a:rPr lang="en-US" sz="999">
                <a:solidFill>
                  <a:srgbClr val="000000"/>
                </a:solidFill>
                <a:latin typeface="Poppins Light Bold"/>
              </a:rPr>
              <a:t>Répondre à la problématique de départ en justifiant votre réponse.</a:t>
            </a:r>
            <a:r>
              <a:rPr lang="en-US" sz="999">
                <a:solidFill>
                  <a:srgbClr val="000000"/>
                </a:solidFill>
                <a:latin typeface="Poppins Light"/>
              </a:rPr>
              <a:t> UTILISEZ LA FEUILLE A3 POUR VOS RÉPONSES. </a:t>
            </a:r>
          </a:p>
        </p:txBody>
      </p:sp>
      <p:sp>
        <p:nvSpPr>
          <p:cNvPr name="TextBox 41" id="41"/>
          <p:cNvSpPr txBox="true"/>
          <p:nvPr/>
        </p:nvSpPr>
        <p:spPr>
          <a:xfrm rot="0">
            <a:off x="1341089" y="1017036"/>
            <a:ext cx="4436715" cy="180975"/>
          </a:xfrm>
          <a:prstGeom prst="rect">
            <a:avLst/>
          </a:prstGeom>
        </p:spPr>
        <p:txBody>
          <a:bodyPr anchor="t" rtlCol="false" tIns="0" lIns="0" bIns="0" rIns="0">
            <a:spAutoFit/>
          </a:bodyPr>
          <a:lstStyle/>
          <a:p>
            <a:pPr algn="ctr">
              <a:lnSpc>
                <a:spcPts val="1439"/>
              </a:lnSpc>
              <a:spcBef>
                <a:spcPct val="0"/>
              </a:spcBef>
            </a:pPr>
            <a:r>
              <a:rPr lang="en-US" sz="1200">
                <a:solidFill>
                  <a:srgbClr val="FF2E55"/>
                </a:solidFill>
                <a:latin typeface="Poppins Light Bold"/>
              </a:rPr>
              <a:t>ATTENTION :tous les membres doivent participer au travail.</a:t>
            </a:r>
          </a:p>
        </p:txBody>
      </p:sp>
      <p:sp>
        <p:nvSpPr>
          <p:cNvPr name="TextBox 42" id="42"/>
          <p:cNvSpPr txBox="true"/>
          <p:nvPr/>
        </p:nvSpPr>
        <p:spPr>
          <a:xfrm rot="0">
            <a:off x="516829" y="1217268"/>
            <a:ext cx="6427828" cy="542925"/>
          </a:xfrm>
          <a:prstGeom prst="rect">
            <a:avLst/>
          </a:prstGeom>
        </p:spPr>
        <p:txBody>
          <a:bodyPr anchor="t" rtlCol="false" tIns="0" lIns="0" bIns="0" rIns="0">
            <a:spAutoFit/>
          </a:bodyPr>
          <a:lstStyle/>
          <a:p>
            <a:pPr>
              <a:lnSpc>
                <a:spcPts val="1439"/>
              </a:lnSpc>
              <a:spcBef>
                <a:spcPct val="0"/>
              </a:spcBef>
            </a:pPr>
            <a:r>
              <a:rPr lang="en-US" sz="1200">
                <a:solidFill>
                  <a:srgbClr val="000000"/>
                </a:solidFill>
                <a:latin typeface="Barlow Medium"/>
              </a:rPr>
              <a:t>Pour réaliser le travail ci-dessous vous devez : </a:t>
            </a:r>
          </a:p>
          <a:p>
            <a:pPr marL="259080" indent="-129540" lvl="1">
              <a:lnSpc>
                <a:spcPts val="1439"/>
              </a:lnSpc>
              <a:spcBef>
                <a:spcPct val="0"/>
              </a:spcBef>
              <a:buFont typeface="Arial"/>
              <a:buChar char="•"/>
            </a:pPr>
            <a:r>
              <a:rPr lang="en-US" sz="1200">
                <a:solidFill>
                  <a:srgbClr val="000000"/>
                </a:solidFill>
                <a:latin typeface="Barlow Medium"/>
              </a:rPr>
              <a:t>Visionner les vidéos 5 &amp; 6  et compléter les 2 fiches documentaires 5 &amp; 6 (en groupe de base)</a:t>
            </a:r>
          </a:p>
          <a:p>
            <a:pPr marL="259080" indent="-129540" lvl="1">
              <a:lnSpc>
                <a:spcPts val="1439"/>
              </a:lnSpc>
              <a:spcBef>
                <a:spcPct val="0"/>
              </a:spcBef>
              <a:buFont typeface="Arial"/>
              <a:buChar char="•"/>
            </a:pPr>
            <a:r>
              <a:rPr lang="en-US" sz="1200">
                <a:solidFill>
                  <a:srgbClr val="000000"/>
                </a:solidFill>
                <a:latin typeface="Barlow Medium"/>
              </a:rPr>
              <a:t>Répondre aux questions</a:t>
            </a:r>
            <a:r>
              <a:rPr lang="en-US" sz="1200">
                <a:solidFill>
                  <a:srgbClr val="000000"/>
                </a:solidFill>
                <a:latin typeface="Barlow Medium"/>
              </a:rPr>
              <a:t>  à l’aide des résumés des Fiches Expertises 3 &amp; 4 </a:t>
            </a:r>
          </a:p>
        </p:txBody>
      </p:sp>
      <p:sp>
        <p:nvSpPr>
          <p:cNvPr name="Freeform 43" id="43"/>
          <p:cNvSpPr/>
          <p:nvPr/>
        </p:nvSpPr>
        <p:spPr>
          <a:xfrm flipH="false" flipV="false" rot="0">
            <a:off x="47363" y="10359500"/>
            <a:ext cx="795035" cy="280581"/>
          </a:xfrm>
          <a:custGeom>
            <a:avLst/>
            <a:gdLst/>
            <a:ahLst/>
            <a:cxnLst/>
            <a:rect r="r" b="b" t="t" l="l"/>
            <a:pathLst>
              <a:path h="280581" w="795035">
                <a:moveTo>
                  <a:pt x="0" y="0"/>
                </a:moveTo>
                <a:lnTo>
                  <a:pt x="795035" y="0"/>
                </a:lnTo>
                <a:lnTo>
                  <a:pt x="795035" y="280581"/>
                </a:lnTo>
                <a:lnTo>
                  <a:pt x="0" y="280581"/>
                </a:lnTo>
                <a:lnTo>
                  <a:pt x="0" y="0"/>
                </a:lnTo>
                <a:close/>
              </a:path>
            </a:pathLst>
          </a:custGeom>
          <a:blipFill>
            <a:blip r:embed="rId6"/>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974489" y="9675113"/>
            <a:ext cx="499168" cy="715653"/>
          </a:xfrm>
          <a:custGeom>
            <a:avLst/>
            <a:gdLst/>
            <a:ahLst/>
            <a:cxnLst/>
            <a:rect r="r" b="b" t="t" l="l"/>
            <a:pathLst>
              <a:path h="715653" w="499168">
                <a:moveTo>
                  <a:pt x="0" y="0"/>
                </a:moveTo>
                <a:lnTo>
                  <a:pt x="499169" y="0"/>
                </a:lnTo>
                <a:lnTo>
                  <a:pt x="499169" y="715653"/>
                </a:lnTo>
                <a:lnTo>
                  <a:pt x="0" y="71565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4099045">
            <a:off x="755613" y="766384"/>
            <a:ext cx="795963" cy="539265"/>
          </a:xfrm>
          <a:custGeom>
            <a:avLst/>
            <a:gdLst/>
            <a:ahLst/>
            <a:cxnLst/>
            <a:rect r="r" b="b" t="t" l="l"/>
            <a:pathLst>
              <a:path h="539265" w="795963">
                <a:moveTo>
                  <a:pt x="0" y="0"/>
                </a:moveTo>
                <a:lnTo>
                  <a:pt x="795963" y="0"/>
                </a:lnTo>
                <a:lnTo>
                  <a:pt x="795963" y="539265"/>
                </a:lnTo>
                <a:lnTo>
                  <a:pt x="0" y="5392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0" y="1056019"/>
            <a:ext cx="7560000" cy="372745"/>
          </a:xfrm>
          <a:prstGeom prst="rect">
            <a:avLst/>
          </a:prstGeom>
        </p:spPr>
        <p:txBody>
          <a:bodyPr anchor="t" rtlCol="false" tIns="0" lIns="0" bIns="0" rIns="0">
            <a:spAutoFit/>
          </a:bodyPr>
          <a:lstStyle/>
          <a:p>
            <a:pPr algn="ctr">
              <a:lnSpc>
                <a:spcPts val="3079"/>
              </a:lnSpc>
            </a:pPr>
            <a:r>
              <a:rPr lang="en-US" sz="2199">
                <a:solidFill>
                  <a:srgbClr val="000000"/>
                </a:solidFill>
                <a:latin typeface="Open Sans Extra Bold"/>
              </a:rPr>
              <a:t>Les revenus des ménages </a:t>
            </a:r>
          </a:p>
        </p:txBody>
      </p:sp>
      <p:grpSp>
        <p:nvGrpSpPr>
          <p:cNvPr name="Group 5" id="5"/>
          <p:cNvGrpSpPr/>
          <p:nvPr/>
        </p:nvGrpSpPr>
        <p:grpSpPr>
          <a:xfrm rot="0">
            <a:off x="492932" y="8552167"/>
            <a:ext cx="6481558" cy="1624409"/>
            <a:chOff x="0" y="0"/>
            <a:chExt cx="61886076" cy="15509899"/>
          </a:xfrm>
        </p:grpSpPr>
        <p:sp>
          <p:nvSpPr>
            <p:cNvPr name="Freeform 6" id="6"/>
            <p:cNvSpPr/>
            <p:nvPr/>
          </p:nvSpPr>
          <p:spPr>
            <a:xfrm flipH="false" flipV="false" rot="0">
              <a:off x="72390" y="72390"/>
              <a:ext cx="61741294" cy="15365119"/>
            </a:xfrm>
            <a:custGeom>
              <a:avLst/>
              <a:gdLst/>
              <a:ahLst/>
              <a:cxnLst/>
              <a:rect r="r" b="b" t="t" l="l"/>
              <a:pathLst>
                <a:path h="15365119" w="61741294">
                  <a:moveTo>
                    <a:pt x="0" y="0"/>
                  </a:moveTo>
                  <a:lnTo>
                    <a:pt x="61741294" y="0"/>
                  </a:lnTo>
                  <a:lnTo>
                    <a:pt x="61741294" y="15365119"/>
                  </a:lnTo>
                  <a:lnTo>
                    <a:pt x="0" y="15365119"/>
                  </a:lnTo>
                  <a:lnTo>
                    <a:pt x="0" y="0"/>
                  </a:lnTo>
                  <a:close/>
                </a:path>
              </a:pathLst>
            </a:custGeom>
            <a:solidFill>
              <a:srgbClr val="FFFFFF"/>
            </a:solidFill>
          </p:spPr>
        </p:sp>
        <p:sp>
          <p:nvSpPr>
            <p:cNvPr name="Freeform 7" id="7"/>
            <p:cNvSpPr/>
            <p:nvPr/>
          </p:nvSpPr>
          <p:spPr>
            <a:xfrm flipH="false" flipV="false" rot="0">
              <a:off x="0" y="0"/>
              <a:ext cx="61886077" cy="15509898"/>
            </a:xfrm>
            <a:custGeom>
              <a:avLst/>
              <a:gdLst/>
              <a:ahLst/>
              <a:cxnLst/>
              <a:rect r="r" b="b" t="t" l="l"/>
              <a:pathLst>
                <a:path h="15509898" w="61886077">
                  <a:moveTo>
                    <a:pt x="61741298" y="15365119"/>
                  </a:moveTo>
                  <a:lnTo>
                    <a:pt x="61886077" y="15365119"/>
                  </a:lnTo>
                  <a:lnTo>
                    <a:pt x="61886077" y="15509898"/>
                  </a:lnTo>
                  <a:lnTo>
                    <a:pt x="61741298" y="15509898"/>
                  </a:lnTo>
                  <a:lnTo>
                    <a:pt x="61741298" y="15365119"/>
                  </a:lnTo>
                  <a:close/>
                  <a:moveTo>
                    <a:pt x="0" y="144780"/>
                  </a:moveTo>
                  <a:lnTo>
                    <a:pt x="144780" y="144780"/>
                  </a:lnTo>
                  <a:lnTo>
                    <a:pt x="144780" y="15365119"/>
                  </a:lnTo>
                  <a:lnTo>
                    <a:pt x="0" y="15365119"/>
                  </a:lnTo>
                  <a:lnTo>
                    <a:pt x="0" y="144780"/>
                  </a:lnTo>
                  <a:close/>
                  <a:moveTo>
                    <a:pt x="0" y="15365119"/>
                  </a:moveTo>
                  <a:lnTo>
                    <a:pt x="144780" y="15365119"/>
                  </a:lnTo>
                  <a:lnTo>
                    <a:pt x="144780" y="15509898"/>
                  </a:lnTo>
                  <a:lnTo>
                    <a:pt x="0" y="15509898"/>
                  </a:lnTo>
                  <a:lnTo>
                    <a:pt x="0" y="15365119"/>
                  </a:lnTo>
                  <a:close/>
                  <a:moveTo>
                    <a:pt x="61741298" y="144780"/>
                  </a:moveTo>
                  <a:lnTo>
                    <a:pt x="61886077" y="144780"/>
                  </a:lnTo>
                  <a:lnTo>
                    <a:pt x="61886077" y="15365119"/>
                  </a:lnTo>
                  <a:lnTo>
                    <a:pt x="61741298" y="15365119"/>
                  </a:lnTo>
                  <a:lnTo>
                    <a:pt x="61741298" y="144780"/>
                  </a:lnTo>
                  <a:close/>
                  <a:moveTo>
                    <a:pt x="144780" y="15365119"/>
                  </a:moveTo>
                  <a:lnTo>
                    <a:pt x="61741298" y="15365119"/>
                  </a:lnTo>
                  <a:lnTo>
                    <a:pt x="61741298" y="15509898"/>
                  </a:lnTo>
                  <a:lnTo>
                    <a:pt x="144780" y="15509898"/>
                  </a:lnTo>
                  <a:lnTo>
                    <a:pt x="144780" y="15365119"/>
                  </a:lnTo>
                  <a:close/>
                  <a:moveTo>
                    <a:pt x="61741298" y="0"/>
                  </a:moveTo>
                  <a:lnTo>
                    <a:pt x="61886077" y="0"/>
                  </a:lnTo>
                  <a:lnTo>
                    <a:pt x="61886077" y="144780"/>
                  </a:lnTo>
                  <a:lnTo>
                    <a:pt x="61741298" y="144780"/>
                  </a:lnTo>
                  <a:lnTo>
                    <a:pt x="61741298" y="0"/>
                  </a:lnTo>
                  <a:close/>
                  <a:moveTo>
                    <a:pt x="0" y="0"/>
                  </a:moveTo>
                  <a:lnTo>
                    <a:pt x="144780" y="0"/>
                  </a:lnTo>
                  <a:lnTo>
                    <a:pt x="144780" y="144780"/>
                  </a:lnTo>
                  <a:lnTo>
                    <a:pt x="0" y="144780"/>
                  </a:lnTo>
                  <a:lnTo>
                    <a:pt x="0" y="0"/>
                  </a:lnTo>
                  <a:close/>
                  <a:moveTo>
                    <a:pt x="144780" y="0"/>
                  </a:moveTo>
                  <a:lnTo>
                    <a:pt x="61741298" y="0"/>
                  </a:lnTo>
                  <a:lnTo>
                    <a:pt x="61741298" y="144780"/>
                  </a:lnTo>
                  <a:lnTo>
                    <a:pt x="144780" y="144780"/>
                  </a:lnTo>
                  <a:lnTo>
                    <a:pt x="144780" y="0"/>
                  </a:lnTo>
                  <a:close/>
                </a:path>
              </a:pathLst>
            </a:custGeom>
            <a:solidFill>
              <a:srgbClr val="000000"/>
            </a:solidFill>
          </p:spPr>
        </p:sp>
      </p:grpSp>
      <p:grpSp>
        <p:nvGrpSpPr>
          <p:cNvPr name="Group 8" id="8"/>
          <p:cNvGrpSpPr/>
          <p:nvPr/>
        </p:nvGrpSpPr>
        <p:grpSpPr>
          <a:xfrm rot="0">
            <a:off x="465325" y="1485914"/>
            <a:ext cx="2531830" cy="2609789"/>
            <a:chOff x="0" y="0"/>
            <a:chExt cx="24173974" cy="24918335"/>
          </a:xfrm>
        </p:grpSpPr>
        <p:sp>
          <p:nvSpPr>
            <p:cNvPr name="Freeform 9" id="9"/>
            <p:cNvSpPr/>
            <p:nvPr/>
          </p:nvSpPr>
          <p:spPr>
            <a:xfrm flipH="false" flipV="false" rot="0">
              <a:off x="72390" y="72390"/>
              <a:ext cx="24029195" cy="24773555"/>
            </a:xfrm>
            <a:custGeom>
              <a:avLst/>
              <a:gdLst/>
              <a:ahLst/>
              <a:cxnLst/>
              <a:rect r="r" b="b" t="t" l="l"/>
              <a:pathLst>
                <a:path h="24773555" w="24029195">
                  <a:moveTo>
                    <a:pt x="0" y="0"/>
                  </a:moveTo>
                  <a:lnTo>
                    <a:pt x="24029195" y="0"/>
                  </a:lnTo>
                  <a:lnTo>
                    <a:pt x="24029195" y="24773555"/>
                  </a:lnTo>
                  <a:lnTo>
                    <a:pt x="0" y="24773555"/>
                  </a:lnTo>
                  <a:lnTo>
                    <a:pt x="0" y="0"/>
                  </a:lnTo>
                  <a:close/>
                </a:path>
              </a:pathLst>
            </a:custGeom>
            <a:solidFill>
              <a:srgbClr val="FFFFFF"/>
            </a:solidFill>
          </p:spPr>
        </p:sp>
        <p:sp>
          <p:nvSpPr>
            <p:cNvPr name="Freeform 10" id="10"/>
            <p:cNvSpPr/>
            <p:nvPr/>
          </p:nvSpPr>
          <p:spPr>
            <a:xfrm flipH="false" flipV="false" rot="0">
              <a:off x="0" y="0"/>
              <a:ext cx="24173974" cy="24918335"/>
            </a:xfrm>
            <a:custGeom>
              <a:avLst/>
              <a:gdLst/>
              <a:ahLst/>
              <a:cxnLst/>
              <a:rect r="r" b="b" t="t" l="l"/>
              <a:pathLst>
                <a:path h="24918335" w="24173974">
                  <a:moveTo>
                    <a:pt x="24029194" y="24773556"/>
                  </a:moveTo>
                  <a:lnTo>
                    <a:pt x="24173974" y="24773556"/>
                  </a:lnTo>
                  <a:lnTo>
                    <a:pt x="24173974" y="24918335"/>
                  </a:lnTo>
                  <a:lnTo>
                    <a:pt x="24029194" y="24918335"/>
                  </a:lnTo>
                  <a:lnTo>
                    <a:pt x="24029194" y="24773556"/>
                  </a:lnTo>
                  <a:close/>
                  <a:moveTo>
                    <a:pt x="0" y="144780"/>
                  </a:moveTo>
                  <a:lnTo>
                    <a:pt x="144780" y="144780"/>
                  </a:lnTo>
                  <a:lnTo>
                    <a:pt x="144780" y="24773556"/>
                  </a:lnTo>
                  <a:lnTo>
                    <a:pt x="0" y="24773556"/>
                  </a:lnTo>
                  <a:lnTo>
                    <a:pt x="0" y="144780"/>
                  </a:lnTo>
                  <a:close/>
                  <a:moveTo>
                    <a:pt x="0" y="24773556"/>
                  </a:moveTo>
                  <a:lnTo>
                    <a:pt x="144780" y="24773556"/>
                  </a:lnTo>
                  <a:lnTo>
                    <a:pt x="144780" y="24918335"/>
                  </a:lnTo>
                  <a:lnTo>
                    <a:pt x="0" y="24918335"/>
                  </a:lnTo>
                  <a:lnTo>
                    <a:pt x="0" y="24773556"/>
                  </a:lnTo>
                  <a:close/>
                  <a:moveTo>
                    <a:pt x="24029194" y="144780"/>
                  </a:moveTo>
                  <a:lnTo>
                    <a:pt x="24173974" y="144780"/>
                  </a:lnTo>
                  <a:lnTo>
                    <a:pt x="24173974" y="24773556"/>
                  </a:lnTo>
                  <a:lnTo>
                    <a:pt x="24029194" y="24773556"/>
                  </a:lnTo>
                  <a:lnTo>
                    <a:pt x="24029194" y="144780"/>
                  </a:lnTo>
                  <a:close/>
                  <a:moveTo>
                    <a:pt x="144780" y="24773556"/>
                  </a:moveTo>
                  <a:lnTo>
                    <a:pt x="24029194" y="24773556"/>
                  </a:lnTo>
                  <a:lnTo>
                    <a:pt x="24029194" y="24918335"/>
                  </a:lnTo>
                  <a:lnTo>
                    <a:pt x="144780" y="24918335"/>
                  </a:lnTo>
                  <a:lnTo>
                    <a:pt x="144780" y="24773556"/>
                  </a:lnTo>
                  <a:close/>
                  <a:moveTo>
                    <a:pt x="24029194" y="0"/>
                  </a:moveTo>
                  <a:lnTo>
                    <a:pt x="24173974" y="0"/>
                  </a:lnTo>
                  <a:lnTo>
                    <a:pt x="24173974" y="144780"/>
                  </a:lnTo>
                  <a:lnTo>
                    <a:pt x="24029194" y="144780"/>
                  </a:lnTo>
                  <a:lnTo>
                    <a:pt x="24029194" y="0"/>
                  </a:lnTo>
                  <a:close/>
                  <a:moveTo>
                    <a:pt x="0" y="0"/>
                  </a:moveTo>
                  <a:lnTo>
                    <a:pt x="144780" y="0"/>
                  </a:lnTo>
                  <a:lnTo>
                    <a:pt x="144780" y="144780"/>
                  </a:lnTo>
                  <a:lnTo>
                    <a:pt x="0" y="144780"/>
                  </a:lnTo>
                  <a:lnTo>
                    <a:pt x="0" y="0"/>
                  </a:lnTo>
                  <a:close/>
                  <a:moveTo>
                    <a:pt x="144780" y="0"/>
                  </a:moveTo>
                  <a:lnTo>
                    <a:pt x="24029194" y="0"/>
                  </a:lnTo>
                  <a:lnTo>
                    <a:pt x="24029194" y="144780"/>
                  </a:lnTo>
                  <a:lnTo>
                    <a:pt x="144780" y="144780"/>
                  </a:lnTo>
                  <a:lnTo>
                    <a:pt x="144780" y="0"/>
                  </a:lnTo>
                  <a:close/>
                </a:path>
              </a:pathLst>
            </a:custGeom>
            <a:solidFill>
              <a:srgbClr val="000000"/>
            </a:solidFill>
          </p:spPr>
        </p:sp>
      </p:grpSp>
      <p:grpSp>
        <p:nvGrpSpPr>
          <p:cNvPr name="Group 11" id="11"/>
          <p:cNvGrpSpPr/>
          <p:nvPr/>
        </p:nvGrpSpPr>
        <p:grpSpPr>
          <a:xfrm rot="0">
            <a:off x="3152850" y="4186055"/>
            <a:ext cx="3715418" cy="1658890"/>
            <a:chOff x="0" y="0"/>
            <a:chExt cx="35474901" cy="15839121"/>
          </a:xfrm>
        </p:grpSpPr>
        <p:sp>
          <p:nvSpPr>
            <p:cNvPr name="Freeform 12" id="12"/>
            <p:cNvSpPr/>
            <p:nvPr/>
          </p:nvSpPr>
          <p:spPr>
            <a:xfrm flipH="false" flipV="false" rot="0">
              <a:off x="72390" y="72390"/>
              <a:ext cx="35330122" cy="15694341"/>
            </a:xfrm>
            <a:custGeom>
              <a:avLst/>
              <a:gdLst/>
              <a:ahLst/>
              <a:cxnLst/>
              <a:rect r="r" b="b" t="t" l="l"/>
              <a:pathLst>
                <a:path h="15694341" w="35330122">
                  <a:moveTo>
                    <a:pt x="0" y="0"/>
                  </a:moveTo>
                  <a:lnTo>
                    <a:pt x="35330122" y="0"/>
                  </a:lnTo>
                  <a:lnTo>
                    <a:pt x="35330122" y="15694341"/>
                  </a:lnTo>
                  <a:lnTo>
                    <a:pt x="0" y="15694341"/>
                  </a:lnTo>
                  <a:lnTo>
                    <a:pt x="0" y="0"/>
                  </a:lnTo>
                  <a:close/>
                </a:path>
              </a:pathLst>
            </a:custGeom>
            <a:solidFill>
              <a:srgbClr val="FFFFFF"/>
            </a:solidFill>
          </p:spPr>
        </p:sp>
        <p:sp>
          <p:nvSpPr>
            <p:cNvPr name="Freeform 13" id="13"/>
            <p:cNvSpPr/>
            <p:nvPr/>
          </p:nvSpPr>
          <p:spPr>
            <a:xfrm flipH="false" flipV="false" rot="0">
              <a:off x="0" y="0"/>
              <a:ext cx="35474901" cy="15839122"/>
            </a:xfrm>
            <a:custGeom>
              <a:avLst/>
              <a:gdLst/>
              <a:ahLst/>
              <a:cxnLst/>
              <a:rect r="r" b="b" t="t" l="l"/>
              <a:pathLst>
                <a:path h="15839122" w="35474901">
                  <a:moveTo>
                    <a:pt x="35330119" y="15694341"/>
                  </a:moveTo>
                  <a:lnTo>
                    <a:pt x="35474901" y="15694341"/>
                  </a:lnTo>
                  <a:lnTo>
                    <a:pt x="35474901" y="15839122"/>
                  </a:lnTo>
                  <a:lnTo>
                    <a:pt x="35330119" y="15839122"/>
                  </a:lnTo>
                  <a:lnTo>
                    <a:pt x="35330119" y="15694341"/>
                  </a:lnTo>
                  <a:close/>
                  <a:moveTo>
                    <a:pt x="0" y="144780"/>
                  </a:moveTo>
                  <a:lnTo>
                    <a:pt x="144780" y="144780"/>
                  </a:lnTo>
                  <a:lnTo>
                    <a:pt x="144780" y="15694341"/>
                  </a:lnTo>
                  <a:lnTo>
                    <a:pt x="0" y="15694341"/>
                  </a:lnTo>
                  <a:lnTo>
                    <a:pt x="0" y="144780"/>
                  </a:lnTo>
                  <a:close/>
                  <a:moveTo>
                    <a:pt x="0" y="15694341"/>
                  </a:moveTo>
                  <a:lnTo>
                    <a:pt x="144780" y="15694341"/>
                  </a:lnTo>
                  <a:lnTo>
                    <a:pt x="144780" y="15839122"/>
                  </a:lnTo>
                  <a:lnTo>
                    <a:pt x="0" y="15839122"/>
                  </a:lnTo>
                  <a:lnTo>
                    <a:pt x="0" y="15694341"/>
                  </a:lnTo>
                  <a:close/>
                  <a:moveTo>
                    <a:pt x="35330119" y="144780"/>
                  </a:moveTo>
                  <a:lnTo>
                    <a:pt x="35474901" y="144780"/>
                  </a:lnTo>
                  <a:lnTo>
                    <a:pt x="35474901" y="15694341"/>
                  </a:lnTo>
                  <a:lnTo>
                    <a:pt x="35330119" y="15694341"/>
                  </a:lnTo>
                  <a:lnTo>
                    <a:pt x="35330119" y="144780"/>
                  </a:lnTo>
                  <a:close/>
                  <a:moveTo>
                    <a:pt x="144780" y="15694341"/>
                  </a:moveTo>
                  <a:lnTo>
                    <a:pt x="35330119" y="15694341"/>
                  </a:lnTo>
                  <a:lnTo>
                    <a:pt x="35330119" y="15839122"/>
                  </a:lnTo>
                  <a:lnTo>
                    <a:pt x="144780" y="15839122"/>
                  </a:lnTo>
                  <a:lnTo>
                    <a:pt x="144780" y="15694341"/>
                  </a:lnTo>
                  <a:close/>
                  <a:moveTo>
                    <a:pt x="35330119" y="0"/>
                  </a:moveTo>
                  <a:lnTo>
                    <a:pt x="35474901" y="0"/>
                  </a:lnTo>
                  <a:lnTo>
                    <a:pt x="35474901" y="144780"/>
                  </a:lnTo>
                  <a:lnTo>
                    <a:pt x="35330119" y="144780"/>
                  </a:lnTo>
                  <a:lnTo>
                    <a:pt x="35330119" y="0"/>
                  </a:lnTo>
                  <a:close/>
                  <a:moveTo>
                    <a:pt x="0" y="0"/>
                  </a:moveTo>
                  <a:lnTo>
                    <a:pt x="144780" y="0"/>
                  </a:lnTo>
                  <a:lnTo>
                    <a:pt x="144780" y="144780"/>
                  </a:lnTo>
                  <a:lnTo>
                    <a:pt x="0" y="144780"/>
                  </a:lnTo>
                  <a:lnTo>
                    <a:pt x="0" y="0"/>
                  </a:lnTo>
                  <a:close/>
                  <a:moveTo>
                    <a:pt x="144780" y="0"/>
                  </a:moveTo>
                  <a:lnTo>
                    <a:pt x="35330119" y="0"/>
                  </a:lnTo>
                  <a:lnTo>
                    <a:pt x="35330119" y="144780"/>
                  </a:lnTo>
                  <a:lnTo>
                    <a:pt x="144780" y="144780"/>
                  </a:lnTo>
                  <a:lnTo>
                    <a:pt x="144780" y="0"/>
                  </a:lnTo>
                  <a:close/>
                </a:path>
              </a:pathLst>
            </a:custGeom>
            <a:solidFill>
              <a:srgbClr val="000000"/>
            </a:solidFill>
          </p:spPr>
        </p:sp>
      </p:grpSp>
      <p:sp>
        <p:nvSpPr>
          <p:cNvPr name="TextBox 14" id="14"/>
          <p:cNvSpPr txBox="true"/>
          <p:nvPr/>
        </p:nvSpPr>
        <p:spPr>
          <a:xfrm rot="0">
            <a:off x="3214229" y="4261752"/>
            <a:ext cx="3592660" cy="1539875"/>
          </a:xfrm>
          <a:prstGeom prst="rect">
            <a:avLst/>
          </a:prstGeom>
        </p:spPr>
        <p:txBody>
          <a:bodyPr anchor="t" rtlCol="false" tIns="0" lIns="0" bIns="0" rIns="0">
            <a:spAutoFit/>
          </a:bodyPr>
          <a:lstStyle/>
          <a:p>
            <a:pPr marL="215899" indent="-107949" lvl="1">
              <a:lnSpc>
                <a:spcPts val="1199"/>
              </a:lnSpc>
              <a:buFont typeface="Arial"/>
              <a:buChar char="•"/>
            </a:pPr>
            <a:r>
              <a:rPr lang="en-US" sz="999">
                <a:solidFill>
                  <a:srgbClr val="000000"/>
                </a:solidFill>
                <a:latin typeface="Nunito"/>
              </a:rPr>
              <a:t>Les revenus du capital (ou de la propriété) sont issus du patrimoine (les possessions) des ménages. Ce patrimoine peut être divisé entre :</a:t>
            </a:r>
          </a:p>
          <a:p>
            <a:pPr>
              <a:lnSpc>
                <a:spcPts val="1199"/>
              </a:lnSpc>
            </a:pPr>
            <a:r>
              <a:rPr lang="en-US" sz="999">
                <a:solidFill>
                  <a:srgbClr val="000000"/>
                </a:solidFill>
                <a:latin typeface="Nunito"/>
              </a:rPr>
              <a:t>-</a:t>
            </a:r>
            <a:r>
              <a:rPr lang="en-US" sz="999">
                <a:solidFill>
                  <a:srgbClr val="000000"/>
                </a:solidFill>
                <a:latin typeface="Nunito"/>
              </a:rPr>
              <a:t> patrimoine mobilier : ce sont tous les placements financiers comme les actions (qui rapportent des dividendes) ou les obligations et placements divers (qui rapportent des intérêts).</a:t>
            </a:r>
          </a:p>
          <a:p>
            <a:pPr>
              <a:lnSpc>
                <a:spcPts val="1199"/>
              </a:lnSpc>
            </a:pPr>
            <a:r>
              <a:rPr lang="en-US" sz="999">
                <a:solidFill>
                  <a:srgbClr val="000000"/>
                </a:solidFill>
                <a:latin typeface="Nunito"/>
              </a:rPr>
              <a:t>-</a:t>
            </a:r>
            <a:r>
              <a:rPr lang="en-US" sz="999">
                <a:solidFill>
                  <a:srgbClr val="000000"/>
                </a:solidFill>
                <a:latin typeface="Nunito"/>
              </a:rPr>
              <a:t> patrimoine immobilier : ce sont des biens comme un logement (qui génère un loyer), des œuvres d’art (qui peuvent apporter une plus-value à la revente).</a:t>
            </a:r>
          </a:p>
          <a:p>
            <a:pPr algn="r">
              <a:lnSpc>
                <a:spcPts val="719"/>
              </a:lnSpc>
            </a:pPr>
            <a:r>
              <a:rPr lang="en-US" sz="600">
                <a:solidFill>
                  <a:srgbClr val="000000"/>
                </a:solidFill>
                <a:latin typeface="Nunito"/>
              </a:rPr>
              <a:t>source : https://www.maxicours.com/se/cours/comment-repartir-les-revenus</a:t>
            </a:r>
          </a:p>
          <a:p>
            <a:pPr>
              <a:lnSpc>
                <a:spcPts val="1199"/>
              </a:lnSpc>
              <a:spcBef>
                <a:spcPct val="0"/>
              </a:spcBef>
            </a:pPr>
          </a:p>
        </p:txBody>
      </p:sp>
      <p:grpSp>
        <p:nvGrpSpPr>
          <p:cNvPr name="Group 15" id="15"/>
          <p:cNvGrpSpPr/>
          <p:nvPr/>
        </p:nvGrpSpPr>
        <p:grpSpPr>
          <a:xfrm rot="0">
            <a:off x="492932" y="6270929"/>
            <a:ext cx="2504223" cy="2175269"/>
            <a:chOff x="0" y="0"/>
            <a:chExt cx="23910384" cy="20769523"/>
          </a:xfrm>
        </p:grpSpPr>
        <p:sp>
          <p:nvSpPr>
            <p:cNvPr name="Freeform 16" id="16"/>
            <p:cNvSpPr/>
            <p:nvPr/>
          </p:nvSpPr>
          <p:spPr>
            <a:xfrm flipH="false" flipV="false" rot="0">
              <a:off x="72390" y="72390"/>
              <a:ext cx="23765605" cy="20624744"/>
            </a:xfrm>
            <a:custGeom>
              <a:avLst/>
              <a:gdLst/>
              <a:ahLst/>
              <a:cxnLst/>
              <a:rect r="r" b="b" t="t" l="l"/>
              <a:pathLst>
                <a:path h="20624744" w="23765605">
                  <a:moveTo>
                    <a:pt x="0" y="0"/>
                  </a:moveTo>
                  <a:lnTo>
                    <a:pt x="23765605" y="0"/>
                  </a:lnTo>
                  <a:lnTo>
                    <a:pt x="23765605" y="20624744"/>
                  </a:lnTo>
                  <a:lnTo>
                    <a:pt x="0" y="20624744"/>
                  </a:lnTo>
                  <a:lnTo>
                    <a:pt x="0" y="0"/>
                  </a:lnTo>
                  <a:close/>
                </a:path>
              </a:pathLst>
            </a:custGeom>
            <a:solidFill>
              <a:srgbClr val="FFFFFF"/>
            </a:solidFill>
          </p:spPr>
        </p:sp>
        <p:sp>
          <p:nvSpPr>
            <p:cNvPr name="Freeform 17" id="17"/>
            <p:cNvSpPr/>
            <p:nvPr/>
          </p:nvSpPr>
          <p:spPr>
            <a:xfrm flipH="false" flipV="false" rot="0">
              <a:off x="0" y="0"/>
              <a:ext cx="23910384" cy="20769523"/>
            </a:xfrm>
            <a:custGeom>
              <a:avLst/>
              <a:gdLst/>
              <a:ahLst/>
              <a:cxnLst/>
              <a:rect r="r" b="b" t="t" l="l"/>
              <a:pathLst>
                <a:path h="20769523" w="23910384">
                  <a:moveTo>
                    <a:pt x="23765604" y="20624744"/>
                  </a:moveTo>
                  <a:lnTo>
                    <a:pt x="23910384" y="20624744"/>
                  </a:lnTo>
                  <a:lnTo>
                    <a:pt x="23910384" y="20769523"/>
                  </a:lnTo>
                  <a:lnTo>
                    <a:pt x="23765604" y="20769523"/>
                  </a:lnTo>
                  <a:lnTo>
                    <a:pt x="23765604" y="20624744"/>
                  </a:lnTo>
                  <a:close/>
                  <a:moveTo>
                    <a:pt x="0" y="144780"/>
                  </a:moveTo>
                  <a:lnTo>
                    <a:pt x="144780" y="144780"/>
                  </a:lnTo>
                  <a:lnTo>
                    <a:pt x="144780" y="20624744"/>
                  </a:lnTo>
                  <a:lnTo>
                    <a:pt x="0" y="20624744"/>
                  </a:lnTo>
                  <a:lnTo>
                    <a:pt x="0" y="144780"/>
                  </a:lnTo>
                  <a:close/>
                  <a:moveTo>
                    <a:pt x="0" y="20624744"/>
                  </a:moveTo>
                  <a:lnTo>
                    <a:pt x="144780" y="20624744"/>
                  </a:lnTo>
                  <a:lnTo>
                    <a:pt x="144780" y="20769523"/>
                  </a:lnTo>
                  <a:lnTo>
                    <a:pt x="0" y="20769523"/>
                  </a:lnTo>
                  <a:lnTo>
                    <a:pt x="0" y="20624744"/>
                  </a:lnTo>
                  <a:close/>
                  <a:moveTo>
                    <a:pt x="23765604" y="144780"/>
                  </a:moveTo>
                  <a:lnTo>
                    <a:pt x="23910384" y="144780"/>
                  </a:lnTo>
                  <a:lnTo>
                    <a:pt x="23910384" y="20624744"/>
                  </a:lnTo>
                  <a:lnTo>
                    <a:pt x="23765604" y="20624744"/>
                  </a:lnTo>
                  <a:lnTo>
                    <a:pt x="23765604" y="144780"/>
                  </a:lnTo>
                  <a:close/>
                  <a:moveTo>
                    <a:pt x="144780" y="20624744"/>
                  </a:moveTo>
                  <a:lnTo>
                    <a:pt x="23765604" y="20624744"/>
                  </a:lnTo>
                  <a:lnTo>
                    <a:pt x="23765604" y="20769523"/>
                  </a:lnTo>
                  <a:lnTo>
                    <a:pt x="144780" y="20769523"/>
                  </a:lnTo>
                  <a:lnTo>
                    <a:pt x="144780" y="20624744"/>
                  </a:lnTo>
                  <a:close/>
                  <a:moveTo>
                    <a:pt x="23765604" y="0"/>
                  </a:moveTo>
                  <a:lnTo>
                    <a:pt x="23910384" y="0"/>
                  </a:lnTo>
                  <a:lnTo>
                    <a:pt x="23910384" y="144780"/>
                  </a:lnTo>
                  <a:lnTo>
                    <a:pt x="23765604" y="144780"/>
                  </a:lnTo>
                  <a:lnTo>
                    <a:pt x="23765604" y="0"/>
                  </a:lnTo>
                  <a:close/>
                  <a:moveTo>
                    <a:pt x="0" y="0"/>
                  </a:moveTo>
                  <a:lnTo>
                    <a:pt x="144780" y="0"/>
                  </a:lnTo>
                  <a:lnTo>
                    <a:pt x="144780" y="144780"/>
                  </a:lnTo>
                  <a:lnTo>
                    <a:pt x="0" y="144780"/>
                  </a:lnTo>
                  <a:lnTo>
                    <a:pt x="0" y="0"/>
                  </a:lnTo>
                  <a:close/>
                  <a:moveTo>
                    <a:pt x="144780" y="0"/>
                  </a:moveTo>
                  <a:lnTo>
                    <a:pt x="23765604" y="0"/>
                  </a:lnTo>
                  <a:lnTo>
                    <a:pt x="23765604" y="144780"/>
                  </a:lnTo>
                  <a:lnTo>
                    <a:pt x="144780" y="144780"/>
                  </a:lnTo>
                  <a:lnTo>
                    <a:pt x="144780" y="0"/>
                  </a:lnTo>
                  <a:close/>
                </a:path>
              </a:pathLst>
            </a:custGeom>
            <a:solidFill>
              <a:srgbClr val="000000"/>
            </a:solidFill>
          </p:spPr>
        </p:sp>
      </p:grpSp>
      <p:sp>
        <p:nvSpPr>
          <p:cNvPr name="Freeform 18" id="18"/>
          <p:cNvSpPr/>
          <p:nvPr/>
        </p:nvSpPr>
        <p:spPr>
          <a:xfrm flipH="false" flipV="false" rot="0">
            <a:off x="492932" y="4152853"/>
            <a:ext cx="2504223" cy="1936215"/>
          </a:xfrm>
          <a:custGeom>
            <a:avLst/>
            <a:gdLst/>
            <a:ahLst/>
            <a:cxnLst/>
            <a:rect r="r" b="b" t="t" l="l"/>
            <a:pathLst>
              <a:path h="1936215" w="2504223">
                <a:moveTo>
                  <a:pt x="0" y="0"/>
                </a:moveTo>
                <a:lnTo>
                  <a:pt x="2504223" y="0"/>
                </a:lnTo>
                <a:lnTo>
                  <a:pt x="2504223" y="1936215"/>
                </a:lnTo>
                <a:lnTo>
                  <a:pt x="0" y="1936215"/>
                </a:lnTo>
                <a:lnTo>
                  <a:pt x="0" y="0"/>
                </a:lnTo>
                <a:close/>
              </a:path>
            </a:pathLst>
          </a:custGeom>
          <a:blipFill>
            <a:blip r:embed="rId6"/>
            <a:stretch>
              <a:fillRect l="-35803" t="-24543" r="-35385" b="0"/>
            </a:stretch>
          </a:blipFill>
        </p:spPr>
      </p:sp>
      <p:sp>
        <p:nvSpPr>
          <p:cNvPr name="Freeform 19" id="19"/>
          <p:cNvSpPr/>
          <p:nvPr/>
        </p:nvSpPr>
        <p:spPr>
          <a:xfrm flipH="false" flipV="false" rot="0">
            <a:off x="3201209" y="1610055"/>
            <a:ext cx="4022865" cy="2217383"/>
          </a:xfrm>
          <a:custGeom>
            <a:avLst/>
            <a:gdLst/>
            <a:ahLst/>
            <a:cxnLst/>
            <a:rect r="r" b="b" t="t" l="l"/>
            <a:pathLst>
              <a:path h="2217383" w="4022865">
                <a:moveTo>
                  <a:pt x="0" y="0"/>
                </a:moveTo>
                <a:lnTo>
                  <a:pt x="4022865" y="0"/>
                </a:lnTo>
                <a:lnTo>
                  <a:pt x="4022865" y="2217383"/>
                </a:lnTo>
                <a:lnTo>
                  <a:pt x="0" y="2217383"/>
                </a:lnTo>
                <a:lnTo>
                  <a:pt x="0" y="0"/>
                </a:lnTo>
                <a:close/>
              </a:path>
            </a:pathLst>
          </a:custGeom>
          <a:blipFill>
            <a:blip r:embed="rId7"/>
            <a:stretch>
              <a:fillRect l="0" t="-3562" r="0" b="0"/>
            </a:stretch>
          </a:blipFill>
        </p:spPr>
      </p:sp>
      <p:sp>
        <p:nvSpPr>
          <p:cNvPr name="TextBox 20" id="20"/>
          <p:cNvSpPr txBox="true"/>
          <p:nvPr/>
        </p:nvSpPr>
        <p:spPr>
          <a:xfrm rot="0">
            <a:off x="559217" y="8636698"/>
            <a:ext cx="6296030" cy="1539878"/>
          </a:xfrm>
          <a:prstGeom prst="rect">
            <a:avLst/>
          </a:prstGeom>
        </p:spPr>
        <p:txBody>
          <a:bodyPr anchor="t" rtlCol="false" tIns="0" lIns="0" bIns="0" rIns="0">
            <a:spAutoFit/>
          </a:bodyPr>
          <a:lstStyle/>
          <a:p>
            <a:pPr>
              <a:lnSpc>
                <a:spcPts val="1199"/>
              </a:lnSpc>
              <a:spcBef>
                <a:spcPct val="0"/>
              </a:spcBef>
            </a:pPr>
            <a:r>
              <a:rPr lang="en-US" sz="999">
                <a:solidFill>
                  <a:srgbClr val="FF2E55"/>
                </a:solidFill>
                <a:latin typeface="Nunito Bold"/>
              </a:rPr>
              <a:t>Le revenu disponible </a:t>
            </a:r>
          </a:p>
          <a:p>
            <a:pPr>
              <a:lnSpc>
                <a:spcPts val="1199"/>
              </a:lnSpc>
              <a:spcBef>
                <a:spcPct val="0"/>
              </a:spcBef>
            </a:pPr>
            <a:r>
              <a:rPr lang="en-US" sz="999">
                <a:solidFill>
                  <a:srgbClr val="000000"/>
                </a:solidFill>
                <a:latin typeface="Nunito"/>
              </a:rPr>
              <a:t>Le revenu final des ménages, celui dont ils disposent pour consommer ou épargner, peut être donc calculé ainsi </a:t>
            </a:r>
          </a:p>
          <a:p>
            <a:pPr algn="ctr">
              <a:lnSpc>
                <a:spcPts val="1199"/>
              </a:lnSpc>
              <a:spcBef>
                <a:spcPct val="0"/>
              </a:spcBef>
            </a:pPr>
            <a:r>
              <a:rPr lang="en-US" sz="999">
                <a:solidFill>
                  <a:srgbClr val="000000"/>
                </a:solidFill>
                <a:latin typeface="Nunito"/>
              </a:rPr>
              <a:t>Revenu disponible = revenus primaires – prélèvements obligatoires + revenus de transfert</a:t>
            </a:r>
          </a:p>
          <a:p>
            <a:pPr algn="ctr">
              <a:lnSpc>
                <a:spcPts val="1199"/>
              </a:lnSpc>
              <a:spcBef>
                <a:spcPct val="0"/>
              </a:spcBef>
            </a:pPr>
            <a:r>
              <a:rPr lang="en-US" sz="999">
                <a:solidFill>
                  <a:srgbClr val="000000"/>
                </a:solidFill>
                <a:latin typeface="Nunito"/>
              </a:rPr>
              <a:t> </a:t>
            </a:r>
          </a:p>
          <a:p>
            <a:pPr>
              <a:lnSpc>
                <a:spcPts val="1199"/>
              </a:lnSpc>
              <a:spcBef>
                <a:spcPct val="0"/>
              </a:spcBef>
            </a:pPr>
            <a:r>
              <a:rPr lang="en-US" sz="999">
                <a:solidFill>
                  <a:srgbClr val="000000"/>
                </a:solidFill>
                <a:latin typeface="Nunito"/>
              </a:rPr>
              <a:t>Ainsi, pour les ménages les plus pauvres, les prélèvements obligatoires sont faibles et les revenus de transfert plus élevés ce qui permet de limiter les inégalités et améliorer leur consommation. Une augmentation du revenu disponible, si les prix n’augmentent pas ou augmentent dans une moindre mesure, permet une amélioration du pouvoir d’achat des ménages. Ce pouvoir d’achat mesure la quantité de biens et de services qui peuvent être consommés par un ménage. Il dépend donc du revenu disponible mais aussi du niveau de l’inflation.</a:t>
            </a:r>
          </a:p>
          <a:p>
            <a:pPr algn="r">
              <a:lnSpc>
                <a:spcPts val="720"/>
              </a:lnSpc>
              <a:spcBef>
                <a:spcPct val="0"/>
              </a:spcBef>
            </a:pPr>
            <a:r>
              <a:rPr lang="en-US" sz="600">
                <a:solidFill>
                  <a:srgbClr val="000000"/>
                </a:solidFill>
                <a:latin typeface="Nunito"/>
              </a:rPr>
              <a:t>source : https://www.maxicours.com/se/cours/comment-repartir-les-revenus</a:t>
            </a:r>
          </a:p>
          <a:p>
            <a:pPr>
              <a:lnSpc>
                <a:spcPts val="1199"/>
              </a:lnSpc>
              <a:spcBef>
                <a:spcPct val="0"/>
              </a:spcBef>
            </a:pPr>
          </a:p>
        </p:txBody>
      </p:sp>
      <p:sp>
        <p:nvSpPr>
          <p:cNvPr name="Freeform 21" id="21"/>
          <p:cNvSpPr/>
          <p:nvPr/>
        </p:nvSpPr>
        <p:spPr>
          <a:xfrm flipH="false" flipV="false" rot="0">
            <a:off x="3262588" y="6447056"/>
            <a:ext cx="3592660" cy="1796330"/>
          </a:xfrm>
          <a:custGeom>
            <a:avLst/>
            <a:gdLst/>
            <a:ahLst/>
            <a:cxnLst/>
            <a:rect r="r" b="b" t="t" l="l"/>
            <a:pathLst>
              <a:path h="1796330" w="3592660">
                <a:moveTo>
                  <a:pt x="0" y="0"/>
                </a:moveTo>
                <a:lnTo>
                  <a:pt x="3592660" y="0"/>
                </a:lnTo>
                <a:lnTo>
                  <a:pt x="3592660" y="1796329"/>
                </a:lnTo>
                <a:lnTo>
                  <a:pt x="0" y="1796329"/>
                </a:lnTo>
                <a:lnTo>
                  <a:pt x="0" y="0"/>
                </a:lnTo>
                <a:close/>
              </a:path>
            </a:pathLst>
          </a:custGeom>
          <a:blipFill>
            <a:blip r:embed="rId8"/>
            <a:stretch>
              <a:fillRect l="0" t="0" r="0" b="0"/>
            </a:stretch>
          </a:blipFill>
        </p:spPr>
      </p:sp>
      <p:sp>
        <p:nvSpPr>
          <p:cNvPr name="TextBox 22" id="22"/>
          <p:cNvSpPr txBox="true"/>
          <p:nvPr/>
        </p:nvSpPr>
        <p:spPr>
          <a:xfrm rot="0">
            <a:off x="190391" y="594075"/>
            <a:ext cx="7033682" cy="428625"/>
          </a:xfrm>
          <a:prstGeom prst="rect">
            <a:avLst/>
          </a:prstGeom>
        </p:spPr>
        <p:txBody>
          <a:bodyPr anchor="t" rtlCol="false" tIns="0" lIns="0" bIns="0" rIns="0">
            <a:spAutoFit/>
          </a:bodyPr>
          <a:lstStyle/>
          <a:p>
            <a:pPr algn="ctr" marL="0" indent="0" lvl="0">
              <a:lnSpc>
                <a:spcPts val="3150"/>
              </a:lnSpc>
            </a:pPr>
            <a:r>
              <a:rPr lang="en-US" sz="3500" spc="70">
                <a:solidFill>
                  <a:srgbClr val="2360D8"/>
                </a:solidFill>
                <a:latin typeface="Barlow Black Bold"/>
              </a:rPr>
              <a:t>FICHE EXPERTISE # 1</a:t>
            </a:r>
          </a:p>
        </p:txBody>
      </p:sp>
      <p:sp>
        <p:nvSpPr>
          <p:cNvPr name="TextBox 23" id="23"/>
          <p:cNvSpPr txBox="true"/>
          <p:nvPr/>
        </p:nvSpPr>
        <p:spPr>
          <a:xfrm rot="0">
            <a:off x="2926754" y="120366"/>
            <a:ext cx="4564145" cy="264159"/>
          </a:xfrm>
          <a:prstGeom prst="rect">
            <a:avLst/>
          </a:prstGeom>
        </p:spPr>
        <p:txBody>
          <a:bodyPr anchor="t" rtlCol="false" tIns="0" lIns="0" bIns="0" rIns="0">
            <a:spAutoFit/>
          </a:bodyPr>
          <a:lstStyle/>
          <a:p>
            <a:pPr algn="ctr">
              <a:lnSpc>
                <a:spcPts val="2240"/>
              </a:lnSpc>
            </a:pPr>
            <a:r>
              <a:rPr lang="en-US" sz="1600">
                <a:solidFill>
                  <a:srgbClr val="000000"/>
                </a:solidFill>
                <a:latin typeface="Open Sans"/>
                <a:ea typeface="Open Sans"/>
              </a:rPr>
              <a:t>💡 La consommation &amp; les ménages</a:t>
            </a:r>
          </a:p>
        </p:txBody>
      </p:sp>
      <p:sp>
        <p:nvSpPr>
          <p:cNvPr name="TextBox 24" id="24"/>
          <p:cNvSpPr txBox="true"/>
          <p:nvPr/>
        </p:nvSpPr>
        <p:spPr>
          <a:xfrm rot="0">
            <a:off x="541255" y="1558878"/>
            <a:ext cx="2455900" cy="2489199"/>
          </a:xfrm>
          <a:prstGeom prst="rect">
            <a:avLst/>
          </a:prstGeom>
        </p:spPr>
        <p:txBody>
          <a:bodyPr anchor="t" rtlCol="false" tIns="0" lIns="0" bIns="0" rIns="0">
            <a:spAutoFit/>
          </a:bodyPr>
          <a:lstStyle/>
          <a:p>
            <a:pPr>
              <a:lnSpc>
                <a:spcPts val="1254"/>
              </a:lnSpc>
              <a:spcBef>
                <a:spcPct val="0"/>
              </a:spcBef>
            </a:pPr>
            <a:r>
              <a:rPr lang="en-US" sz="1045">
                <a:solidFill>
                  <a:srgbClr val="000000"/>
                </a:solidFill>
                <a:latin typeface="Nunito"/>
              </a:rPr>
              <a:t>Pour calculer le pouvoir d’achat des ménages, il faut prendre en compte </a:t>
            </a:r>
          </a:p>
          <a:p>
            <a:pPr>
              <a:lnSpc>
                <a:spcPts val="1254"/>
              </a:lnSpc>
              <a:spcBef>
                <a:spcPct val="0"/>
              </a:spcBef>
            </a:pPr>
            <a:r>
              <a:rPr lang="en-US" sz="1045">
                <a:solidFill>
                  <a:srgbClr val="000000"/>
                </a:solidFill>
                <a:latin typeface="Nunito"/>
              </a:rPr>
              <a:t>le revenu disponible des ménages, c'est-à-dire les revenus d’activité, augmentés des prestations sociales reçues et diminués des impôts versés.</a:t>
            </a:r>
          </a:p>
          <a:p>
            <a:pPr>
              <a:lnSpc>
                <a:spcPts val="1254"/>
              </a:lnSpc>
              <a:spcBef>
                <a:spcPct val="0"/>
              </a:spcBef>
            </a:pPr>
          </a:p>
          <a:p>
            <a:pPr>
              <a:lnSpc>
                <a:spcPts val="1254"/>
              </a:lnSpc>
              <a:spcBef>
                <a:spcPct val="0"/>
              </a:spcBef>
            </a:pPr>
            <a:r>
              <a:rPr lang="en-US" sz="1045">
                <a:solidFill>
                  <a:srgbClr val="000000"/>
                </a:solidFill>
                <a:latin typeface="Nunito"/>
              </a:rPr>
              <a:t>Les revenus d’activité peuvent être </a:t>
            </a:r>
          </a:p>
          <a:p>
            <a:pPr>
              <a:lnSpc>
                <a:spcPts val="1254"/>
              </a:lnSpc>
              <a:spcBef>
                <a:spcPct val="0"/>
              </a:spcBef>
            </a:pPr>
            <a:r>
              <a:rPr lang="en-US" sz="1045">
                <a:solidFill>
                  <a:srgbClr val="000000"/>
                </a:solidFill>
                <a:latin typeface="Nunito"/>
              </a:rPr>
              <a:t>des revenus du travail (salaires pour les salariés, honoraires pour les professions libérales, revenus des artisans, des commerçants et des entrepreneurs) ;</a:t>
            </a:r>
          </a:p>
          <a:p>
            <a:pPr>
              <a:lnSpc>
                <a:spcPts val="1254"/>
              </a:lnSpc>
              <a:spcBef>
                <a:spcPct val="0"/>
              </a:spcBef>
            </a:pPr>
            <a:r>
              <a:rPr lang="en-US" sz="1045">
                <a:solidFill>
                  <a:srgbClr val="000000"/>
                </a:solidFill>
                <a:latin typeface="Nunito"/>
              </a:rPr>
              <a:t>des revenus de la propriété (intérêts, dividendes, loyers perçus…).</a:t>
            </a:r>
          </a:p>
          <a:p>
            <a:pPr algn="r">
              <a:lnSpc>
                <a:spcPts val="719"/>
              </a:lnSpc>
              <a:spcBef>
                <a:spcPct val="0"/>
              </a:spcBef>
            </a:pPr>
          </a:p>
          <a:p>
            <a:pPr algn="r">
              <a:lnSpc>
                <a:spcPts val="719"/>
              </a:lnSpc>
              <a:spcBef>
                <a:spcPct val="0"/>
              </a:spcBef>
            </a:pPr>
            <a:r>
              <a:rPr lang="en-US" sz="599">
                <a:solidFill>
                  <a:srgbClr val="000000"/>
                </a:solidFill>
                <a:latin typeface="Nunito"/>
              </a:rPr>
              <a:t>source : https://www.economie.gouv.fr/facileco</a:t>
            </a:r>
          </a:p>
          <a:p>
            <a:pPr>
              <a:lnSpc>
                <a:spcPts val="719"/>
              </a:lnSpc>
              <a:spcBef>
                <a:spcPct val="0"/>
              </a:spcBef>
            </a:pPr>
          </a:p>
        </p:txBody>
      </p:sp>
      <p:sp>
        <p:nvSpPr>
          <p:cNvPr name="TextBox 25" id="25"/>
          <p:cNvSpPr txBox="true"/>
          <p:nvPr/>
        </p:nvSpPr>
        <p:spPr>
          <a:xfrm rot="0">
            <a:off x="541255" y="6389546"/>
            <a:ext cx="2385499" cy="1920875"/>
          </a:xfrm>
          <a:prstGeom prst="rect">
            <a:avLst/>
          </a:prstGeom>
        </p:spPr>
        <p:txBody>
          <a:bodyPr anchor="t" rtlCol="false" tIns="0" lIns="0" bIns="0" rIns="0">
            <a:spAutoFit/>
          </a:bodyPr>
          <a:lstStyle/>
          <a:p>
            <a:pPr marL="215899" indent="-107949" lvl="1">
              <a:lnSpc>
                <a:spcPts val="1199"/>
              </a:lnSpc>
              <a:buFont typeface="Arial"/>
              <a:buChar char="•"/>
            </a:pPr>
            <a:r>
              <a:rPr lang="en-US" sz="999">
                <a:solidFill>
                  <a:srgbClr val="000000"/>
                </a:solidFill>
                <a:latin typeface="Nunito"/>
              </a:rPr>
              <a:t>Les revenus mixtes viennent à la fois du patrimoine mais aussi du travail. C’est le revenu des travailleurs indépendants, des entrepreneurs individuels. Un commerçant va prendre une partie de ses bénéfices comme revenu ; cela proviendra de ses possessions (le commerce) mais aussi de son travail dans ce commerce. Cela concerne par exemple les médecins, les avocats…</a:t>
            </a:r>
          </a:p>
          <a:p>
            <a:pPr algn="r">
              <a:lnSpc>
                <a:spcPts val="719"/>
              </a:lnSpc>
            </a:pPr>
            <a:r>
              <a:rPr lang="en-US" sz="600">
                <a:solidFill>
                  <a:srgbClr val="000000"/>
                </a:solidFill>
                <a:latin typeface="Nunito"/>
              </a:rPr>
              <a:t>source : https://www.maxicours.com/se/cours/comment-repartir-les-revenus</a:t>
            </a:r>
          </a:p>
          <a:p>
            <a:pPr>
              <a:lnSpc>
                <a:spcPts val="1199"/>
              </a:lnSpc>
              <a:spcBef>
                <a:spcPct val="0"/>
              </a:spcBef>
            </a:pPr>
          </a:p>
        </p:txBody>
      </p:sp>
      <p:sp>
        <p:nvSpPr>
          <p:cNvPr name="Freeform 26" id="26"/>
          <p:cNvSpPr/>
          <p:nvPr/>
        </p:nvSpPr>
        <p:spPr>
          <a:xfrm flipH="false" flipV="false" rot="0">
            <a:off x="47363" y="10359500"/>
            <a:ext cx="795035" cy="280581"/>
          </a:xfrm>
          <a:custGeom>
            <a:avLst/>
            <a:gdLst/>
            <a:ahLst/>
            <a:cxnLst/>
            <a:rect r="r" b="b" t="t" l="l"/>
            <a:pathLst>
              <a:path h="280581" w="795035">
                <a:moveTo>
                  <a:pt x="0" y="0"/>
                </a:moveTo>
                <a:lnTo>
                  <a:pt x="795035" y="0"/>
                </a:lnTo>
                <a:lnTo>
                  <a:pt x="795035" y="280581"/>
                </a:lnTo>
                <a:lnTo>
                  <a:pt x="0" y="280581"/>
                </a:lnTo>
                <a:lnTo>
                  <a:pt x="0" y="0"/>
                </a:lnTo>
                <a:close/>
              </a:path>
            </a:pathLst>
          </a:custGeom>
          <a:blipFill>
            <a:blip r:embed="rId9"/>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3261" y="968790"/>
            <a:ext cx="7546739" cy="594995"/>
          </a:xfrm>
          <a:prstGeom prst="rect">
            <a:avLst/>
          </a:prstGeom>
        </p:spPr>
        <p:txBody>
          <a:bodyPr anchor="t" rtlCol="false" tIns="0" lIns="0" bIns="0" rIns="0">
            <a:spAutoFit/>
          </a:bodyPr>
          <a:lstStyle/>
          <a:p>
            <a:pPr algn="ctr">
              <a:lnSpc>
                <a:spcPts val="3079"/>
              </a:lnSpc>
            </a:pPr>
            <a:r>
              <a:rPr lang="en-US" sz="2199">
                <a:solidFill>
                  <a:srgbClr val="000000"/>
                </a:solidFill>
                <a:latin typeface="Open Sans Extra Bold"/>
              </a:rPr>
              <a:t>Les postes et coefficients  budgétaires</a:t>
            </a:r>
          </a:p>
          <a:p>
            <a:pPr algn="just">
              <a:lnSpc>
                <a:spcPts val="1679"/>
              </a:lnSpc>
            </a:pPr>
          </a:p>
        </p:txBody>
      </p:sp>
      <p:sp>
        <p:nvSpPr>
          <p:cNvPr name="Freeform 3" id="3"/>
          <p:cNvSpPr/>
          <p:nvPr/>
        </p:nvSpPr>
        <p:spPr>
          <a:xfrm flipH="false" flipV="false" rot="4099045">
            <a:off x="136811" y="657875"/>
            <a:ext cx="795963" cy="539265"/>
          </a:xfrm>
          <a:custGeom>
            <a:avLst/>
            <a:gdLst/>
            <a:ahLst/>
            <a:cxnLst/>
            <a:rect r="r" b="b" t="t" l="l"/>
            <a:pathLst>
              <a:path h="539265" w="795963">
                <a:moveTo>
                  <a:pt x="0" y="0"/>
                </a:moveTo>
                <a:lnTo>
                  <a:pt x="795962" y="0"/>
                </a:lnTo>
                <a:lnTo>
                  <a:pt x="795962" y="539265"/>
                </a:lnTo>
                <a:lnTo>
                  <a:pt x="0" y="5392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454969" y="3624768"/>
            <a:ext cx="3816390" cy="1207091"/>
            <a:chOff x="0" y="0"/>
            <a:chExt cx="36438988" cy="11525335"/>
          </a:xfrm>
        </p:grpSpPr>
        <p:sp>
          <p:nvSpPr>
            <p:cNvPr name="Freeform 5" id="5"/>
            <p:cNvSpPr/>
            <p:nvPr/>
          </p:nvSpPr>
          <p:spPr>
            <a:xfrm flipH="false" flipV="false" rot="0">
              <a:off x="72390" y="72390"/>
              <a:ext cx="36294209" cy="11380555"/>
            </a:xfrm>
            <a:custGeom>
              <a:avLst/>
              <a:gdLst/>
              <a:ahLst/>
              <a:cxnLst/>
              <a:rect r="r" b="b" t="t" l="l"/>
              <a:pathLst>
                <a:path h="11380555" w="36294209">
                  <a:moveTo>
                    <a:pt x="0" y="0"/>
                  </a:moveTo>
                  <a:lnTo>
                    <a:pt x="36294209" y="0"/>
                  </a:lnTo>
                  <a:lnTo>
                    <a:pt x="36294209" y="11380555"/>
                  </a:lnTo>
                  <a:lnTo>
                    <a:pt x="0" y="11380555"/>
                  </a:lnTo>
                  <a:lnTo>
                    <a:pt x="0" y="0"/>
                  </a:lnTo>
                  <a:close/>
                </a:path>
              </a:pathLst>
            </a:custGeom>
            <a:solidFill>
              <a:srgbClr val="FFFFFF"/>
            </a:solidFill>
          </p:spPr>
        </p:sp>
        <p:sp>
          <p:nvSpPr>
            <p:cNvPr name="Freeform 6" id="6"/>
            <p:cNvSpPr/>
            <p:nvPr/>
          </p:nvSpPr>
          <p:spPr>
            <a:xfrm flipH="false" flipV="false" rot="0">
              <a:off x="0" y="0"/>
              <a:ext cx="36438988" cy="11525335"/>
            </a:xfrm>
            <a:custGeom>
              <a:avLst/>
              <a:gdLst/>
              <a:ahLst/>
              <a:cxnLst/>
              <a:rect r="r" b="b" t="t" l="l"/>
              <a:pathLst>
                <a:path h="11525335" w="36438988">
                  <a:moveTo>
                    <a:pt x="36294206" y="11380555"/>
                  </a:moveTo>
                  <a:lnTo>
                    <a:pt x="36438988" y="11380555"/>
                  </a:lnTo>
                  <a:lnTo>
                    <a:pt x="36438988" y="11525335"/>
                  </a:lnTo>
                  <a:lnTo>
                    <a:pt x="36294206" y="11525335"/>
                  </a:lnTo>
                  <a:lnTo>
                    <a:pt x="36294206" y="11380555"/>
                  </a:lnTo>
                  <a:close/>
                  <a:moveTo>
                    <a:pt x="0" y="144780"/>
                  </a:moveTo>
                  <a:lnTo>
                    <a:pt x="144780" y="144780"/>
                  </a:lnTo>
                  <a:lnTo>
                    <a:pt x="144780" y="11380555"/>
                  </a:lnTo>
                  <a:lnTo>
                    <a:pt x="0" y="11380555"/>
                  </a:lnTo>
                  <a:lnTo>
                    <a:pt x="0" y="144780"/>
                  </a:lnTo>
                  <a:close/>
                  <a:moveTo>
                    <a:pt x="0" y="11380555"/>
                  </a:moveTo>
                  <a:lnTo>
                    <a:pt x="144780" y="11380555"/>
                  </a:lnTo>
                  <a:lnTo>
                    <a:pt x="144780" y="11525335"/>
                  </a:lnTo>
                  <a:lnTo>
                    <a:pt x="0" y="11525335"/>
                  </a:lnTo>
                  <a:lnTo>
                    <a:pt x="0" y="11380555"/>
                  </a:lnTo>
                  <a:close/>
                  <a:moveTo>
                    <a:pt x="36294206" y="144780"/>
                  </a:moveTo>
                  <a:lnTo>
                    <a:pt x="36438988" y="144780"/>
                  </a:lnTo>
                  <a:lnTo>
                    <a:pt x="36438988" y="11380555"/>
                  </a:lnTo>
                  <a:lnTo>
                    <a:pt x="36294206" y="11380555"/>
                  </a:lnTo>
                  <a:lnTo>
                    <a:pt x="36294206" y="144780"/>
                  </a:lnTo>
                  <a:close/>
                  <a:moveTo>
                    <a:pt x="144780" y="11380555"/>
                  </a:moveTo>
                  <a:lnTo>
                    <a:pt x="36294206" y="11380555"/>
                  </a:lnTo>
                  <a:lnTo>
                    <a:pt x="36294206" y="11525335"/>
                  </a:lnTo>
                  <a:lnTo>
                    <a:pt x="144780" y="11525335"/>
                  </a:lnTo>
                  <a:lnTo>
                    <a:pt x="144780" y="11380555"/>
                  </a:lnTo>
                  <a:close/>
                  <a:moveTo>
                    <a:pt x="36294206" y="0"/>
                  </a:moveTo>
                  <a:lnTo>
                    <a:pt x="36438988" y="0"/>
                  </a:lnTo>
                  <a:lnTo>
                    <a:pt x="36438988" y="144780"/>
                  </a:lnTo>
                  <a:lnTo>
                    <a:pt x="36294206" y="144780"/>
                  </a:lnTo>
                  <a:lnTo>
                    <a:pt x="36294206" y="0"/>
                  </a:lnTo>
                  <a:close/>
                  <a:moveTo>
                    <a:pt x="0" y="0"/>
                  </a:moveTo>
                  <a:lnTo>
                    <a:pt x="144780" y="0"/>
                  </a:lnTo>
                  <a:lnTo>
                    <a:pt x="144780" y="144780"/>
                  </a:lnTo>
                  <a:lnTo>
                    <a:pt x="0" y="144780"/>
                  </a:lnTo>
                  <a:lnTo>
                    <a:pt x="0" y="0"/>
                  </a:lnTo>
                  <a:close/>
                  <a:moveTo>
                    <a:pt x="144780" y="0"/>
                  </a:moveTo>
                  <a:lnTo>
                    <a:pt x="36294206" y="0"/>
                  </a:lnTo>
                  <a:lnTo>
                    <a:pt x="36294206" y="144780"/>
                  </a:lnTo>
                  <a:lnTo>
                    <a:pt x="144780" y="144780"/>
                  </a:lnTo>
                  <a:lnTo>
                    <a:pt x="144780" y="0"/>
                  </a:lnTo>
                  <a:close/>
                </a:path>
              </a:pathLst>
            </a:custGeom>
            <a:solidFill>
              <a:srgbClr val="000000"/>
            </a:solidFill>
          </p:spPr>
        </p:sp>
      </p:grpSp>
      <p:grpSp>
        <p:nvGrpSpPr>
          <p:cNvPr name="Group 7" id="7"/>
          <p:cNvGrpSpPr/>
          <p:nvPr/>
        </p:nvGrpSpPr>
        <p:grpSpPr>
          <a:xfrm rot="0">
            <a:off x="454969" y="1644599"/>
            <a:ext cx="6777794" cy="1942069"/>
            <a:chOff x="0" y="0"/>
            <a:chExt cx="64714546" cy="18542927"/>
          </a:xfrm>
        </p:grpSpPr>
        <p:sp>
          <p:nvSpPr>
            <p:cNvPr name="Freeform 8" id="8"/>
            <p:cNvSpPr/>
            <p:nvPr/>
          </p:nvSpPr>
          <p:spPr>
            <a:xfrm flipH="false" flipV="false" rot="0">
              <a:off x="72390" y="72390"/>
              <a:ext cx="64569767" cy="18398148"/>
            </a:xfrm>
            <a:custGeom>
              <a:avLst/>
              <a:gdLst/>
              <a:ahLst/>
              <a:cxnLst/>
              <a:rect r="r" b="b" t="t" l="l"/>
              <a:pathLst>
                <a:path h="18398148" w="64569767">
                  <a:moveTo>
                    <a:pt x="0" y="0"/>
                  </a:moveTo>
                  <a:lnTo>
                    <a:pt x="64569767" y="0"/>
                  </a:lnTo>
                  <a:lnTo>
                    <a:pt x="64569767" y="18398148"/>
                  </a:lnTo>
                  <a:lnTo>
                    <a:pt x="0" y="18398148"/>
                  </a:lnTo>
                  <a:lnTo>
                    <a:pt x="0" y="0"/>
                  </a:lnTo>
                  <a:close/>
                </a:path>
              </a:pathLst>
            </a:custGeom>
            <a:solidFill>
              <a:srgbClr val="FFFFFF"/>
            </a:solidFill>
          </p:spPr>
        </p:sp>
        <p:sp>
          <p:nvSpPr>
            <p:cNvPr name="Freeform 9" id="9"/>
            <p:cNvSpPr/>
            <p:nvPr/>
          </p:nvSpPr>
          <p:spPr>
            <a:xfrm flipH="false" flipV="false" rot="0">
              <a:off x="0" y="0"/>
              <a:ext cx="64714549" cy="18542927"/>
            </a:xfrm>
            <a:custGeom>
              <a:avLst/>
              <a:gdLst/>
              <a:ahLst/>
              <a:cxnLst/>
              <a:rect r="r" b="b" t="t" l="l"/>
              <a:pathLst>
                <a:path h="18542927" w="64714549">
                  <a:moveTo>
                    <a:pt x="64569764" y="18398147"/>
                  </a:moveTo>
                  <a:lnTo>
                    <a:pt x="64714549" y="18398147"/>
                  </a:lnTo>
                  <a:lnTo>
                    <a:pt x="64714549" y="18542927"/>
                  </a:lnTo>
                  <a:lnTo>
                    <a:pt x="64569764" y="18542927"/>
                  </a:lnTo>
                  <a:lnTo>
                    <a:pt x="64569764" y="18398147"/>
                  </a:lnTo>
                  <a:close/>
                  <a:moveTo>
                    <a:pt x="0" y="144780"/>
                  </a:moveTo>
                  <a:lnTo>
                    <a:pt x="144780" y="144780"/>
                  </a:lnTo>
                  <a:lnTo>
                    <a:pt x="144780" y="18398147"/>
                  </a:lnTo>
                  <a:lnTo>
                    <a:pt x="0" y="18398147"/>
                  </a:lnTo>
                  <a:lnTo>
                    <a:pt x="0" y="144780"/>
                  </a:lnTo>
                  <a:close/>
                  <a:moveTo>
                    <a:pt x="0" y="18398147"/>
                  </a:moveTo>
                  <a:lnTo>
                    <a:pt x="144780" y="18398147"/>
                  </a:lnTo>
                  <a:lnTo>
                    <a:pt x="144780" y="18542927"/>
                  </a:lnTo>
                  <a:lnTo>
                    <a:pt x="0" y="18542927"/>
                  </a:lnTo>
                  <a:lnTo>
                    <a:pt x="0" y="18398147"/>
                  </a:lnTo>
                  <a:close/>
                  <a:moveTo>
                    <a:pt x="64569764" y="144780"/>
                  </a:moveTo>
                  <a:lnTo>
                    <a:pt x="64714549" y="144780"/>
                  </a:lnTo>
                  <a:lnTo>
                    <a:pt x="64714549" y="18398147"/>
                  </a:lnTo>
                  <a:lnTo>
                    <a:pt x="64569764" y="18398147"/>
                  </a:lnTo>
                  <a:lnTo>
                    <a:pt x="64569764" y="144780"/>
                  </a:lnTo>
                  <a:close/>
                  <a:moveTo>
                    <a:pt x="144780" y="18398147"/>
                  </a:moveTo>
                  <a:lnTo>
                    <a:pt x="64569764" y="18398147"/>
                  </a:lnTo>
                  <a:lnTo>
                    <a:pt x="64569764" y="18542927"/>
                  </a:lnTo>
                  <a:lnTo>
                    <a:pt x="144780" y="18542927"/>
                  </a:lnTo>
                  <a:lnTo>
                    <a:pt x="144780" y="18398147"/>
                  </a:lnTo>
                  <a:close/>
                  <a:moveTo>
                    <a:pt x="64569764" y="0"/>
                  </a:moveTo>
                  <a:lnTo>
                    <a:pt x="64714549" y="0"/>
                  </a:lnTo>
                  <a:lnTo>
                    <a:pt x="64714549" y="144780"/>
                  </a:lnTo>
                  <a:lnTo>
                    <a:pt x="64569764" y="144780"/>
                  </a:lnTo>
                  <a:lnTo>
                    <a:pt x="64569764" y="0"/>
                  </a:lnTo>
                  <a:close/>
                  <a:moveTo>
                    <a:pt x="0" y="0"/>
                  </a:moveTo>
                  <a:lnTo>
                    <a:pt x="144780" y="0"/>
                  </a:lnTo>
                  <a:lnTo>
                    <a:pt x="144780" y="144780"/>
                  </a:lnTo>
                  <a:lnTo>
                    <a:pt x="0" y="144780"/>
                  </a:lnTo>
                  <a:lnTo>
                    <a:pt x="0" y="0"/>
                  </a:lnTo>
                  <a:close/>
                  <a:moveTo>
                    <a:pt x="144780" y="0"/>
                  </a:moveTo>
                  <a:lnTo>
                    <a:pt x="64569764" y="0"/>
                  </a:lnTo>
                  <a:lnTo>
                    <a:pt x="64569764" y="144780"/>
                  </a:lnTo>
                  <a:lnTo>
                    <a:pt x="144780" y="144780"/>
                  </a:lnTo>
                  <a:lnTo>
                    <a:pt x="144780" y="0"/>
                  </a:lnTo>
                  <a:close/>
                </a:path>
              </a:pathLst>
            </a:custGeom>
            <a:solidFill>
              <a:srgbClr val="000000"/>
            </a:solidFill>
          </p:spPr>
        </p:sp>
      </p:grpSp>
      <p:sp>
        <p:nvSpPr>
          <p:cNvPr name="Freeform 10" id="10"/>
          <p:cNvSpPr/>
          <p:nvPr/>
        </p:nvSpPr>
        <p:spPr>
          <a:xfrm flipH="false" flipV="false" rot="0">
            <a:off x="4454015" y="4115996"/>
            <a:ext cx="2778748" cy="3502216"/>
          </a:xfrm>
          <a:custGeom>
            <a:avLst/>
            <a:gdLst/>
            <a:ahLst/>
            <a:cxnLst/>
            <a:rect r="r" b="b" t="t" l="l"/>
            <a:pathLst>
              <a:path h="3502216" w="2778748">
                <a:moveTo>
                  <a:pt x="0" y="0"/>
                </a:moveTo>
                <a:lnTo>
                  <a:pt x="2778748" y="0"/>
                </a:lnTo>
                <a:lnTo>
                  <a:pt x="2778748" y="3502215"/>
                </a:lnTo>
                <a:lnTo>
                  <a:pt x="0" y="3502215"/>
                </a:lnTo>
                <a:lnTo>
                  <a:pt x="0" y="0"/>
                </a:lnTo>
                <a:close/>
              </a:path>
            </a:pathLst>
          </a:custGeom>
          <a:blipFill>
            <a:blip r:embed="rId4"/>
            <a:stretch>
              <a:fillRect l="0" t="-18673" r="0" b="-17131"/>
            </a:stretch>
          </a:blipFill>
        </p:spPr>
      </p:sp>
      <p:grpSp>
        <p:nvGrpSpPr>
          <p:cNvPr name="Group 11" id="11"/>
          <p:cNvGrpSpPr/>
          <p:nvPr/>
        </p:nvGrpSpPr>
        <p:grpSpPr>
          <a:xfrm rot="0">
            <a:off x="361031" y="7839009"/>
            <a:ext cx="6871732" cy="2418880"/>
            <a:chOff x="0" y="0"/>
            <a:chExt cx="42701637" cy="15031161"/>
          </a:xfrm>
        </p:grpSpPr>
        <p:sp>
          <p:nvSpPr>
            <p:cNvPr name="Freeform 12" id="12"/>
            <p:cNvSpPr/>
            <p:nvPr/>
          </p:nvSpPr>
          <p:spPr>
            <a:xfrm flipH="false" flipV="false" rot="0">
              <a:off x="72390" y="72390"/>
              <a:ext cx="42556856" cy="14886382"/>
            </a:xfrm>
            <a:custGeom>
              <a:avLst/>
              <a:gdLst/>
              <a:ahLst/>
              <a:cxnLst/>
              <a:rect r="r" b="b" t="t" l="l"/>
              <a:pathLst>
                <a:path h="14886382" w="42556856">
                  <a:moveTo>
                    <a:pt x="0" y="0"/>
                  </a:moveTo>
                  <a:lnTo>
                    <a:pt x="42556856" y="0"/>
                  </a:lnTo>
                  <a:lnTo>
                    <a:pt x="42556856" y="14886382"/>
                  </a:lnTo>
                  <a:lnTo>
                    <a:pt x="0" y="14886382"/>
                  </a:lnTo>
                  <a:lnTo>
                    <a:pt x="0" y="0"/>
                  </a:lnTo>
                  <a:close/>
                </a:path>
              </a:pathLst>
            </a:custGeom>
            <a:solidFill>
              <a:srgbClr val="FFFFFF"/>
            </a:solidFill>
          </p:spPr>
        </p:sp>
        <p:sp>
          <p:nvSpPr>
            <p:cNvPr name="Freeform 13" id="13"/>
            <p:cNvSpPr/>
            <p:nvPr/>
          </p:nvSpPr>
          <p:spPr>
            <a:xfrm flipH="false" flipV="false" rot="0">
              <a:off x="0" y="0"/>
              <a:ext cx="42701639" cy="15031162"/>
            </a:xfrm>
            <a:custGeom>
              <a:avLst/>
              <a:gdLst/>
              <a:ahLst/>
              <a:cxnLst/>
              <a:rect r="r" b="b" t="t" l="l"/>
              <a:pathLst>
                <a:path h="15031162" w="42701639">
                  <a:moveTo>
                    <a:pt x="42556857" y="14886381"/>
                  </a:moveTo>
                  <a:lnTo>
                    <a:pt x="42701639" y="14886381"/>
                  </a:lnTo>
                  <a:lnTo>
                    <a:pt x="42701639" y="15031162"/>
                  </a:lnTo>
                  <a:lnTo>
                    <a:pt x="42556857" y="15031162"/>
                  </a:lnTo>
                  <a:lnTo>
                    <a:pt x="42556857" y="14886381"/>
                  </a:lnTo>
                  <a:close/>
                  <a:moveTo>
                    <a:pt x="0" y="144780"/>
                  </a:moveTo>
                  <a:lnTo>
                    <a:pt x="144780" y="144780"/>
                  </a:lnTo>
                  <a:lnTo>
                    <a:pt x="144780" y="14886381"/>
                  </a:lnTo>
                  <a:lnTo>
                    <a:pt x="0" y="14886381"/>
                  </a:lnTo>
                  <a:lnTo>
                    <a:pt x="0" y="144780"/>
                  </a:lnTo>
                  <a:close/>
                  <a:moveTo>
                    <a:pt x="0" y="14886381"/>
                  </a:moveTo>
                  <a:lnTo>
                    <a:pt x="144780" y="14886381"/>
                  </a:lnTo>
                  <a:lnTo>
                    <a:pt x="144780" y="15031162"/>
                  </a:lnTo>
                  <a:lnTo>
                    <a:pt x="0" y="15031162"/>
                  </a:lnTo>
                  <a:lnTo>
                    <a:pt x="0" y="14886381"/>
                  </a:lnTo>
                  <a:close/>
                  <a:moveTo>
                    <a:pt x="42556857" y="144780"/>
                  </a:moveTo>
                  <a:lnTo>
                    <a:pt x="42701639" y="144780"/>
                  </a:lnTo>
                  <a:lnTo>
                    <a:pt x="42701639" y="14886381"/>
                  </a:lnTo>
                  <a:lnTo>
                    <a:pt x="42556857" y="14886381"/>
                  </a:lnTo>
                  <a:lnTo>
                    <a:pt x="42556857" y="144780"/>
                  </a:lnTo>
                  <a:close/>
                  <a:moveTo>
                    <a:pt x="144780" y="14886381"/>
                  </a:moveTo>
                  <a:lnTo>
                    <a:pt x="42556857" y="14886381"/>
                  </a:lnTo>
                  <a:lnTo>
                    <a:pt x="42556857" y="15031162"/>
                  </a:lnTo>
                  <a:lnTo>
                    <a:pt x="144780" y="15031162"/>
                  </a:lnTo>
                  <a:lnTo>
                    <a:pt x="144780" y="14886381"/>
                  </a:lnTo>
                  <a:close/>
                  <a:moveTo>
                    <a:pt x="42556857" y="0"/>
                  </a:moveTo>
                  <a:lnTo>
                    <a:pt x="42701639" y="0"/>
                  </a:lnTo>
                  <a:lnTo>
                    <a:pt x="42701639" y="144780"/>
                  </a:lnTo>
                  <a:lnTo>
                    <a:pt x="42556857" y="144780"/>
                  </a:lnTo>
                  <a:lnTo>
                    <a:pt x="42556857" y="0"/>
                  </a:lnTo>
                  <a:close/>
                  <a:moveTo>
                    <a:pt x="0" y="0"/>
                  </a:moveTo>
                  <a:lnTo>
                    <a:pt x="144780" y="0"/>
                  </a:lnTo>
                  <a:lnTo>
                    <a:pt x="144780" y="144780"/>
                  </a:lnTo>
                  <a:lnTo>
                    <a:pt x="0" y="144780"/>
                  </a:lnTo>
                  <a:lnTo>
                    <a:pt x="0" y="0"/>
                  </a:lnTo>
                  <a:close/>
                  <a:moveTo>
                    <a:pt x="144780" y="0"/>
                  </a:moveTo>
                  <a:lnTo>
                    <a:pt x="42556857" y="0"/>
                  </a:lnTo>
                  <a:lnTo>
                    <a:pt x="42556857" y="144780"/>
                  </a:lnTo>
                  <a:lnTo>
                    <a:pt x="144780" y="144780"/>
                  </a:lnTo>
                  <a:lnTo>
                    <a:pt x="144780" y="0"/>
                  </a:lnTo>
                  <a:close/>
                </a:path>
              </a:pathLst>
            </a:custGeom>
            <a:solidFill>
              <a:srgbClr val="000000"/>
            </a:solidFill>
          </p:spPr>
        </p:sp>
      </p:grpSp>
      <p:sp>
        <p:nvSpPr>
          <p:cNvPr name="Freeform 14" id="14"/>
          <p:cNvSpPr/>
          <p:nvPr/>
        </p:nvSpPr>
        <p:spPr>
          <a:xfrm flipH="false" flipV="false" rot="0">
            <a:off x="361031" y="5059008"/>
            <a:ext cx="3910328" cy="2737230"/>
          </a:xfrm>
          <a:custGeom>
            <a:avLst/>
            <a:gdLst/>
            <a:ahLst/>
            <a:cxnLst/>
            <a:rect r="r" b="b" t="t" l="l"/>
            <a:pathLst>
              <a:path h="2737230" w="3910328">
                <a:moveTo>
                  <a:pt x="0" y="0"/>
                </a:moveTo>
                <a:lnTo>
                  <a:pt x="3910328" y="0"/>
                </a:lnTo>
                <a:lnTo>
                  <a:pt x="3910328" y="2737230"/>
                </a:lnTo>
                <a:lnTo>
                  <a:pt x="0" y="2737230"/>
                </a:lnTo>
                <a:lnTo>
                  <a:pt x="0" y="0"/>
                </a:lnTo>
                <a:close/>
              </a:path>
            </a:pathLst>
          </a:custGeom>
          <a:blipFill>
            <a:blip r:embed="rId5"/>
            <a:stretch>
              <a:fillRect l="0" t="0" r="0" b="0"/>
            </a:stretch>
          </a:blipFill>
        </p:spPr>
      </p:sp>
      <p:sp>
        <p:nvSpPr>
          <p:cNvPr name="TextBox 15" id="15"/>
          <p:cNvSpPr txBox="true"/>
          <p:nvPr/>
        </p:nvSpPr>
        <p:spPr>
          <a:xfrm rot="0">
            <a:off x="0" y="578265"/>
            <a:ext cx="7546739" cy="428625"/>
          </a:xfrm>
          <a:prstGeom prst="rect">
            <a:avLst/>
          </a:prstGeom>
        </p:spPr>
        <p:txBody>
          <a:bodyPr anchor="t" rtlCol="false" tIns="0" lIns="0" bIns="0" rIns="0">
            <a:spAutoFit/>
          </a:bodyPr>
          <a:lstStyle/>
          <a:p>
            <a:pPr algn="ctr" marL="0" indent="0" lvl="0">
              <a:lnSpc>
                <a:spcPts val="3150"/>
              </a:lnSpc>
            </a:pPr>
            <a:r>
              <a:rPr lang="en-US" sz="3500" spc="70">
                <a:solidFill>
                  <a:srgbClr val="2360D8"/>
                </a:solidFill>
                <a:latin typeface="Barlow Black Bold"/>
              </a:rPr>
              <a:t>FICHE EXPERTISE # 2</a:t>
            </a:r>
          </a:p>
        </p:txBody>
      </p:sp>
      <p:sp>
        <p:nvSpPr>
          <p:cNvPr name="TextBox 16" id="16"/>
          <p:cNvSpPr txBox="true"/>
          <p:nvPr/>
        </p:nvSpPr>
        <p:spPr>
          <a:xfrm rot="0">
            <a:off x="2995855" y="145150"/>
            <a:ext cx="4564145" cy="264159"/>
          </a:xfrm>
          <a:prstGeom prst="rect">
            <a:avLst/>
          </a:prstGeom>
        </p:spPr>
        <p:txBody>
          <a:bodyPr anchor="t" rtlCol="false" tIns="0" lIns="0" bIns="0" rIns="0">
            <a:spAutoFit/>
          </a:bodyPr>
          <a:lstStyle/>
          <a:p>
            <a:pPr algn="ctr">
              <a:lnSpc>
                <a:spcPts val="2240"/>
              </a:lnSpc>
            </a:pPr>
            <a:r>
              <a:rPr lang="en-US" sz="1600">
                <a:solidFill>
                  <a:srgbClr val="000000"/>
                </a:solidFill>
                <a:latin typeface="Open Sans"/>
                <a:ea typeface="Open Sans"/>
              </a:rPr>
              <a:t>💡 La consommation &amp; les ménages</a:t>
            </a:r>
          </a:p>
        </p:txBody>
      </p:sp>
      <p:sp>
        <p:nvSpPr>
          <p:cNvPr name="TextBox 17" id="17"/>
          <p:cNvSpPr txBox="true"/>
          <p:nvPr/>
        </p:nvSpPr>
        <p:spPr>
          <a:xfrm rot="0">
            <a:off x="454969" y="3786693"/>
            <a:ext cx="3641642" cy="965211"/>
          </a:xfrm>
          <a:prstGeom prst="rect">
            <a:avLst/>
          </a:prstGeom>
        </p:spPr>
        <p:txBody>
          <a:bodyPr anchor="t" rtlCol="false" tIns="0" lIns="0" bIns="0" rIns="0">
            <a:spAutoFit/>
          </a:bodyPr>
          <a:lstStyle/>
          <a:p>
            <a:pPr algn="ctr">
              <a:lnSpc>
                <a:spcPts val="1200"/>
              </a:lnSpc>
              <a:spcBef>
                <a:spcPct val="0"/>
              </a:spcBef>
            </a:pPr>
            <a:r>
              <a:rPr lang="en-US" sz="1000">
                <a:solidFill>
                  <a:srgbClr val="000000"/>
                </a:solidFill>
                <a:latin typeface="Nunito"/>
              </a:rPr>
              <a:t>Le coefficient budgétaire est la part du budget d'un ménage ou d'un individu dédiée à l'achat d'un produit ou service ou d'une famille de produits ou services.</a:t>
            </a:r>
          </a:p>
          <a:p>
            <a:pPr algn="ctr">
              <a:lnSpc>
                <a:spcPts val="1200"/>
              </a:lnSpc>
              <a:spcBef>
                <a:spcPct val="0"/>
              </a:spcBef>
            </a:pPr>
            <a:r>
              <a:rPr lang="en-US" sz="1000">
                <a:solidFill>
                  <a:srgbClr val="000000"/>
                </a:solidFill>
                <a:latin typeface="Nunito"/>
              </a:rPr>
              <a:t>Un coefficient budgétaire est donc le rapport de la dépense consacrée à un bien ou service particulier </a:t>
            </a:r>
          </a:p>
          <a:p>
            <a:pPr algn="ctr">
              <a:lnSpc>
                <a:spcPts val="1200"/>
              </a:lnSpc>
              <a:spcBef>
                <a:spcPct val="0"/>
              </a:spcBef>
            </a:pPr>
            <a:r>
              <a:rPr lang="en-US" sz="1000">
                <a:solidFill>
                  <a:srgbClr val="000000"/>
                </a:solidFill>
                <a:latin typeface="Nunito"/>
              </a:rPr>
              <a:t>(exemple : alimentation, logement...) à la dépense totale.</a:t>
            </a:r>
          </a:p>
          <a:p>
            <a:pPr algn="r">
              <a:lnSpc>
                <a:spcPts val="720"/>
              </a:lnSpc>
              <a:spcBef>
                <a:spcPct val="0"/>
              </a:spcBef>
            </a:pPr>
            <a:r>
              <a:rPr lang="en-US" sz="600">
                <a:solidFill>
                  <a:srgbClr val="000000"/>
                </a:solidFill>
                <a:latin typeface="Nunito"/>
              </a:rPr>
              <a:t>source : https://www.definitions-marketing.com Écrit par </a:t>
            </a:r>
            <a:r>
              <a:rPr lang="en-US" sz="600" u="sng">
                <a:solidFill>
                  <a:srgbClr val="000000"/>
                </a:solidFill>
                <a:latin typeface="Nunito"/>
                <a:hlinkClick r:id="rId6" tooltip="https://www.definitions-marketing.com/auteur/"/>
              </a:rPr>
              <a:t>B. Bathelot</a:t>
            </a:r>
            <a:r>
              <a:rPr lang="en-US" sz="600">
                <a:solidFill>
                  <a:srgbClr val="000000"/>
                </a:solidFill>
                <a:latin typeface="Nunito"/>
              </a:rPr>
              <a:t>, modifié le 29/11/2020</a:t>
            </a:r>
          </a:p>
        </p:txBody>
      </p:sp>
      <p:sp>
        <p:nvSpPr>
          <p:cNvPr name="TextBox 18" id="18"/>
          <p:cNvSpPr txBox="true"/>
          <p:nvPr/>
        </p:nvSpPr>
        <p:spPr>
          <a:xfrm rot="0">
            <a:off x="534792" y="1694883"/>
            <a:ext cx="6618148" cy="1841501"/>
          </a:xfrm>
          <a:prstGeom prst="rect">
            <a:avLst/>
          </a:prstGeom>
        </p:spPr>
        <p:txBody>
          <a:bodyPr anchor="t" rtlCol="false" tIns="0" lIns="0" bIns="0" rIns="0">
            <a:spAutoFit/>
          </a:bodyPr>
          <a:lstStyle/>
          <a:p>
            <a:pPr>
              <a:lnSpc>
                <a:spcPts val="1165"/>
              </a:lnSpc>
              <a:spcBef>
                <a:spcPct val="0"/>
              </a:spcBef>
            </a:pPr>
            <a:r>
              <a:rPr lang="en-US" sz="971">
                <a:solidFill>
                  <a:srgbClr val="000000"/>
                </a:solidFill>
                <a:latin typeface="Nunito"/>
              </a:rPr>
              <a:t>Les ménages modestes (jusqu’à 2 700 € de revenus/mois) sont davantage exposés aux dépenses contraintes que les ménages plus aisés : en moyenne leurs dépenses contraintes sont de 1 072 € par mois soit 39 % de leurs revenus :</a:t>
            </a:r>
          </a:p>
          <a:p>
            <a:pPr>
              <a:lnSpc>
                <a:spcPts val="1165"/>
              </a:lnSpc>
              <a:spcBef>
                <a:spcPct val="0"/>
              </a:spcBef>
            </a:pPr>
            <a:r>
              <a:rPr lang="en-US" sz="971">
                <a:solidFill>
                  <a:srgbClr val="000000"/>
                </a:solidFill>
                <a:latin typeface="Nunito"/>
              </a:rPr>
              <a:t>Logement : 628 € / Transports : 226 € / Santé-famille : 92 €</a:t>
            </a:r>
          </a:p>
          <a:p>
            <a:pPr>
              <a:lnSpc>
                <a:spcPts val="1165"/>
              </a:lnSpc>
              <a:spcBef>
                <a:spcPct val="0"/>
              </a:spcBef>
            </a:pPr>
          </a:p>
          <a:p>
            <a:pPr>
              <a:lnSpc>
                <a:spcPts val="1165"/>
              </a:lnSpc>
              <a:spcBef>
                <a:spcPct val="0"/>
              </a:spcBef>
            </a:pPr>
            <a:r>
              <a:rPr lang="en-US" sz="971">
                <a:solidFill>
                  <a:srgbClr val="000000"/>
                </a:solidFill>
                <a:latin typeface="Nunito"/>
              </a:rPr>
              <a:t>En revanche, pour les ménages de la classe moyenne supérieure (jusqu’à 3 388 € de revenus/mois), les dépenses contraintes représentent moins de 1 000 € (968 €), soit 28,5 % de leurs revenus :</a:t>
            </a:r>
          </a:p>
          <a:p>
            <a:pPr>
              <a:lnSpc>
                <a:spcPts val="1165"/>
              </a:lnSpc>
              <a:spcBef>
                <a:spcPct val="0"/>
              </a:spcBef>
            </a:pPr>
            <a:r>
              <a:rPr lang="en-US" sz="971">
                <a:solidFill>
                  <a:srgbClr val="000000"/>
                </a:solidFill>
                <a:latin typeface="Nunito"/>
              </a:rPr>
              <a:t>Logement : 579 € / Transports : 202 € / Santé-famille : 91 €</a:t>
            </a:r>
          </a:p>
          <a:p>
            <a:pPr>
              <a:lnSpc>
                <a:spcPts val="1165"/>
              </a:lnSpc>
              <a:spcBef>
                <a:spcPct val="0"/>
              </a:spcBef>
            </a:pPr>
          </a:p>
          <a:p>
            <a:pPr>
              <a:lnSpc>
                <a:spcPts val="1165"/>
              </a:lnSpc>
              <a:spcBef>
                <a:spcPct val="0"/>
              </a:spcBef>
            </a:pPr>
            <a:r>
              <a:rPr lang="en-US" sz="971">
                <a:solidFill>
                  <a:srgbClr val="000000"/>
                </a:solidFill>
                <a:latin typeface="Nunito"/>
              </a:rPr>
              <a:t>Enfin, les dépenses contraintes des ménages les plus aisés (jusqu’à 5 818 € de revenus/mois) sont en absolu plus importantes que celles des ménages modes : 1 144 €, mais plus faibles en valeur relative puisqu’elles ne représentent que 20 % des revenus : </a:t>
            </a:r>
          </a:p>
          <a:p>
            <a:pPr>
              <a:lnSpc>
                <a:spcPts val="1165"/>
              </a:lnSpc>
              <a:spcBef>
                <a:spcPct val="0"/>
              </a:spcBef>
            </a:pPr>
            <a:r>
              <a:rPr lang="en-US" sz="971">
                <a:solidFill>
                  <a:srgbClr val="000000"/>
                </a:solidFill>
                <a:latin typeface="Nunito"/>
              </a:rPr>
              <a:t>Logement : 637 € / Transport : 261 € / Santé-famille : 136 €</a:t>
            </a:r>
          </a:p>
          <a:p>
            <a:pPr algn="r">
              <a:lnSpc>
                <a:spcPts val="720"/>
              </a:lnSpc>
              <a:spcBef>
                <a:spcPct val="0"/>
              </a:spcBef>
            </a:pPr>
            <a:r>
              <a:rPr lang="en-US" sz="600">
                <a:solidFill>
                  <a:srgbClr val="000000"/>
                </a:solidFill>
                <a:latin typeface="Nunito"/>
              </a:rPr>
              <a:t>Source : https://www.lafinancepourtous.com/2020/12/01</a:t>
            </a:r>
          </a:p>
        </p:txBody>
      </p:sp>
      <p:sp>
        <p:nvSpPr>
          <p:cNvPr name="TextBox 19" id="19"/>
          <p:cNvSpPr txBox="true"/>
          <p:nvPr/>
        </p:nvSpPr>
        <p:spPr>
          <a:xfrm rot="0">
            <a:off x="454969" y="7914738"/>
            <a:ext cx="6695274" cy="2296973"/>
          </a:xfrm>
          <a:prstGeom prst="rect">
            <a:avLst/>
          </a:prstGeom>
        </p:spPr>
        <p:txBody>
          <a:bodyPr anchor="t" rtlCol="false" tIns="0" lIns="0" bIns="0" rIns="0">
            <a:spAutoFit/>
          </a:bodyPr>
          <a:lstStyle/>
          <a:p>
            <a:pPr algn="ctr">
              <a:lnSpc>
                <a:spcPts val="1009"/>
              </a:lnSpc>
              <a:spcBef>
                <a:spcPct val="0"/>
              </a:spcBef>
            </a:pPr>
            <a:r>
              <a:rPr lang="en-US" sz="841">
                <a:solidFill>
                  <a:srgbClr val="000000"/>
                </a:solidFill>
                <a:latin typeface="Nunito"/>
              </a:rPr>
              <a:t>Le </a:t>
            </a:r>
            <a:r>
              <a:rPr lang="en-US" sz="841">
                <a:solidFill>
                  <a:srgbClr val="000000"/>
                </a:solidFill>
                <a:latin typeface="Nunito"/>
              </a:rPr>
              <a:t>coefficient budgétaire </a:t>
            </a:r>
            <a:r>
              <a:rPr lang="en-US" sz="841">
                <a:solidFill>
                  <a:srgbClr val="000000"/>
                </a:solidFill>
                <a:latin typeface="Nunito"/>
              </a:rPr>
              <a:t>désigne la part du budget d’un ménage consacré à l’achat d’un bien ou une catégorie de biens. </a:t>
            </a:r>
          </a:p>
          <a:p>
            <a:pPr>
              <a:lnSpc>
                <a:spcPts val="1009"/>
              </a:lnSpc>
              <a:spcBef>
                <a:spcPct val="0"/>
              </a:spcBef>
            </a:pPr>
            <a:r>
              <a:rPr lang="en-US" sz="841">
                <a:solidFill>
                  <a:srgbClr val="000000"/>
                </a:solidFill>
                <a:latin typeface="Nunito"/>
              </a:rPr>
              <a:t>La consommation est répartie en plusieurs postes de dépenses : habillement, transports, alimentation, etc. La valeur d’un poste par rapport aux dépenses globales correspond au coefficient budgétaire.</a:t>
            </a:r>
          </a:p>
          <a:p>
            <a:pPr>
              <a:lnSpc>
                <a:spcPts val="1009"/>
              </a:lnSpc>
              <a:spcBef>
                <a:spcPct val="0"/>
              </a:spcBef>
            </a:pPr>
            <a:r>
              <a:rPr lang="en-US" sz="841">
                <a:solidFill>
                  <a:srgbClr val="000000"/>
                </a:solidFill>
                <a:latin typeface="Nunito"/>
              </a:rPr>
              <a:t>Exprimé en pourcentage, cet indicateur n’évolue pas de la même façon selon les postes de dépense. Le coefficient du logement est par exemple sur une tendance haussière. Par contre, celui des produits alimentaires évolue à la baisse.</a:t>
            </a:r>
          </a:p>
          <a:p>
            <a:pPr>
              <a:lnSpc>
                <a:spcPts val="1009"/>
              </a:lnSpc>
              <a:spcBef>
                <a:spcPct val="0"/>
              </a:spcBef>
            </a:pPr>
            <a:r>
              <a:rPr lang="en-US" sz="841">
                <a:solidFill>
                  <a:srgbClr val="000000"/>
                </a:solidFill>
                <a:latin typeface="Nunito"/>
              </a:rPr>
              <a:t>Exemple  : Un ménage dépense 1000 euros par mois dans les postes suivants :</a:t>
            </a:r>
          </a:p>
          <a:p>
            <a:pPr>
              <a:lnSpc>
                <a:spcPts val="1009"/>
              </a:lnSpc>
              <a:spcBef>
                <a:spcPct val="0"/>
              </a:spcBef>
            </a:pPr>
            <a:r>
              <a:rPr lang="en-US" sz="841">
                <a:solidFill>
                  <a:srgbClr val="000000"/>
                </a:solidFill>
                <a:latin typeface="Nunito"/>
              </a:rPr>
              <a:t>Loyer : 400 euros</a:t>
            </a:r>
          </a:p>
          <a:p>
            <a:pPr>
              <a:lnSpc>
                <a:spcPts val="1009"/>
              </a:lnSpc>
              <a:spcBef>
                <a:spcPct val="0"/>
              </a:spcBef>
            </a:pPr>
            <a:r>
              <a:rPr lang="en-US" sz="841">
                <a:solidFill>
                  <a:srgbClr val="000000"/>
                </a:solidFill>
                <a:latin typeface="Nunito"/>
              </a:rPr>
              <a:t>Alimentation et hygiène : 300 euros</a:t>
            </a:r>
          </a:p>
          <a:p>
            <a:pPr>
              <a:lnSpc>
                <a:spcPts val="1009"/>
              </a:lnSpc>
              <a:spcBef>
                <a:spcPct val="0"/>
              </a:spcBef>
            </a:pPr>
            <a:r>
              <a:rPr lang="en-US" sz="841">
                <a:solidFill>
                  <a:srgbClr val="000000"/>
                </a:solidFill>
                <a:latin typeface="Nunito"/>
              </a:rPr>
              <a:t>Santé : 100 euros</a:t>
            </a:r>
          </a:p>
          <a:p>
            <a:pPr>
              <a:lnSpc>
                <a:spcPts val="1009"/>
              </a:lnSpc>
              <a:spcBef>
                <a:spcPct val="0"/>
              </a:spcBef>
            </a:pPr>
            <a:r>
              <a:rPr lang="en-US" sz="841">
                <a:solidFill>
                  <a:srgbClr val="000000"/>
                </a:solidFill>
                <a:latin typeface="Nunito"/>
              </a:rPr>
              <a:t>Loisirs et culture : 100 euros</a:t>
            </a:r>
          </a:p>
          <a:p>
            <a:pPr>
              <a:lnSpc>
                <a:spcPts val="1009"/>
              </a:lnSpc>
              <a:spcBef>
                <a:spcPct val="0"/>
              </a:spcBef>
            </a:pPr>
            <a:r>
              <a:rPr lang="en-US" sz="841">
                <a:solidFill>
                  <a:srgbClr val="000000"/>
                </a:solidFill>
                <a:latin typeface="Nunito"/>
              </a:rPr>
              <a:t>Transports : 100 euros</a:t>
            </a:r>
          </a:p>
          <a:p>
            <a:pPr>
              <a:lnSpc>
                <a:spcPts val="1009"/>
              </a:lnSpc>
              <a:spcBef>
                <a:spcPct val="0"/>
              </a:spcBef>
            </a:pPr>
            <a:r>
              <a:rPr lang="en-US" sz="841">
                <a:solidFill>
                  <a:srgbClr val="000000"/>
                </a:solidFill>
                <a:latin typeface="Nunito"/>
              </a:rPr>
              <a:t>Le coefficient budgétaire du logement équivaut à 40 % du revenu total soit (400/1000 X 100).</a:t>
            </a:r>
          </a:p>
          <a:p>
            <a:pPr>
              <a:lnSpc>
                <a:spcPts val="1009"/>
              </a:lnSpc>
              <a:spcBef>
                <a:spcPct val="0"/>
              </a:spcBef>
            </a:pPr>
          </a:p>
          <a:p>
            <a:pPr>
              <a:lnSpc>
                <a:spcPts val="1009"/>
              </a:lnSpc>
              <a:spcBef>
                <a:spcPct val="0"/>
              </a:spcBef>
            </a:pPr>
            <a:r>
              <a:rPr lang="en-US" sz="841">
                <a:solidFill>
                  <a:srgbClr val="000000"/>
                </a:solidFill>
                <a:latin typeface="Nunito"/>
              </a:rPr>
              <a:t>L’indicateur sert à étudier le </a:t>
            </a:r>
            <a:r>
              <a:rPr lang="en-US" sz="841" u="sng">
                <a:solidFill>
                  <a:srgbClr val="000000"/>
                </a:solidFill>
                <a:latin typeface="Nunito"/>
                <a:hlinkClick r:id="rId7" tooltip="https://www.e-marketing.fr/Definitions-Glossaire/Comportement-consommateur-239017.htm"/>
              </a:rPr>
              <a:t>comportement d’achat</a:t>
            </a:r>
            <a:r>
              <a:rPr lang="en-US" sz="841">
                <a:solidFill>
                  <a:srgbClr val="000000"/>
                </a:solidFill>
                <a:latin typeface="Nunito"/>
              </a:rPr>
              <a:t> des ménages. Il révèle les habitudes de consommation et la répartition des dépenses. À titre d’exemple, la part des loisirs et de la communication a largement augmenté depuis les années 1960. Le coefficient passe de 3 % à 11 % en 2018.</a:t>
            </a:r>
          </a:p>
          <a:p>
            <a:pPr>
              <a:lnSpc>
                <a:spcPts val="1009"/>
              </a:lnSpc>
              <a:spcBef>
                <a:spcPct val="0"/>
              </a:spcBef>
            </a:pPr>
            <a:r>
              <a:rPr lang="en-US" sz="841">
                <a:solidFill>
                  <a:srgbClr val="000000"/>
                </a:solidFill>
                <a:latin typeface="Nunito"/>
              </a:rPr>
              <a:t>Un effondrement du coefficient budgétaire d’un poste de dépense révèle l’obsolescence du secteur. Il s’explique aussi par une baisse drastique des prix.</a:t>
            </a:r>
          </a:p>
          <a:p>
            <a:pPr algn="r">
              <a:lnSpc>
                <a:spcPts val="605"/>
              </a:lnSpc>
              <a:spcBef>
                <a:spcPct val="0"/>
              </a:spcBef>
            </a:pPr>
            <a:r>
              <a:rPr lang="en-US" sz="504">
                <a:solidFill>
                  <a:srgbClr val="000000"/>
                </a:solidFill>
                <a:latin typeface="Nunito"/>
              </a:rPr>
              <a:t>Source : https://www.e-marketing.fr/</a:t>
            </a:r>
          </a:p>
        </p:txBody>
      </p:sp>
      <p:sp>
        <p:nvSpPr>
          <p:cNvPr name="Freeform 20" id="20"/>
          <p:cNvSpPr/>
          <p:nvPr/>
        </p:nvSpPr>
        <p:spPr>
          <a:xfrm flipH="false" flipV="false" rot="0">
            <a:off x="47363" y="10359500"/>
            <a:ext cx="795035" cy="280581"/>
          </a:xfrm>
          <a:custGeom>
            <a:avLst/>
            <a:gdLst/>
            <a:ahLst/>
            <a:cxnLst/>
            <a:rect r="r" b="b" t="t" l="l"/>
            <a:pathLst>
              <a:path h="280581" w="795035">
                <a:moveTo>
                  <a:pt x="0" y="0"/>
                </a:moveTo>
                <a:lnTo>
                  <a:pt x="795035" y="0"/>
                </a:lnTo>
                <a:lnTo>
                  <a:pt x="795035" y="280581"/>
                </a:lnTo>
                <a:lnTo>
                  <a:pt x="0" y="280581"/>
                </a:lnTo>
                <a:lnTo>
                  <a:pt x="0" y="0"/>
                </a:lnTo>
                <a:close/>
              </a:path>
            </a:pathLst>
          </a:custGeom>
          <a:blipFill>
            <a:blip r:embed="rId8"/>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4099045">
            <a:off x="503766" y="491326"/>
            <a:ext cx="795963" cy="539265"/>
          </a:xfrm>
          <a:custGeom>
            <a:avLst/>
            <a:gdLst/>
            <a:ahLst/>
            <a:cxnLst/>
            <a:rect r="r" b="b" t="t" l="l"/>
            <a:pathLst>
              <a:path h="539265" w="795963">
                <a:moveTo>
                  <a:pt x="0" y="0"/>
                </a:moveTo>
                <a:lnTo>
                  <a:pt x="795962" y="0"/>
                </a:lnTo>
                <a:lnTo>
                  <a:pt x="795962" y="539265"/>
                </a:lnTo>
                <a:lnTo>
                  <a:pt x="0" y="5392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65283" y="954354"/>
            <a:ext cx="7421095" cy="594995"/>
          </a:xfrm>
          <a:prstGeom prst="rect">
            <a:avLst/>
          </a:prstGeom>
        </p:spPr>
        <p:txBody>
          <a:bodyPr anchor="t" rtlCol="false" tIns="0" lIns="0" bIns="0" rIns="0">
            <a:spAutoFit/>
          </a:bodyPr>
          <a:lstStyle/>
          <a:p>
            <a:pPr algn="ctr">
              <a:lnSpc>
                <a:spcPts val="3079"/>
              </a:lnSpc>
            </a:pPr>
            <a:r>
              <a:rPr lang="en-US" sz="2199">
                <a:solidFill>
                  <a:srgbClr val="000000"/>
                </a:solidFill>
                <a:latin typeface="Open Sans Extra Bold"/>
              </a:rPr>
              <a:t>Les différentes formes d'épargne</a:t>
            </a:r>
          </a:p>
          <a:p>
            <a:pPr algn="just">
              <a:lnSpc>
                <a:spcPts val="1679"/>
              </a:lnSpc>
            </a:pPr>
          </a:p>
        </p:txBody>
      </p:sp>
      <p:grpSp>
        <p:nvGrpSpPr>
          <p:cNvPr name="Group 4" id="4"/>
          <p:cNvGrpSpPr/>
          <p:nvPr/>
        </p:nvGrpSpPr>
        <p:grpSpPr>
          <a:xfrm rot="0">
            <a:off x="454969" y="1508218"/>
            <a:ext cx="6777794" cy="1916118"/>
            <a:chOff x="0" y="0"/>
            <a:chExt cx="64714546" cy="18295139"/>
          </a:xfrm>
        </p:grpSpPr>
        <p:sp>
          <p:nvSpPr>
            <p:cNvPr name="Freeform 5" id="5"/>
            <p:cNvSpPr/>
            <p:nvPr/>
          </p:nvSpPr>
          <p:spPr>
            <a:xfrm flipH="false" flipV="false" rot="0">
              <a:off x="72390" y="72390"/>
              <a:ext cx="64569767" cy="18150360"/>
            </a:xfrm>
            <a:custGeom>
              <a:avLst/>
              <a:gdLst/>
              <a:ahLst/>
              <a:cxnLst/>
              <a:rect r="r" b="b" t="t" l="l"/>
              <a:pathLst>
                <a:path h="18150360" w="64569767">
                  <a:moveTo>
                    <a:pt x="0" y="0"/>
                  </a:moveTo>
                  <a:lnTo>
                    <a:pt x="64569767" y="0"/>
                  </a:lnTo>
                  <a:lnTo>
                    <a:pt x="64569767" y="18150360"/>
                  </a:lnTo>
                  <a:lnTo>
                    <a:pt x="0" y="18150360"/>
                  </a:lnTo>
                  <a:lnTo>
                    <a:pt x="0" y="0"/>
                  </a:lnTo>
                  <a:close/>
                </a:path>
              </a:pathLst>
            </a:custGeom>
            <a:solidFill>
              <a:srgbClr val="FFFFFF"/>
            </a:solidFill>
          </p:spPr>
        </p:sp>
        <p:sp>
          <p:nvSpPr>
            <p:cNvPr name="Freeform 6" id="6"/>
            <p:cNvSpPr/>
            <p:nvPr/>
          </p:nvSpPr>
          <p:spPr>
            <a:xfrm flipH="false" flipV="false" rot="0">
              <a:off x="0" y="0"/>
              <a:ext cx="64714549" cy="18295139"/>
            </a:xfrm>
            <a:custGeom>
              <a:avLst/>
              <a:gdLst/>
              <a:ahLst/>
              <a:cxnLst/>
              <a:rect r="r" b="b" t="t" l="l"/>
              <a:pathLst>
                <a:path h="18295139" w="64714549">
                  <a:moveTo>
                    <a:pt x="64569764" y="18150359"/>
                  </a:moveTo>
                  <a:lnTo>
                    <a:pt x="64714549" y="18150359"/>
                  </a:lnTo>
                  <a:lnTo>
                    <a:pt x="64714549" y="18295139"/>
                  </a:lnTo>
                  <a:lnTo>
                    <a:pt x="64569764" y="18295139"/>
                  </a:lnTo>
                  <a:lnTo>
                    <a:pt x="64569764" y="18150359"/>
                  </a:lnTo>
                  <a:close/>
                  <a:moveTo>
                    <a:pt x="0" y="144780"/>
                  </a:moveTo>
                  <a:lnTo>
                    <a:pt x="144780" y="144780"/>
                  </a:lnTo>
                  <a:lnTo>
                    <a:pt x="144780" y="18150359"/>
                  </a:lnTo>
                  <a:lnTo>
                    <a:pt x="0" y="18150359"/>
                  </a:lnTo>
                  <a:lnTo>
                    <a:pt x="0" y="144780"/>
                  </a:lnTo>
                  <a:close/>
                  <a:moveTo>
                    <a:pt x="0" y="18150359"/>
                  </a:moveTo>
                  <a:lnTo>
                    <a:pt x="144780" y="18150359"/>
                  </a:lnTo>
                  <a:lnTo>
                    <a:pt x="144780" y="18295139"/>
                  </a:lnTo>
                  <a:lnTo>
                    <a:pt x="0" y="18295139"/>
                  </a:lnTo>
                  <a:lnTo>
                    <a:pt x="0" y="18150359"/>
                  </a:lnTo>
                  <a:close/>
                  <a:moveTo>
                    <a:pt x="64569764" y="144780"/>
                  </a:moveTo>
                  <a:lnTo>
                    <a:pt x="64714549" y="144780"/>
                  </a:lnTo>
                  <a:lnTo>
                    <a:pt x="64714549" y="18150359"/>
                  </a:lnTo>
                  <a:lnTo>
                    <a:pt x="64569764" y="18150359"/>
                  </a:lnTo>
                  <a:lnTo>
                    <a:pt x="64569764" y="144780"/>
                  </a:lnTo>
                  <a:close/>
                  <a:moveTo>
                    <a:pt x="144780" y="18150359"/>
                  </a:moveTo>
                  <a:lnTo>
                    <a:pt x="64569764" y="18150359"/>
                  </a:lnTo>
                  <a:lnTo>
                    <a:pt x="64569764" y="18295139"/>
                  </a:lnTo>
                  <a:lnTo>
                    <a:pt x="144780" y="18295139"/>
                  </a:lnTo>
                  <a:lnTo>
                    <a:pt x="144780" y="18150359"/>
                  </a:lnTo>
                  <a:close/>
                  <a:moveTo>
                    <a:pt x="64569764" y="0"/>
                  </a:moveTo>
                  <a:lnTo>
                    <a:pt x="64714549" y="0"/>
                  </a:lnTo>
                  <a:lnTo>
                    <a:pt x="64714549" y="144780"/>
                  </a:lnTo>
                  <a:lnTo>
                    <a:pt x="64569764" y="144780"/>
                  </a:lnTo>
                  <a:lnTo>
                    <a:pt x="64569764" y="0"/>
                  </a:lnTo>
                  <a:close/>
                  <a:moveTo>
                    <a:pt x="0" y="0"/>
                  </a:moveTo>
                  <a:lnTo>
                    <a:pt x="144780" y="0"/>
                  </a:lnTo>
                  <a:lnTo>
                    <a:pt x="144780" y="144780"/>
                  </a:lnTo>
                  <a:lnTo>
                    <a:pt x="0" y="144780"/>
                  </a:lnTo>
                  <a:lnTo>
                    <a:pt x="0" y="0"/>
                  </a:lnTo>
                  <a:close/>
                  <a:moveTo>
                    <a:pt x="144780" y="0"/>
                  </a:moveTo>
                  <a:lnTo>
                    <a:pt x="64569764" y="0"/>
                  </a:lnTo>
                  <a:lnTo>
                    <a:pt x="64569764" y="144780"/>
                  </a:lnTo>
                  <a:lnTo>
                    <a:pt x="144780" y="144780"/>
                  </a:lnTo>
                  <a:lnTo>
                    <a:pt x="144780" y="0"/>
                  </a:lnTo>
                  <a:close/>
                </a:path>
              </a:pathLst>
            </a:custGeom>
            <a:solidFill>
              <a:srgbClr val="000000"/>
            </a:solidFill>
          </p:spPr>
        </p:sp>
      </p:grpSp>
      <p:sp>
        <p:nvSpPr>
          <p:cNvPr name="Freeform 7" id="7"/>
          <p:cNvSpPr/>
          <p:nvPr/>
        </p:nvSpPr>
        <p:spPr>
          <a:xfrm flipH="false" flipV="false" rot="0">
            <a:off x="3712684" y="3462435"/>
            <a:ext cx="3494074" cy="3135932"/>
          </a:xfrm>
          <a:custGeom>
            <a:avLst/>
            <a:gdLst/>
            <a:ahLst/>
            <a:cxnLst/>
            <a:rect r="r" b="b" t="t" l="l"/>
            <a:pathLst>
              <a:path h="3135932" w="3494074">
                <a:moveTo>
                  <a:pt x="0" y="0"/>
                </a:moveTo>
                <a:lnTo>
                  <a:pt x="3494074" y="0"/>
                </a:lnTo>
                <a:lnTo>
                  <a:pt x="3494074" y="3135932"/>
                </a:lnTo>
                <a:lnTo>
                  <a:pt x="0" y="3135932"/>
                </a:lnTo>
                <a:lnTo>
                  <a:pt x="0" y="0"/>
                </a:lnTo>
                <a:close/>
              </a:path>
            </a:pathLst>
          </a:custGeom>
          <a:blipFill>
            <a:blip r:embed="rId4"/>
            <a:stretch>
              <a:fillRect l="0" t="0" r="0" b="0"/>
            </a:stretch>
          </a:blipFill>
        </p:spPr>
      </p:sp>
      <p:sp>
        <p:nvSpPr>
          <p:cNvPr name="Freeform 8" id="8"/>
          <p:cNvSpPr/>
          <p:nvPr/>
        </p:nvSpPr>
        <p:spPr>
          <a:xfrm flipH="false" flipV="false" rot="0">
            <a:off x="454969" y="3462435"/>
            <a:ext cx="3176003" cy="3990566"/>
          </a:xfrm>
          <a:custGeom>
            <a:avLst/>
            <a:gdLst/>
            <a:ahLst/>
            <a:cxnLst/>
            <a:rect r="r" b="b" t="t" l="l"/>
            <a:pathLst>
              <a:path h="3990566" w="3176003">
                <a:moveTo>
                  <a:pt x="0" y="0"/>
                </a:moveTo>
                <a:lnTo>
                  <a:pt x="3176003" y="0"/>
                </a:lnTo>
                <a:lnTo>
                  <a:pt x="3176003" y="3990566"/>
                </a:lnTo>
                <a:lnTo>
                  <a:pt x="0" y="3990566"/>
                </a:lnTo>
                <a:lnTo>
                  <a:pt x="0" y="0"/>
                </a:lnTo>
                <a:close/>
              </a:path>
            </a:pathLst>
          </a:custGeom>
          <a:blipFill>
            <a:blip r:embed="rId5"/>
            <a:stretch>
              <a:fillRect l="0" t="-2976" r="0" b="0"/>
            </a:stretch>
          </a:blipFill>
        </p:spPr>
      </p:sp>
      <p:sp>
        <p:nvSpPr>
          <p:cNvPr name="Freeform 9" id="9"/>
          <p:cNvSpPr/>
          <p:nvPr/>
        </p:nvSpPr>
        <p:spPr>
          <a:xfrm flipH="false" flipV="false" rot="0">
            <a:off x="417467" y="7548251"/>
            <a:ext cx="3213505" cy="2303276"/>
          </a:xfrm>
          <a:custGeom>
            <a:avLst/>
            <a:gdLst/>
            <a:ahLst/>
            <a:cxnLst/>
            <a:rect r="r" b="b" t="t" l="l"/>
            <a:pathLst>
              <a:path h="2303276" w="3213505">
                <a:moveTo>
                  <a:pt x="0" y="0"/>
                </a:moveTo>
                <a:lnTo>
                  <a:pt x="3213505" y="0"/>
                </a:lnTo>
                <a:lnTo>
                  <a:pt x="3213505" y="2303276"/>
                </a:lnTo>
                <a:lnTo>
                  <a:pt x="0" y="2303276"/>
                </a:lnTo>
                <a:lnTo>
                  <a:pt x="0" y="0"/>
                </a:lnTo>
                <a:close/>
              </a:path>
            </a:pathLst>
          </a:custGeom>
          <a:blipFill>
            <a:blip r:embed="rId6"/>
            <a:stretch>
              <a:fillRect l="0" t="0" r="0" b="0"/>
            </a:stretch>
          </a:blipFill>
        </p:spPr>
      </p:sp>
      <p:sp>
        <p:nvSpPr>
          <p:cNvPr name="Freeform 10" id="10"/>
          <p:cNvSpPr/>
          <p:nvPr/>
        </p:nvSpPr>
        <p:spPr>
          <a:xfrm flipH="false" flipV="false" rot="0">
            <a:off x="3712684" y="6712667"/>
            <a:ext cx="3591747" cy="2220523"/>
          </a:xfrm>
          <a:custGeom>
            <a:avLst/>
            <a:gdLst/>
            <a:ahLst/>
            <a:cxnLst/>
            <a:rect r="r" b="b" t="t" l="l"/>
            <a:pathLst>
              <a:path h="2220523" w="3591747">
                <a:moveTo>
                  <a:pt x="0" y="0"/>
                </a:moveTo>
                <a:lnTo>
                  <a:pt x="3591747" y="0"/>
                </a:lnTo>
                <a:lnTo>
                  <a:pt x="3591747" y="2220523"/>
                </a:lnTo>
                <a:lnTo>
                  <a:pt x="0" y="2220523"/>
                </a:lnTo>
                <a:lnTo>
                  <a:pt x="0" y="0"/>
                </a:lnTo>
                <a:close/>
              </a:path>
            </a:pathLst>
          </a:custGeom>
          <a:blipFill>
            <a:blip r:embed="rId7"/>
            <a:stretch>
              <a:fillRect l="0" t="0" r="0" b="0"/>
            </a:stretch>
          </a:blipFill>
        </p:spPr>
      </p:sp>
      <p:sp>
        <p:nvSpPr>
          <p:cNvPr name="Freeform 11" id="11"/>
          <p:cNvSpPr/>
          <p:nvPr/>
        </p:nvSpPr>
        <p:spPr>
          <a:xfrm flipH="false" flipV="false" rot="0">
            <a:off x="4167109" y="8751545"/>
            <a:ext cx="2005911" cy="1656147"/>
          </a:xfrm>
          <a:custGeom>
            <a:avLst/>
            <a:gdLst/>
            <a:ahLst/>
            <a:cxnLst/>
            <a:rect r="r" b="b" t="t" l="l"/>
            <a:pathLst>
              <a:path h="1656147" w="2005911">
                <a:moveTo>
                  <a:pt x="0" y="0"/>
                </a:moveTo>
                <a:lnTo>
                  <a:pt x="2005911" y="0"/>
                </a:lnTo>
                <a:lnTo>
                  <a:pt x="2005911" y="1656147"/>
                </a:lnTo>
                <a:lnTo>
                  <a:pt x="0" y="1656147"/>
                </a:lnTo>
                <a:lnTo>
                  <a:pt x="0" y="0"/>
                </a:lnTo>
                <a:close/>
              </a:path>
            </a:pathLst>
          </a:custGeom>
          <a:blipFill>
            <a:blip r:embed="rId8"/>
            <a:stretch>
              <a:fillRect l="0" t="0" r="0" b="0"/>
            </a:stretch>
          </a:blipFill>
        </p:spPr>
      </p:sp>
      <p:sp>
        <p:nvSpPr>
          <p:cNvPr name="TextBox 12" id="12"/>
          <p:cNvSpPr txBox="true"/>
          <p:nvPr/>
        </p:nvSpPr>
        <p:spPr>
          <a:xfrm rot="0">
            <a:off x="0" y="561709"/>
            <a:ext cx="7560000" cy="443617"/>
          </a:xfrm>
          <a:prstGeom prst="rect">
            <a:avLst/>
          </a:prstGeom>
        </p:spPr>
        <p:txBody>
          <a:bodyPr anchor="t" rtlCol="false" tIns="0" lIns="0" bIns="0" rIns="0">
            <a:spAutoFit/>
          </a:bodyPr>
          <a:lstStyle/>
          <a:p>
            <a:pPr algn="ctr" marL="0" indent="0" lvl="0">
              <a:lnSpc>
                <a:spcPts val="3146"/>
              </a:lnSpc>
            </a:pPr>
            <a:r>
              <a:rPr lang="en-US" sz="3496" spc="69">
                <a:solidFill>
                  <a:srgbClr val="2360D8"/>
                </a:solidFill>
                <a:latin typeface="Barlow Black Bold"/>
              </a:rPr>
              <a:t>FICHE EXPERTISE # 3</a:t>
            </a:r>
          </a:p>
        </p:txBody>
      </p:sp>
      <p:sp>
        <p:nvSpPr>
          <p:cNvPr name="TextBox 13" id="13"/>
          <p:cNvSpPr txBox="true"/>
          <p:nvPr/>
        </p:nvSpPr>
        <p:spPr>
          <a:xfrm rot="0">
            <a:off x="2995855" y="145150"/>
            <a:ext cx="4564145" cy="264159"/>
          </a:xfrm>
          <a:prstGeom prst="rect">
            <a:avLst/>
          </a:prstGeom>
        </p:spPr>
        <p:txBody>
          <a:bodyPr anchor="t" rtlCol="false" tIns="0" lIns="0" bIns="0" rIns="0">
            <a:spAutoFit/>
          </a:bodyPr>
          <a:lstStyle/>
          <a:p>
            <a:pPr algn="ctr">
              <a:lnSpc>
                <a:spcPts val="2240"/>
              </a:lnSpc>
            </a:pPr>
            <a:r>
              <a:rPr lang="en-US" sz="1600">
                <a:solidFill>
                  <a:srgbClr val="000000"/>
                </a:solidFill>
                <a:latin typeface="Open Sans"/>
                <a:ea typeface="Open Sans"/>
              </a:rPr>
              <a:t>💡 La consommation &amp; les ménages</a:t>
            </a:r>
          </a:p>
        </p:txBody>
      </p:sp>
      <p:sp>
        <p:nvSpPr>
          <p:cNvPr name="TextBox 14" id="14"/>
          <p:cNvSpPr txBox="true"/>
          <p:nvPr/>
        </p:nvSpPr>
        <p:spPr>
          <a:xfrm rot="0">
            <a:off x="608877" y="1546161"/>
            <a:ext cx="6469978" cy="1840230"/>
          </a:xfrm>
          <a:prstGeom prst="rect">
            <a:avLst/>
          </a:prstGeom>
        </p:spPr>
        <p:txBody>
          <a:bodyPr anchor="t" rtlCol="false" tIns="0" lIns="0" bIns="0" rIns="0">
            <a:spAutoFit/>
          </a:bodyPr>
          <a:lstStyle/>
          <a:p>
            <a:pPr algn="just">
              <a:lnSpc>
                <a:spcPts val="1200"/>
              </a:lnSpc>
              <a:spcBef>
                <a:spcPct val="0"/>
              </a:spcBef>
            </a:pPr>
            <a:r>
              <a:rPr lang="en-US" sz="1000">
                <a:solidFill>
                  <a:srgbClr val="000000"/>
                </a:solidFill>
                <a:latin typeface="Nunito"/>
              </a:rPr>
              <a:t>L’épargne, c’est la part du revenu qui n’est pas consommée... </a:t>
            </a:r>
          </a:p>
          <a:p>
            <a:pPr algn="just">
              <a:lnSpc>
                <a:spcPts val="1200"/>
              </a:lnSpc>
              <a:spcBef>
                <a:spcPct val="0"/>
              </a:spcBef>
            </a:pPr>
            <a:r>
              <a:rPr lang="en-US" sz="1000">
                <a:solidFill>
                  <a:srgbClr val="000000"/>
                </a:solidFill>
                <a:latin typeface="Nunito"/>
              </a:rPr>
              <a:t>Il existe classiquement trois grandes motivations d’épargne</a:t>
            </a:r>
          </a:p>
          <a:p>
            <a:pPr algn="just" marL="215901" indent="-107951" lvl="1">
              <a:lnSpc>
                <a:spcPts val="1200"/>
              </a:lnSpc>
              <a:spcBef>
                <a:spcPct val="0"/>
              </a:spcBef>
              <a:buFont typeface="Arial"/>
              <a:buChar char="•"/>
            </a:pPr>
            <a:r>
              <a:rPr lang="en-US" sz="1000">
                <a:solidFill>
                  <a:srgbClr val="000000"/>
                </a:solidFill>
                <a:latin typeface="Nunito"/>
              </a:rPr>
              <a:t>Mettre de l’argent de côté pour constituer une réserve en cas de coup dur : accident, problème de santé, perte d’emploi… C’est ce qu’on appelle le </a:t>
            </a:r>
            <a:r>
              <a:rPr lang="en-US" sz="1000" u="sng">
                <a:solidFill>
                  <a:srgbClr val="000000"/>
                </a:solidFill>
                <a:latin typeface="Nunito Bold"/>
              </a:rPr>
              <a:t>motif de précaution</a:t>
            </a:r>
            <a:r>
              <a:rPr lang="en-US" sz="1000">
                <a:solidFill>
                  <a:srgbClr val="000000"/>
                </a:solidFill>
                <a:latin typeface="Nunito"/>
              </a:rPr>
              <a:t>.</a:t>
            </a:r>
          </a:p>
          <a:p>
            <a:pPr algn="just" marL="215901" indent="-107951" lvl="1">
              <a:lnSpc>
                <a:spcPts val="1200"/>
              </a:lnSpc>
              <a:spcBef>
                <a:spcPct val="0"/>
              </a:spcBef>
              <a:buFont typeface="Arial"/>
              <a:buChar char="•"/>
            </a:pPr>
            <a:r>
              <a:rPr lang="en-US" sz="1000">
                <a:solidFill>
                  <a:srgbClr val="000000"/>
                </a:solidFill>
                <a:latin typeface="Nunito"/>
              </a:rPr>
              <a:t>Mettre de l’argent de côté </a:t>
            </a:r>
            <a:r>
              <a:rPr lang="en-US" sz="1000" u="sng">
                <a:solidFill>
                  <a:srgbClr val="000000"/>
                </a:solidFill>
                <a:latin typeface="Nunito Bold"/>
              </a:rPr>
              <a:t>pour réaliser un projet</a:t>
            </a:r>
            <a:r>
              <a:rPr lang="en-US" sz="1000">
                <a:solidFill>
                  <a:srgbClr val="000000"/>
                </a:solidFill>
                <a:latin typeface="Nunito"/>
              </a:rPr>
              <a:t>, pour pouvoir effectuer, à terme et sans trop s’endetter, un achat impossible à réaliser avec son revenu courant (équipement du logement, vacances, achat de voiture, achat d’un logement…)</a:t>
            </a:r>
          </a:p>
          <a:p>
            <a:pPr algn="just" marL="215901" indent="-107951" lvl="1">
              <a:lnSpc>
                <a:spcPts val="1200"/>
              </a:lnSpc>
              <a:spcBef>
                <a:spcPct val="0"/>
              </a:spcBef>
              <a:buFont typeface="Arial"/>
              <a:buChar char="•"/>
            </a:pPr>
            <a:r>
              <a:rPr lang="en-US" sz="1000">
                <a:solidFill>
                  <a:srgbClr val="000000"/>
                </a:solidFill>
                <a:latin typeface="Nunito"/>
              </a:rPr>
              <a:t>Épargner pour </a:t>
            </a:r>
            <a:r>
              <a:rPr lang="en-US" sz="1000" u="sng">
                <a:solidFill>
                  <a:srgbClr val="000000"/>
                </a:solidFill>
                <a:latin typeface="Nunito Bold"/>
              </a:rPr>
              <a:t>constituer ou transmettre un capita</a:t>
            </a:r>
            <a:r>
              <a:rPr lang="en-US" sz="1000">
                <a:solidFill>
                  <a:srgbClr val="000000"/>
                </a:solidFill>
                <a:latin typeface="Nunito"/>
              </a:rPr>
              <a:t>l ou une rente (épargne retraite, transmettre un patrimoine, aider ses enfants…)</a:t>
            </a:r>
          </a:p>
          <a:p>
            <a:pPr>
              <a:lnSpc>
                <a:spcPts val="1200"/>
              </a:lnSpc>
              <a:spcBef>
                <a:spcPct val="0"/>
              </a:spcBef>
            </a:pPr>
            <a:r>
              <a:rPr lang="en-US" sz="1000">
                <a:solidFill>
                  <a:srgbClr val="000000"/>
                </a:solidFill>
                <a:latin typeface="Nunito"/>
              </a:rPr>
              <a:t>Selon le baromètre AMF de l’épargne et l’investissement 2021, le premier objectif des Français lorsqu’ils épargnent est de mettre de l’argent de côté en cas de coup dur.   </a:t>
            </a:r>
          </a:p>
          <a:p>
            <a:pPr algn="r">
              <a:lnSpc>
                <a:spcPts val="1200"/>
              </a:lnSpc>
              <a:spcBef>
                <a:spcPct val="0"/>
              </a:spcBef>
            </a:pPr>
            <a:r>
              <a:rPr lang="en-US" sz="1000">
                <a:solidFill>
                  <a:srgbClr val="000000"/>
                </a:solidFill>
                <a:latin typeface="Nunito"/>
              </a:rPr>
              <a:t>                                     source : https://www.lafinancepourtous.com/</a:t>
            </a:r>
          </a:p>
        </p:txBody>
      </p:sp>
      <p:sp>
        <p:nvSpPr>
          <p:cNvPr name="TextBox 15" id="15"/>
          <p:cNvSpPr txBox="true"/>
          <p:nvPr/>
        </p:nvSpPr>
        <p:spPr>
          <a:xfrm rot="0">
            <a:off x="500145" y="3905758"/>
            <a:ext cx="3085652" cy="79376"/>
          </a:xfrm>
          <a:prstGeom prst="rect">
            <a:avLst/>
          </a:prstGeom>
        </p:spPr>
        <p:txBody>
          <a:bodyPr anchor="t" rtlCol="false" tIns="0" lIns="0" bIns="0" rIns="0">
            <a:spAutoFit/>
          </a:bodyPr>
          <a:lstStyle/>
          <a:p>
            <a:pPr algn="r">
              <a:lnSpc>
                <a:spcPts val="720"/>
              </a:lnSpc>
              <a:spcBef>
                <a:spcPct val="0"/>
              </a:spcBef>
            </a:pPr>
            <a:r>
              <a:rPr lang="en-US" sz="600">
                <a:solidFill>
                  <a:srgbClr val="000000"/>
                </a:solidFill>
                <a:latin typeface="Nunito"/>
              </a:rPr>
              <a:t>source : https://abc-economie.banque-france.fr/ le </a:t>
            </a:r>
            <a:r>
              <a:rPr lang="en-US" sz="600" u="sng">
                <a:solidFill>
                  <a:srgbClr val="000000"/>
                </a:solidFill>
                <a:latin typeface="Nunito"/>
                <a:hlinkClick r:id="rId9" tooltip="https://abc-economie.banque-france.fr/"/>
              </a:rPr>
              <a:t>22 oct. 2021</a:t>
            </a:r>
          </a:p>
        </p:txBody>
      </p:sp>
      <p:sp>
        <p:nvSpPr>
          <p:cNvPr name="Freeform 16" id="16"/>
          <p:cNvSpPr/>
          <p:nvPr/>
        </p:nvSpPr>
        <p:spPr>
          <a:xfrm flipH="false" flipV="false" rot="0">
            <a:off x="47363" y="10359500"/>
            <a:ext cx="795035" cy="280581"/>
          </a:xfrm>
          <a:custGeom>
            <a:avLst/>
            <a:gdLst/>
            <a:ahLst/>
            <a:cxnLst/>
            <a:rect r="r" b="b" t="t" l="l"/>
            <a:pathLst>
              <a:path h="280581" w="795035">
                <a:moveTo>
                  <a:pt x="0" y="0"/>
                </a:moveTo>
                <a:lnTo>
                  <a:pt x="795035" y="0"/>
                </a:lnTo>
                <a:lnTo>
                  <a:pt x="795035" y="280581"/>
                </a:lnTo>
                <a:lnTo>
                  <a:pt x="0" y="280581"/>
                </a:lnTo>
                <a:lnTo>
                  <a:pt x="0" y="0"/>
                </a:lnTo>
                <a:close/>
              </a:path>
            </a:pathLst>
          </a:custGeom>
          <a:blipFill>
            <a:blip r:embed="rId10"/>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DAFzH1UaGA0</dc:identifier>
  <dcterms:modified xsi:type="dcterms:W3CDTF">2011-08-01T06:04:30Z</dcterms:modified>
  <cp:revision>1</cp:revision>
  <dc:title>BacPro Eco-Droit ELEVE - La consommation &amp; les ménages</dc:title>
</cp:coreProperties>
</file>